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BB623-5404-44D2-86AD-DE15D8887AE2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90DF6-A5D9-4B84-8480-647C78090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24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90DF6-A5D9-4B84-8480-647C780900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3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FA76-B34C-414B-83DC-20553AEC35B4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14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8958-4626-4DF2-BD5F-80C24DB50399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5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3CA2-F80E-47B6-BDF1-7C424389BAB2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1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3D-B2A9-4AE3-9983-D367B424E574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4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5982-1B0B-4AA3-9F55-C96B3ABA7A5D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4E13-EB63-43A8-828B-D4933FBE619E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2982-EBB8-4B2D-84E5-68AFC0C568D6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4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A9E-A0B6-4ED8-8372-5531B7236E3E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4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5F1-2E36-4F11-BD34-0E820353BD44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26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E5E2-043C-4BCB-B715-7A383F0C3BB1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8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F490-2D60-4B4A-AC74-A133CD39A3CD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-10" y="274638"/>
            <a:ext cx="9144010" cy="66086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70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3982" y="1128932"/>
            <a:ext cx="8679766" cy="511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1E7E-309F-48DC-93F1-59092786F71F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25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i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ihsong@kpu.ac.k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Computer Graphics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Syllabus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3999" y="1266911"/>
            <a:ext cx="8624277" cy="409207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3100" dirty="0" smtClean="0"/>
              <a:t>교육 목표</a:t>
            </a:r>
            <a:r>
              <a:rPr lang="en-US" altLang="ko-KR" sz="3100" dirty="0" smtClean="0"/>
              <a:t>:</a:t>
            </a:r>
          </a:p>
          <a:p>
            <a:pPr lvl="1"/>
            <a:r>
              <a:rPr lang="en-US" altLang="ko-KR" sz="2600" dirty="0" smtClean="0"/>
              <a:t>3</a:t>
            </a:r>
            <a:r>
              <a:rPr lang="ko-KR" altLang="en-US" sz="2600" dirty="0" smtClean="0"/>
              <a:t>차원 기본 개념을 익히고 컴퓨터 그래픽스 표현을 위한 기법과 알고리즘 학습</a:t>
            </a:r>
            <a:endParaRPr lang="en-US" altLang="ko-KR" sz="2600" dirty="0" smtClean="0"/>
          </a:p>
          <a:p>
            <a:pPr lvl="1"/>
            <a:r>
              <a:rPr lang="ko-KR" altLang="en-US" sz="2600" dirty="0" smtClean="0"/>
              <a:t>그래픽스 </a:t>
            </a:r>
            <a:r>
              <a:rPr lang="en-US" altLang="ko-KR" sz="2600" dirty="0" smtClean="0"/>
              <a:t>API</a:t>
            </a:r>
            <a:r>
              <a:rPr lang="ko-KR" altLang="en-US" sz="2600" dirty="0" smtClean="0"/>
              <a:t>를 사용하여 알고리즘 구현</a:t>
            </a:r>
            <a:endParaRPr lang="en-US" altLang="ko-KR" sz="2600" dirty="0" smtClean="0"/>
          </a:p>
          <a:p>
            <a:pPr lvl="1"/>
            <a:endParaRPr lang="en-US" altLang="ko-KR" dirty="0" smtClean="0"/>
          </a:p>
          <a:p>
            <a:r>
              <a:rPr lang="ko-KR" altLang="en-US" sz="3100" dirty="0" err="1" smtClean="0"/>
              <a:t>선이수</a:t>
            </a:r>
            <a:r>
              <a:rPr lang="ko-KR" altLang="en-US" sz="3100" dirty="0" smtClean="0"/>
              <a:t> 과목</a:t>
            </a:r>
            <a:r>
              <a:rPr lang="en-US" altLang="ko-KR" sz="3100" dirty="0" smtClean="0"/>
              <a:t>:</a:t>
            </a:r>
          </a:p>
          <a:p>
            <a:pPr lvl="1"/>
            <a:r>
              <a:rPr lang="en-US" altLang="ko-KR" sz="2600" dirty="0" smtClean="0"/>
              <a:t>C </a:t>
            </a:r>
            <a:r>
              <a:rPr lang="ko-KR" altLang="en-US" sz="2600" dirty="0" smtClean="0"/>
              <a:t>프로그래밍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선형대수</a:t>
            </a:r>
            <a:endParaRPr lang="en-US" altLang="ko-KR" sz="2600" dirty="0" smtClean="0"/>
          </a:p>
          <a:p>
            <a:pPr lvl="1"/>
            <a:endParaRPr lang="en-US" altLang="ko-KR" dirty="0"/>
          </a:p>
          <a:p>
            <a:r>
              <a:rPr lang="ko-KR" altLang="en-US" sz="3100" dirty="0" smtClean="0"/>
              <a:t>교재</a:t>
            </a:r>
            <a:r>
              <a:rPr lang="en-US" altLang="ko-KR" sz="3100" dirty="0" smtClean="0"/>
              <a:t>:</a:t>
            </a:r>
          </a:p>
          <a:p>
            <a:pPr lvl="1"/>
            <a:r>
              <a:rPr lang="ko-KR" altLang="en-US" dirty="0" smtClean="0"/>
              <a:t> </a:t>
            </a:r>
            <a:r>
              <a:rPr lang="ko-KR" altLang="en-US" sz="2300" dirty="0" smtClean="0"/>
              <a:t>컴퓨터 그래픽스 배움터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개정판 </a:t>
            </a:r>
            <a:r>
              <a:rPr lang="en-US" altLang="ko-KR" sz="2300" dirty="0" smtClean="0"/>
              <a:t>(</a:t>
            </a:r>
            <a:r>
              <a:rPr lang="ko-KR" altLang="en-US" sz="2300" dirty="0" err="1" smtClean="0"/>
              <a:t>생능</a:t>
            </a:r>
            <a:r>
              <a:rPr lang="ko-KR" altLang="en-US" sz="2300" dirty="0" smtClean="0"/>
              <a:t> 출판사</a:t>
            </a:r>
            <a:r>
              <a:rPr lang="en-US" altLang="ko-KR" sz="2300" dirty="0" smtClean="0"/>
              <a:t>)</a:t>
            </a:r>
          </a:p>
          <a:p>
            <a:pPr lvl="2"/>
            <a:r>
              <a:rPr lang="en-US" altLang="ko-KR" sz="2100" dirty="0" smtClean="0"/>
              <a:t>2</a:t>
            </a:r>
            <a:r>
              <a:rPr lang="ko-KR" altLang="en-US" sz="2100" dirty="0" smtClean="0"/>
              <a:t>차원 화면에 </a:t>
            </a:r>
            <a:r>
              <a:rPr lang="en-US" altLang="ko-KR" sz="2100" dirty="0" smtClean="0"/>
              <a:t>3</a:t>
            </a:r>
            <a:r>
              <a:rPr lang="ko-KR" altLang="en-US" sz="2100" dirty="0" smtClean="0"/>
              <a:t>차원 </a:t>
            </a:r>
            <a:r>
              <a:rPr lang="ko-KR" altLang="en-US" sz="2100" dirty="0" smtClean="0"/>
              <a:t>객체를 표현할 수 있는 다양한 알고리즘들을 배운다</a:t>
            </a:r>
            <a:r>
              <a:rPr lang="en-US" altLang="ko-KR" sz="2100" dirty="0" smtClean="0"/>
              <a:t>.</a:t>
            </a:r>
          </a:p>
          <a:p>
            <a:pPr lvl="2"/>
            <a:r>
              <a:rPr lang="ko-KR" altLang="en-US" sz="2100" dirty="0" smtClean="0"/>
              <a:t>그래픽스 </a:t>
            </a:r>
            <a:r>
              <a:rPr lang="en-US" altLang="ko-KR" sz="2100" dirty="0" smtClean="0"/>
              <a:t>API</a:t>
            </a:r>
            <a:r>
              <a:rPr lang="ko-KR" altLang="en-US" sz="2100" dirty="0" smtClean="0"/>
              <a:t>인 </a:t>
            </a:r>
            <a:r>
              <a:rPr lang="ko-KR" altLang="en-US" sz="2100" dirty="0" err="1" smtClean="0"/>
              <a:t>오픈지엘</a:t>
            </a:r>
            <a:r>
              <a:rPr lang="ko-KR" altLang="en-US" sz="2100" dirty="0" smtClean="0"/>
              <a:t> 소개</a:t>
            </a:r>
            <a:endParaRPr lang="en-US" altLang="ko-KR" sz="21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Syllabus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3680" y="1240887"/>
            <a:ext cx="8663353" cy="42005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강의 </a:t>
            </a:r>
            <a:r>
              <a:rPr lang="ko-KR" altLang="en-US" sz="2400" dirty="0"/>
              <a:t>진행</a:t>
            </a:r>
            <a:r>
              <a:rPr lang="en-US" altLang="ko-KR" sz="24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강의</a:t>
            </a:r>
            <a:r>
              <a:rPr lang="en-US" altLang="ko-KR" sz="2000" dirty="0"/>
              <a:t>,</a:t>
            </a:r>
            <a:r>
              <a:rPr lang="ko-KR" altLang="en-US" sz="2000" dirty="0"/>
              <a:t> 실습</a:t>
            </a:r>
            <a:endParaRPr lang="en-US" altLang="ko-KR" sz="2000" dirty="0"/>
          </a:p>
          <a:p>
            <a:pPr lvl="2">
              <a:lnSpc>
                <a:spcPct val="90000"/>
              </a:lnSpc>
            </a:pPr>
            <a:r>
              <a:rPr lang="ko-KR" altLang="en-US" sz="1800" dirty="0" smtClean="0"/>
              <a:t>사용 컴파일러</a:t>
            </a:r>
            <a:r>
              <a:rPr lang="en-US" altLang="ko-KR" sz="1800" dirty="0" smtClean="0"/>
              <a:t>: Visual Studio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2017</a:t>
            </a:r>
          </a:p>
          <a:p>
            <a:pPr lvl="2">
              <a:lnSpc>
                <a:spcPct val="90000"/>
              </a:lnSpc>
            </a:pPr>
            <a:r>
              <a:rPr lang="ko-KR" altLang="en-US" sz="1800" dirty="0" smtClean="0"/>
              <a:t>사용 언어</a:t>
            </a:r>
            <a:r>
              <a:rPr lang="en-US" altLang="ko-KR" sz="1800" dirty="0" smtClean="0"/>
              <a:t>: C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C++</a:t>
            </a:r>
          </a:p>
          <a:p>
            <a:pPr lvl="2">
              <a:lnSpc>
                <a:spcPct val="90000"/>
              </a:lnSpc>
            </a:pPr>
            <a:r>
              <a:rPr lang="ko-KR" altLang="en-US" sz="1800" dirty="0" smtClean="0"/>
              <a:t>사용 </a:t>
            </a:r>
            <a:r>
              <a:rPr lang="en-US" altLang="ko-KR" sz="1800" dirty="0" smtClean="0"/>
              <a:t>API: OpenGL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강의노트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과목</a:t>
            </a:r>
            <a:r>
              <a:rPr lang="en-US" altLang="ko-KR" sz="2000" dirty="0" smtClean="0"/>
              <a:t> e-class</a:t>
            </a:r>
            <a:r>
              <a:rPr lang="ko-KR" altLang="en-US" sz="2000" dirty="0" smtClean="0"/>
              <a:t>에서 강의 자료를 받을 수 있다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실습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강의 내용을 응용하는 문제들을 실습한다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숙제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프로그램 구현 </a:t>
            </a:r>
            <a:r>
              <a:rPr lang="ko-KR" altLang="en-US" sz="2000" dirty="0" smtClean="0"/>
              <a:t>숙제 </a:t>
            </a:r>
            <a:r>
              <a:rPr lang="en-US" altLang="ko-KR" sz="2000" dirty="0" smtClean="0"/>
              <a:t>(2</a:t>
            </a:r>
            <a:r>
              <a:rPr lang="ko-KR" altLang="en-US" sz="2000" dirty="0" smtClean="0"/>
              <a:t>개 예정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최종 프로젝트</a:t>
            </a:r>
            <a:r>
              <a:rPr lang="en-US" altLang="ko-KR" sz="2000" dirty="0" smtClean="0"/>
              <a:t>: OpenGL</a:t>
            </a:r>
            <a:r>
              <a:rPr lang="ko-KR" altLang="en-US" sz="2000" dirty="0" smtClean="0"/>
              <a:t>을 이용하여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차원 어플리케이션 프로그램 구현하여 수업시간에 발표한다</a:t>
            </a:r>
            <a:r>
              <a:rPr lang="en-US" altLang="ko-KR" sz="2000" dirty="0" smtClean="0"/>
              <a:t>.</a:t>
            </a:r>
          </a:p>
          <a:p>
            <a:pPr lvl="2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400" dirty="0" smtClean="0"/>
          </a:p>
          <a:p>
            <a:pPr lvl="1">
              <a:lnSpc>
                <a:spcPct val="90000"/>
              </a:lnSpc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Syllabus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3679" y="1273126"/>
            <a:ext cx="8647724" cy="421647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sz="2400" dirty="0" smtClean="0"/>
              <a:t>성적 평가</a:t>
            </a:r>
            <a:r>
              <a:rPr lang="en-US" altLang="ko-KR" sz="2400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중간고사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그래픽스 이론</a:t>
            </a:r>
            <a:r>
              <a:rPr lang="en-US" altLang="ko-KR" sz="2000" dirty="0" smtClean="0"/>
              <a:t>): 30%</a:t>
            </a:r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기말고사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프로젝트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그래픽스 이론</a:t>
            </a:r>
            <a:r>
              <a:rPr lang="en-US" altLang="ko-KR" sz="2000" dirty="0" smtClean="0"/>
              <a:t>):25%</a:t>
            </a:r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과제</a:t>
            </a:r>
            <a:r>
              <a:rPr lang="en-US" altLang="ko-KR" sz="2000" dirty="0" smtClean="0"/>
              <a:t>: 25% (2</a:t>
            </a:r>
            <a:r>
              <a:rPr lang="ko-KR" altLang="en-US" sz="2000" dirty="0" smtClean="0"/>
              <a:t>개 예정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수시고사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실습</a:t>
            </a:r>
            <a:r>
              <a:rPr lang="en-US" altLang="ko-KR" sz="2000" dirty="0" smtClean="0"/>
              <a:t>): 20%</a:t>
            </a:r>
          </a:p>
          <a:p>
            <a:pPr lvl="1">
              <a:lnSpc>
                <a:spcPct val="80000"/>
              </a:lnSpc>
            </a:pPr>
            <a:endParaRPr lang="en-US" altLang="ko-KR" sz="2000" dirty="0" smtClean="0"/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평가 기준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상대 평가</a:t>
            </a:r>
            <a:endParaRPr lang="en-US" altLang="ko-KR" sz="2000" dirty="0" smtClean="0"/>
          </a:p>
          <a:p>
            <a:pPr lvl="2">
              <a:lnSpc>
                <a:spcPct val="80000"/>
              </a:lnSpc>
            </a:pPr>
            <a:r>
              <a:rPr lang="ko-KR" altLang="en-US" sz="1800" dirty="0" smtClean="0"/>
              <a:t>성적을 받지 못하는 경우</a:t>
            </a:r>
            <a:endParaRPr lang="en-US" altLang="ko-KR" sz="1800" dirty="0" smtClean="0"/>
          </a:p>
          <a:p>
            <a:pPr lvl="3">
              <a:lnSpc>
                <a:spcPct val="80000"/>
              </a:lnSpc>
            </a:pPr>
            <a:r>
              <a:rPr lang="ko-KR" altLang="en-US" sz="1600" dirty="0" smtClean="0"/>
              <a:t>총점이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점 기준으로 </a:t>
            </a:r>
            <a:r>
              <a:rPr lang="en-US" altLang="ko-KR" sz="1600" dirty="0" smtClean="0"/>
              <a:t>33</a:t>
            </a:r>
            <a:r>
              <a:rPr lang="ko-KR" altLang="en-US" sz="1600" dirty="0" smtClean="0"/>
              <a:t>점 이하인 경우</a:t>
            </a:r>
            <a:endParaRPr lang="en-US" altLang="ko-KR" sz="1600" dirty="0" smtClean="0"/>
          </a:p>
          <a:p>
            <a:pPr lvl="3">
              <a:lnSpc>
                <a:spcPct val="80000"/>
              </a:lnSpc>
            </a:pPr>
            <a:r>
              <a:rPr lang="ko-KR" altLang="en-US" sz="1600" dirty="0" smtClean="0"/>
              <a:t>이론 시험을 치르지 않은 경우 </a:t>
            </a:r>
            <a:endParaRPr lang="en-US" altLang="ko-KR" sz="1600" dirty="0" smtClean="0"/>
          </a:p>
          <a:p>
            <a:pPr lvl="3">
              <a:lnSpc>
                <a:spcPct val="80000"/>
              </a:lnSpc>
            </a:pPr>
            <a:r>
              <a:rPr lang="ko-KR" altLang="en-US" sz="1600" dirty="0" smtClean="0"/>
              <a:t>숙제를 모두 제출하지 않은 경우</a:t>
            </a:r>
            <a:endParaRPr lang="en-US" altLang="ko-KR" sz="1600" dirty="0" smtClean="0"/>
          </a:p>
          <a:p>
            <a:pPr lvl="3">
              <a:lnSpc>
                <a:spcPct val="80000"/>
              </a:lnSpc>
            </a:pPr>
            <a:r>
              <a:rPr lang="ko-KR" altLang="en-US" sz="1600" dirty="0" smtClean="0"/>
              <a:t>프로젝트를 제출하지 않은 경우</a:t>
            </a:r>
            <a:endParaRPr lang="en-US" altLang="ko-KR" sz="1600" dirty="0" smtClean="0"/>
          </a:p>
          <a:p>
            <a:pPr lvl="1">
              <a:lnSpc>
                <a:spcPct val="80000"/>
              </a:lnSpc>
            </a:pPr>
            <a:endParaRPr lang="en-US" altLang="ko-KR" sz="2000" dirty="0"/>
          </a:p>
          <a:p>
            <a:pPr lvl="1">
              <a:lnSpc>
                <a:spcPct val="80000"/>
              </a:lnSpc>
            </a:pPr>
            <a:endParaRPr lang="en-US" altLang="ko-KR" sz="2000" dirty="0" smtClean="0"/>
          </a:p>
          <a:p>
            <a:pPr lvl="1">
              <a:lnSpc>
                <a:spcPct val="8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0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Syllabus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4835" y="1270419"/>
            <a:ext cx="8229600" cy="415601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sz="2400" dirty="0" smtClean="0"/>
              <a:t>담당교수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송인희</a:t>
            </a:r>
            <a:endParaRPr lang="en-US" altLang="ko-KR" sz="2400" dirty="0" smtClean="0"/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연락처</a:t>
            </a:r>
            <a:r>
              <a:rPr lang="en-US" altLang="ko-KR" sz="2000" dirty="0" smtClean="0"/>
              <a:t>: 031-8041-0552</a:t>
            </a:r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사무실</a:t>
            </a:r>
            <a:r>
              <a:rPr lang="en-US" altLang="ko-KR" sz="2000" dirty="0" smtClean="0"/>
              <a:t>: E</a:t>
            </a:r>
            <a:r>
              <a:rPr lang="ko-KR" altLang="en-US" sz="2000" dirty="0" smtClean="0"/>
              <a:t>동 </a:t>
            </a:r>
            <a:r>
              <a:rPr lang="en-US" altLang="ko-KR" sz="2000" dirty="0" smtClean="0"/>
              <a:t>215</a:t>
            </a:r>
            <a:r>
              <a:rPr lang="ko-KR" altLang="en-US" sz="2000" dirty="0" smtClean="0"/>
              <a:t>호</a:t>
            </a:r>
            <a:endParaRPr lang="en-US" altLang="ko-KR" sz="2000" dirty="0" smtClean="0"/>
          </a:p>
          <a:p>
            <a:pPr lvl="1">
              <a:lnSpc>
                <a:spcPct val="80000"/>
              </a:lnSpc>
            </a:pPr>
            <a:r>
              <a:rPr lang="ko-KR" altLang="en-US" sz="2000" dirty="0" err="1" smtClean="0"/>
              <a:t>이메일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hlinkClick r:id="rId2"/>
              </a:rPr>
              <a:t>ihsong@kpu.ac.kr</a:t>
            </a:r>
            <a:endParaRPr lang="en-US" altLang="ko-KR" sz="2000" dirty="0" smtClean="0"/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면담시간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9, 10</a:t>
            </a:r>
            <a:r>
              <a:rPr lang="ko-KR" altLang="en-US" sz="2000" dirty="0" smtClean="0"/>
              <a:t>교시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목 </a:t>
            </a:r>
            <a:r>
              <a:rPr lang="en-US" altLang="ko-KR" sz="2000" dirty="0" smtClean="0"/>
              <a:t>5, 6</a:t>
            </a:r>
            <a:r>
              <a:rPr lang="ko-KR" altLang="en-US" sz="2000" dirty="0" smtClean="0"/>
              <a:t>교시</a:t>
            </a:r>
            <a:endParaRPr lang="en-US" altLang="ko-KR" sz="2000" dirty="0" smtClean="0"/>
          </a:p>
          <a:p>
            <a:pPr lvl="1">
              <a:lnSpc>
                <a:spcPct val="80000"/>
              </a:lnSpc>
            </a:pPr>
            <a:r>
              <a:rPr lang="en-US" altLang="ko-KR" sz="2000" dirty="0" smtClean="0"/>
              <a:t>Teaching Assistant</a:t>
            </a:r>
          </a:p>
          <a:p>
            <a:pPr lvl="2">
              <a:lnSpc>
                <a:spcPct val="80000"/>
              </a:lnSpc>
            </a:pPr>
            <a:r>
              <a:rPr lang="ko-KR" altLang="en-US" sz="1600" dirty="0" err="1" smtClean="0"/>
              <a:t>월목반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송주희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이세영</a:t>
            </a:r>
            <a:endParaRPr lang="en-US" altLang="ko-KR" sz="1600" dirty="0" smtClean="0"/>
          </a:p>
          <a:p>
            <a:pPr lvl="2">
              <a:lnSpc>
                <a:spcPct val="80000"/>
              </a:lnSpc>
            </a:pPr>
            <a:r>
              <a:rPr lang="ko-KR" altLang="en-US" sz="1600" dirty="0" err="1" smtClean="0"/>
              <a:t>월수반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최재용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이상기</a:t>
            </a:r>
            <a:endParaRPr lang="en-US" altLang="ko-KR" sz="1600" dirty="0" smtClean="0"/>
          </a:p>
          <a:p>
            <a:pPr lvl="2">
              <a:lnSpc>
                <a:spcPct val="80000"/>
              </a:lnSpc>
            </a:pPr>
            <a:r>
              <a:rPr lang="ko-KR" altLang="en-US" sz="1600" dirty="0" err="1" smtClean="0"/>
              <a:t>수목반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최재용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이상기</a:t>
            </a:r>
            <a:endParaRPr lang="en-US" altLang="ko-KR" sz="1600" dirty="0" smtClean="0"/>
          </a:p>
          <a:p>
            <a:pPr lvl="2">
              <a:lnSpc>
                <a:spcPct val="80000"/>
              </a:lnSpc>
            </a:pPr>
            <a:endParaRPr lang="en-US" altLang="ko-KR" sz="1400" dirty="0"/>
          </a:p>
          <a:p>
            <a:pPr lvl="1">
              <a:lnSpc>
                <a:spcPct val="80000"/>
              </a:lnSpc>
            </a:pPr>
            <a:endParaRPr lang="en-US" altLang="ko-KR" sz="1600" dirty="0" smtClean="0"/>
          </a:p>
          <a:p>
            <a:pPr lvl="2">
              <a:lnSpc>
                <a:spcPct val="80000"/>
              </a:lnSpc>
            </a:pPr>
            <a:endParaRPr lang="en-US" altLang="ko-KR" sz="1400" dirty="0"/>
          </a:p>
          <a:p>
            <a:pPr marL="914400" lvl="2" indent="0">
              <a:lnSpc>
                <a:spcPct val="80000"/>
              </a:lnSpc>
              <a:buNone/>
            </a:pPr>
            <a:endParaRPr lang="en-US" altLang="ko-KR" sz="1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Syllabus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3359" y="1269281"/>
            <a:ext cx="8229600" cy="524029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sz="2500" dirty="0" smtClean="0"/>
              <a:t>강의 스케줄</a:t>
            </a:r>
            <a:endParaRPr lang="en-US" altLang="ko-KR" sz="2500" dirty="0" smtClean="0"/>
          </a:p>
          <a:p>
            <a:pPr>
              <a:lnSpc>
                <a:spcPct val="80000"/>
              </a:lnSpc>
            </a:pPr>
            <a:endParaRPr lang="en-US" altLang="ko-KR" dirty="0"/>
          </a:p>
          <a:p>
            <a:pPr>
              <a:lnSpc>
                <a:spcPct val="80000"/>
              </a:lnSpc>
            </a:pPr>
            <a:endParaRPr lang="en-US" altLang="ko-KR" dirty="0" smtClean="0"/>
          </a:p>
          <a:p>
            <a:pPr>
              <a:lnSpc>
                <a:spcPct val="80000"/>
              </a:lnSpc>
            </a:pPr>
            <a:endParaRPr lang="en-US" altLang="ko-KR" dirty="0"/>
          </a:p>
          <a:p>
            <a:pPr>
              <a:lnSpc>
                <a:spcPct val="80000"/>
              </a:lnSpc>
            </a:pPr>
            <a:endParaRPr lang="en-US" altLang="ko-KR" dirty="0" smtClean="0"/>
          </a:p>
          <a:p>
            <a:pPr>
              <a:lnSpc>
                <a:spcPct val="80000"/>
              </a:lnSpc>
            </a:pPr>
            <a:endParaRPr lang="en-US" altLang="ko-KR" dirty="0"/>
          </a:p>
          <a:p>
            <a:pPr>
              <a:lnSpc>
                <a:spcPct val="80000"/>
              </a:lnSpc>
            </a:pPr>
            <a:endParaRPr lang="en-US" altLang="ko-KR" dirty="0" smtClean="0"/>
          </a:p>
          <a:p>
            <a:pPr>
              <a:lnSpc>
                <a:spcPct val="80000"/>
              </a:lnSpc>
            </a:pPr>
            <a:endParaRPr lang="en-US" altLang="ko-KR" dirty="0"/>
          </a:p>
          <a:p>
            <a:pPr>
              <a:lnSpc>
                <a:spcPct val="80000"/>
              </a:lnSpc>
            </a:pPr>
            <a:endParaRPr lang="en-US" altLang="ko-KR" dirty="0" smtClean="0"/>
          </a:p>
          <a:p>
            <a:pPr>
              <a:lnSpc>
                <a:spcPct val="80000"/>
              </a:lnSpc>
            </a:pPr>
            <a:endParaRPr lang="en-US" altLang="ko-KR" dirty="0" smtClean="0"/>
          </a:p>
          <a:p>
            <a:pPr lvl="1">
              <a:lnSpc>
                <a:spcPct val="80000"/>
              </a:lnSpc>
            </a:pPr>
            <a:endParaRPr lang="en-US" altLang="ko-KR" dirty="0" smtClean="0"/>
          </a:p>
          <a:p>
            <a:pPr lvl="1">
              <a:lnSpc>
                <a:spcPct val="80000"/>
              </a:lnSpc>
            </a:pPr>
            <a:endParaRPr lang="en-US" altLang="ko-KR" dirty="0" smtClean="0"/>
          </a:p>
          <a:p>
            <a:pPr>
              <a:lnSpc>
                <a:spcPct val="80000"/>
              </a:lnSpc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00092" y="6356350"/>
            <a:ext cx="2133600" cy="365125"/>
          </a:xfrm>
        </p:spPr>
        <p:txBody>
          <a:bodyPr/>
          <a:lstStyle/>
          <a:p>
            <a:fld id="{467263B8-F6C7-4B2F-8362-47CE19FB73CE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7852"/>
              </p:ext>
            </p:extLst>
          </p:nvPr>
        </p:nvGraphicFramePr>
        <p:xfrm>
          <a:off x="492368" y="1784918"/>
          <a:ext cx="8221785" cy="333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57"/>
                <a:gridCol w="3603635"/>
                <a:gridCol w="570665"/>
                <a:gridCol w="3540228"/>
              </a:tblGrid>
              <a:tr h="583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강의 내용</a:t>
                      </a:r>
                      <a:endParaRPr lang="ko-KR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강의 내용</a:t>
                      </a:r>
                      <a:endParaRPr lang="ko-KR" altLang="en-US" sz="1600" dirty="0"/>
                    </a:p>
                  </a:txBody>
                  <a:tcPr anchor="ctr" anchorCtr="1"/>
                </a:tc>
              </a:tr>
              <a:tr h="34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수업소개 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C </a:t>
                      </a:r>
                      <a:r>
                        <a:rPr lang="ko-KR" altLang="en-US" sz="1600" dirty="0" smtClean="0"/>
                        <a:t>프로그래밍 워밍업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은면</a:t>
                      </a:r>
                      <a:r>
                        <a:rPr lang="ko-KR" altLang="en-US" sz="1600" dirty="0" smtClean="0"/>
                        <a:t> 제거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err="1" smtClean="0"/>
                        <a:t>은면제거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 </a:t>
                      </a:r>
                      <a:r>
                        <a:rPr lang="ko-KR" altLang="en-US" sz="1600" dirty="0" smtClean="0"/>
                        <a:t>프로그래밍 워밍업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err="1" smtClean="0"/>
                        <a:t>오픈지엘</a:t>
                      </a:r>
                      <a:r>
                        <a:rPr lang="ko-KR" altLang="en-US" sz="1600" dirty="0" smtClean="0"/>
                        <a:t> 기초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조명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컬러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smtClean="0"/>
                        <a:t>조명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오픈지엘</a:t>
                      </a:r>
                      <a:r>
                        <a:rPr lang="ko-KR" altLang="en-US" sz="1600" baseline="0" dirty="0" smtClean="0"/>
                        <a:t> 기초</a:t>
                      </a:r>
                      <a:endParaRPr lang="en-US" altLang="ko-KR" sz="16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err="1" smtClean="0"/>
                        <a:t>프렉탈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애니메이션</a:t>
                      </a:r>
                      <a:r>
                        <a:rPr lang="en-US" altLang="ko-KR" sz="1600" baseline="0" dirty="0" smtClean="0"/>
                        <a:t> / </a:t>
                      </a:r>
                      <a:r>
                        <a:rPr lang="ko-KR" altLang="en-US" sz="1600" baseline="0" dirty="0" smtClean="0"/>
                        <a:t>조명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개요 및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차원 기본요소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err="1" smtClean="0"/>
                        <a:t>좌표계</a:t>
                      </a:r>
                      <a:r>
                        <a:rPr lang="ko-KR" altLang="en-US" sz="1600" dirty="0" smtClean="0"/>
                        <a:t> 변환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곡선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곡면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기말고사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차원 변환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err="1" smtClean="0"/>
                        <a:t>좌표계</a:t>
                      </a:r>
                      <a:r>
                        <a:rPr lang="ko-KR" altLang="en-US" sz="1600" dirty="0" smtClean="0"/>
                        <a:t> 변환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곡선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곡면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smtClean="0"/>
                        <a:t>텍스처 </a:t>
                      </a:r>
                      <a:r>
                        <a:rPr lang="ko-KR" altLang="en-US" sz="1600" dirty="0" err="1" smtClean="0"/>
                        <a:t>매핑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차원 변환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err="1" smtClean="0"/>
                        <a:t>과제전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텍스처 </a:t>
                      </a:r>
                      <a:r>
                        <a:rPr lang="ko-KR" altLang="en-US" sz="1600" dirty="0" err="1" smtClean="0"/>
                        <a:t>매핑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차원 모델링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err="1" smtClean="0"/>
                        <a:t>좌표계</a:t>
                      </a:r>
                      <a:r>
                        <a:rPr lang="ko-KR" altLang="en-US" sz="1600" dirty="0" smtClean="0"/>
                        <a:t> 변환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프로젝트 발표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중간 고사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Words>344</Words>
  <Application>Microsoft Office PowerPoint</Application>
  <PresentationFormat>화면 슬라이드 쇼(4:3)</PresentationFormat>
  <Paragraphs>105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Computer Graphics</vt:lpstr>
      <vt:lpstr>Syllabus</vt:lpstr>
      <vt:lpstr>Syllabus</vt:lpstr>
      <vt:lpstr>Syllabus</vt:lpstr>
      <vt:lpstr>Syllabus</vt:lpstr>
      <vt:lpstr>Syllabus</vt:lpstr>
    </vt:vector>
  </TitlesOfParts>
  <Company>한국산업기술대학교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song</dc:creator>
  <cp:lastModifiedBy>KPU_GAME</cp:lastModifiedBy>
  <cp:revision>36</cp:revision>
  <dcterms:created xsi:type="dcterms:W3CDTF">2011-08-31T09:06:19Z</dcterms:created>
  <dcterms:modified xsi:type="dcterms:W3CDTF">2018-08-27T01:59:26Z</dcterms:modified>
</cp:coreProperties>
</file>