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118"/>
  </p:notesMasterIdLst>
  <p:handoutMasterIdLst>
    <p:handoutMasterId r:id="rId119"/>
  </p:handoutMasterIdLst>
  <p:sldIdLst>
    <p:sldId id="256" r:id="rId3"/>
    <p:sldId id="323" r:id="rId4"/>
    <p:sldId id="344" r:id="rId5"/>
    <p:sldId id="345" r:id="rId6"/>
    <p:sldId id="347" r:id="rId7"/>
    <p:sldId id="349" r:id="rId8"/>
    <p:sldId id="350" r:id="rId9"/>
    <p:sldId id="355" r:id="rId10"/>
    <p:sldId id="351" r:id="rId11"/>
    <p:sldId id="352" r:id="rId12"/>
    <p:sldId id="353" r:id="rId13"/>
    <p:sldId id="354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56" r:id="rId31"/>
    <p:sldId id="374" r:id="rId32"/>
    <p:sldId id="375" r:id="rId33"/>
    <p:sldId id="376" r:id="rId34"/>
    <p:sldId id="377" r:id="rId35"/>
    <p:sldId id="380" r:id="rId36"/>
    <p:sldId id="381" r:id="rId37"/>
    <p:sldId id="382" r:id="rId38"/>
    <p:sldId id="383" r:id="rId39"/>
    <p:sldId id="378" r:id="rId40"/>
    <p:sldId id="379" r:id="rId41"/>
    <p:sldId id="384" r:id="rId42"/>
    <p:sldId id="385" r:id="rId43"/>
    <p:sldId id="387" r:id="rId44"/>
    <p:sldId id="388" r:id="rId45"/>
    <p:sldId id="389" r:id="rId46"/>
    <p:sldId id="373" r:id="rId47"/>
    <p:sldId id="391" r:id="rId48"/>
    <p:sldId id="392" r:id="rId49"/>
    <p:sldId id="393" r:id="rId50"/>
    <p:sldId id="396" r:id="rId51"/>
    <p:sldId id="394" r:id="rId52"/>
    <p:sldId id="397" r:id="rId53"/>
    <p:sldId id="398" r:id="rId54"/>
    <p:sldId id="399" r:id="rId55"/>
    <p:sldId id="400" r:id="rId56"/>
    <p:sldId id="402" r:id="rId57"/>
    <p:sldId id="390" r:id="rId58"/>
    <p:sldId id="404" r:id="rId59"/>
    <p:sldId id="405" r:id="rId60"/>
    <p:sldId id="406" r:id="rId61"/>
    <p:sldId id="407" r:id="rId62"/>
    <p:sldId id="408" r:id="rId63"/>
    <p:sldId id="409" r:id="rId64"/>
    <p:sldId id="403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59" r:id="rId77"/>
    <p:sldId id="421" r:id="rId78"/>
    <p:sldId id="422" r:id="rId79"/>
    <p:sldId id="423" r:id="rId80"/>
    <p:sldId id="460" r:id="rId81"/>
    <p:sldId id="424" r:id="rId82"/>
    <p:sldId id="425" r:id="rId83"/>
    <p:sldId id="461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38" r:id="rId96"/>
    <p:sldId id="439" r:id="rId97"/>
    <p:sldId id="440" r:id="rId98"/>
    <p:sldId id="441" r:id="rId99"/>
    <p:sldId id="442" r:id="rId100"/>
    <p:sldId id="443" r:id="rId101"/>
    <p:sldId id="444" r:id="rId102"/>
    <p:sldId id="445" r:id="rId103"/>
    <p:sldId id="446" r:id="rId104"/>
    <p:sldId id="447" r:id="rId105"/>
    <p:sldId id="448" r:id="rId106"/>
    <p:sldId id="449" r:id="rId107"/>
    <p:sldId id="450" r:id="rId108"/>
    <p:sldId id="451" r:id="rId109"/>
    <p:sldId id="452" r:id="rId110"/>
    <p:sldId id="453" r:id="rId111"/>
    <p:sldId id="454" r:id="rId112"/>
    <p:sldId id="455" r:id="rId113"/>
    <p:sldId id="456" r:id="rId114"/>
    <p:sldId id="457" r:id="rId115"/>
    <p:sldId id="346" r:id="rId116"/>
    <p:sldId id="458" r:id="rId117"/>
  </p:sldIdLst>
  <p:sldSz cx="9144000" cy="6858000" type="screen4x3"/>
  <p:notesSz cx="6669088" cy="9928225"/>
  <p:custDataLst>
    <p:tags r:id="rId120"/>
  </p:custData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3399FF"/>
    <a:srgbClr val="969696"/>
    <a:srgbClr val="B2B2B2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711" autoAdjust="0"/>
  </p:normalViewPr>
  <p:slideViewPr>
    <p:cSldViewPr>
      <p:cViewPr>
        <p:scale>
          <a:sx n="75" d="100"/>
          <a:sy n="75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fld id="{43CE8ABE-8CDD-417B-ABF6-08AA2FA158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5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76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76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i="0">
                <a:latin typeface="굴림" pitchFamily="50" charset="-127"/>
              </a:defRPr>
            </a:lvl1pPr>
          </a:lstStyle>
          <a:p>
            <a:fld id="{B315F86A-6B41-423C-A42F-99E644178C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328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In Residential Network, various home appliances exist  like this figure.</a:t>
            </a:r>
          </a:p>
          <a:p>
            <a:r>
              <a:rPr lang="en-US" altLang="ko-KR"/>
              <a:t>( Digital TV, Camcoder, Printer, PC, Air conditioner etc.)</a:t>
            </a:r>
          </a:p>
          <a:p>
            <a:r>
              <a:rPr lang="en-US" altLang="ko-KR"/>
              <a:t>Diverse home appliances become to be  connected and to constitute network. it is residential network, namely home network.</a:t>
            </a:r>
          </a:p>
          <a:p>
            <a:r>
              <a:rPr lang="en-US" altLang="ko-KR"/>
              <a:t>But the variety of home appliances results in that home appliances with similar features have developed their network to communicate one another.</a:t>
            </a:r>
          </a:p>
          <a:p>
            <a:r>
              <a:rPr lang="en-US" altLang="ko-KR"/>
              <a:t>Automation network to exchange simply control command like air is composed of  conditioner, microwave, washer over power line. And lonWorks and CeBus are middleware for it.</a:t>
            </a:r>
          </a:p>
          <a:p>
            <a:r>
              <a:rPr lang="en-US" altLang="ko-KR"/>
              <a:t>Similarly, Information network to exchange file or image is developed for PC,and printer over home PNA, Wireless LAN, Bluetooth etc,,, UPnP and Jini are middleware for it</a:t>
            </a:r>
          </a:p>
          <a:p>
            <a:r>
              <a:rPr lang="en-US" altLang="ko-KR"/>
              <a:t>Also, Entertainment network to exchange multimedia data more voluminous than information data  is over IEEE 1394 for digital tv, camcoder etc.</a:t>
            </a:r>
          </a:p>
          <a:p>
            <a:r>
              <a:rPr lang="en-US" altLang="ko-KR"/>
              <a:t>Havi is middleware for 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Unfortunately these kinds of middleware is not interoperable one other.</a:t>
            </a:r>
          </a:p>
          <a:p>
            <a:r>
              <a:rPr lang="en-US" altLang="ko-KR"/>
              <a:t>Accordingly home appliance can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t know each other existence needless to say of using one other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s functions.</a:t>
            </a:r>
          </a:p>
          <a:p>
            <a:endParaRPr lang="en-US" altLang="ko-KR"/>
          </a:p>
          <a:p>
            <a:r>
              <a:rPr lang="en-US" altLang="ko-KR"/>
              <a:t>From the the view point of digitl tv, only DVD and Camcorder are in the residential network so that it can use only their functions.</a:t>
            </a:r>
          </a:p>
          <a:p>
            <a:r>
              <a:rPr lang="en-US" altLang="ko-KR"/>
              <a:t>In like manner, from the the view point of air conditioner, only microwave and washer are in the residential network so that it can use only their functions.</a:t>
            </a:r>
          </a:p>
          <a:p>
            <a:endParaRPr lang="en-US" altLang="ko-KR"/>
          </a:p>
          <a:p>
            <a:r>
              <a:rPr lang="en-US" altLang="ko-KR"/>
              <a:t>As a result,because of middleware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s heterogeneous, home appliances can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t utilize residential network sufficiently.</a:t>
            </a:r>
          </a:p>
          <a:p>
            <a:r>
              <a:rPr lang="en-US" altLang="ko-KR"/>
              <a:t>So I proposes framework to help home appliance interoperability.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2625" y="836613"/>
            <a:ext cx="7766050" cy="20875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7772400" cy="2116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284538"/>
            <a:ext cx="6400800" cy="19939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279400" y="377825"/>
            <a:ext cx="8789988" cy="2803525"/>
            <a:chOff x="314" y="633"/>
            <a:chExt cx="5537" cy="1766"/>
          </a:xfrm>
        </p:grpSpPr>
        <p:sp>
          <p:nvSpPr>
            <p:cNvPr id="5126" name="Rectangle 6"/>
            <p:cNvSpPr>
              <a:spLocks noChangeArrowheads="1"/>
            </p:cNvSpPr>
            <p:nvPr userDrawn="1"/>
          </p:nvSpPr>
          <p:spPr bwMode="auto">
            <a:xfrm>
              <a:off x="314" y="847"/>
              <a:ext cx="5537" cy="4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5127" name="Rectangle 7"/>
            <p:cNvSpPr>
              <a:spLocks noChangeArrowheads="1"/>
            </p:cNvSpPr>
            <p:nvPr userDrawn="1"/>
          </p:nvSpPr>
          <p:spPr bwMode="auto">
            <a:xfrm rot="5400000">
              <a:off x="-363" y="1490"/>
              <a:ext cx="1766" cy="5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grpSp>
        <p:nvGrpSpPr>
          <p:cNvPr id="5128" name="Group 8"/>
          <p:cNvGrpSpPr>
            <a:grpSpLocks/>
          </p:cNvGrpSpPr>
          <p:nvPr/>
        </p:nvGrpSpPr>
        <p:grpSpPr bwMode="auto">
          <a:xfrm rot="10800000">
            <a:off x="80963" y="581025"/>
            <a:ext cx="8789987" cy="2803525"/>
            <a:chOff x="314" y="633"/>
            <a:chExt cx="5537" cy="1766"/>
          </a:xfrm>
        </p:grpSpPr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314" y="847"/>
              <a:ext cx="5537" cy="4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 rot="5400000">
              <a:off x="-363" y="1490"/>
              <a:ext cx="1766" cy="5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649538" y="6624638"/>
            <a:ext cx="38115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</a:rPr>
              <a:t>Introduction</a:t>
            </a:r>
            <a:r>
              <a:rPr lang="en-US" altLang="ko-KR" baseline="0" dirty="0" smtClean="0">
                <a:solidFill>
                  <a:schemeClr val="bg1"/>
                </a:solidFill>
                <a:latin typeface="Arial" pitchFamily="34" charset="0"/>
              </a:rPr>
              <a:t> to Modern CS 2015</a:t>
            </a:r>
            <a:endParaRPr lang="en-US" altLang="ko-KR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4F8B6-C2BB-41E4-87B5-9F582AD1FCF6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6376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5925" y="60325"/>
            <a:ext cx="2198688" cy="60325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275" y="60325"/>
            <a:ext cx="6445250" cy="60325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46036C-EE6D-44BD-9FD9-28015FE5B7A9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417850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0325"/>
            <a:ext cx="8785225" cy="631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168275" y="836613"/>
            <a:ext cx="8785225" cy="5256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481388" y="6486525"/>
            <a:ext cx="2133600" cy="327025"/>
          </a:xfrm>
        </p:spPr>
        <p:txBody>
          <a:bodyPr/>
          <a:lstStyle>
            <a:lvl1pPr>
              <a:defRPr/>
            </a:lvl1pPr>
          </a:lstStyle>
          <a:p>
            <a:fld id="{24279558-1D28-4779-B530-FEC061ADB156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268231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2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56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18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22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46E274-38BB-45DA-BC66-851E8C2883C4}" type="slidenum">
              <a:rPr lang="en-US" altLang="ko-KR" smtClean="0"/>
              <a:pPr/>
              <a:t>‹#›</a:t>
            </a:fld>
            <a:r>
              <a:rPr lang="en-US" altLang="ko-KR" dirty="0" smtClean="0"/>
              <a:t> / 120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986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32128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47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9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1264C-621D-4192-8371-E4ED54AD92D0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10401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275" y="836613"/>
            <a:ext cx="43164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7088" y="836613"/>
            <a:ext cx="43164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1F153D-2F22-429B-9052-5EF293F404E4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17659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7354E4-49D3-44AD-9E2C-0C9EFC632E59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53846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65D345-A211-48F7-97A9-84A28E85EBF1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400026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1BE60B-012A-41BC-86A6-C6CFFB6F1A0A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37908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D757F2-9E8F-4B6A-B92D-75CDB1DA51C4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97487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D9C43-0B13-4844-BFAD-F06443431007}" type="slidenum">
              <a:rPr lang="en-US" altLang="ko-KR"/>
              <a:pPr/>
              <a:t>‹#›</a:t>
            </a:fld>
            <a:r>
              <a:rPr lang="en-US" altLang="ko-KR"/>
              <a:t> / 50</a:t>
            </a:r>
          </a:p>
        </p:txBody>
      </p:sp>
    </p:spTree>
    <p:extLst>
      <p:ext uri="{BB962C8B-B14F-4D97-AF65-F5344CB8AC3E}">
        <p14:creationId xmlns:p14="http://schemas.microsoft.com/office/powerpoint/2010/main" val="15383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2400">
              <a:solidFill>
                <a:schemeClr val="bg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0325"/>
            <a:ext cx="87852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75" y="836613"/>
            <a:ext cx="87852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81388" y="6486525"/>
            <a:ext cx="21336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i="0">
                <a:latin typeface="Comic Sans MS" pitchFamily="66" charset="0"/>
              </a:defRPr>
            </a:lvl1pPr>
          </a:lstStyle>
          <a:p>
            <a:fld id="{13F77E07-BC00-4127-8144-D017C0BDD6C2}" type="slidenum">
              <a:rPr lang="en-US" altLang="ko-KR" smtClean="0"/>
              <a:pPr/>
              <a:t>‹#›</a:t>
            </a:fld>
            <a:r>
              <a:rPr lang="en-US" altLang="ko-KR" dirty="0" smtClean="0"/>
              <a:t> / 120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30000"/>
        </a:spcBef>
        <a:spcAft>
          <a:spcPct val="0"/>
        </a:spcAft>
        <a:buClr>
          <a:schemeClr val="accent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2649538" y="6624638"/>
            <a:ext cx="38115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</a:rPr>
              <a:t>Introduction</a:t>
            </a:r>
            <a:r>
              <a:rPr lang="en-US" altLang="ko-KR" baseline="0" dirty="0" smtClean="0">
                <a:solidFill>
                  <a:schemeClr val="bg1"/>
                </a:solidFill>
                <a:latin typeface="Arial" pitchFamily="34" charset="0"/>
              </a:rPr>
              <a:t> to Modern CS 2015</a:t>
            </a:r>
            <a:endParaRPr lang="en-US" altLang="ko-KR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4471988" y="2078038"/>
            <a:ext cx="184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ko-KR" altLang="ko-KR" sz="5400" b="1"/>
          </a:p>
        </p:txBody>
      </p:sp>
      <p:grpSp>
        <p:nvGrpSpPr>
          <p:cNvPr id="263198" name="Group 30"/>
          <p:cNvGrpSpPr>
            <a:grpSpLocks/>
          </p:cNvGrpSpPr>
          <p:nvPr/>
        </p:nvGrpSpPr>
        <p:grpSpPr bwMode="auto">
          <a:xfrm>
            <a:off x="468313" y="3357563"/>
            <a:ext cx="8172450" cy="69850"/>
            <a:chOff x="1014" y="2049"/>
            <a:chExt cx="4272" cy="55"/>
          </a:xfrm>
        </p:grpSpPr>
        <p:sp>
          <p:nvSpPr>
            <p:cNvPr id="263199" name="Rectangle 31"/>
            <p:cNvSpPr>
              <a:spLocks noChangeArrowheads="1"/>
            </p:cNvSpPr>
            <p:nvPr/>
          </p:nvSpPr>
          <p:spPr bwMode="auto">
            <a:xfrm>
              <a:off x="1014" y="2049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0" name="Rectangle 32"/>
            <p:cNvSpPr>
              <a:spLocks noChangeArrowheads="1"/>
            </p:cNvSpPr>
            <p:nvPr/>
          </p:nvSpPr>
          <p:spPr bwMode="auto">
            <a:xfrm>
              <a:off x="1014" y="2068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FFEBFA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1" name="Rectangle 33"/>
            <p:cNvSpPr>
              <a:spLocks noChangeArrowheads="1"/>
            </p:cNvSpPr>
            <p:nvPr/>
          </p:nvSpPr>
          <p:spPr bwMode="auto">
            <a:xfrm>
              <a:off x="1014" y="2081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grpSp>
        <p:nvGrpSpPr>
          <p:cNvPr id="263202" name="Group 34"/>
          <p:cNvGrpSpPr>
            <a:grpSpLocks/>
          </p:cNvGrpSpPr>
          <p:nvPr/>
        </p:nvGrpSpPr>
        <p:grpSpPr bwMode="auto">
          <a:xfrm>
            <a:off x="468313" y="1797050"/>
            <a:ext cx="8172450" cy="69850"/>
            <a:chOff x="1014" y="2049"/>
            <a:chExt cx="4272" cy="55"/>
          </a:xfrm>
        </p:grpSpPr>
        <p:sp>
          <p:nvSpPr>
            <p:cNvPr id="263203" name="Rectangle 35"/>
            <p:cNvSpPr>
              <a:spLocks noChangeArrowheads="1"/>
            </p:cNvSpPr>
            <p:nvPr/>
          </p:nvSpPr>
          <p:spPr bwMode="auto">
            <a:xfrm>
              <a:off x="1014" y="2049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4" name="Rectangle 36"/>
            <p:cNvSpPr>
              <a:spLocks noChangeArrowheads="1"/>
            </p:cNvSpPr>
            <p:nvPr/>
          </p:nvSpPr>
          <p:spPr bwMode="auto">
            <a:xfrm>
              <a:off x="1014" y="2068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FFEBFA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5" name="Rectangle 37"/>
            <p:cNvSpPr>
              <a:spLocks noChangeArrowheads="1"/>
            </p:cNvSpPr>
            <p:nvPr/>
          </p:nvSpPr>
          <p:spPr bwMode="auto">
            <a:xfrm>
              <a:off x="1014" y="2081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grpSp>
        <p:nvGrpSpPr>
          <p:cNvPr id="263206" name="Group 38"/>
          <p:cNvGrpSpPr>
            <a:grpSpLocks/>
          </p:cNvGrpSpPr>
          <p:nvPr/>
        </p:nvGrpSpPr>
        <p:grpSpPr bwMode="auto">
          <a:xfrm rot="5400000">
            <a:off x="35719" y="2564606"/>
            <a:ext cx="1943100" cy="71438"/>
            <a:chOff x="1014" y="2049"/>
            <a:chExt cx="4272" cy="55"/>
          </a:xfrm>
        </p:grpSpPr>
        <p:sp>
          <p:nvSpPr>
            <p:cNvPr id="263207" name="Rectangle 39"/>
            <p:cNvSpPr>
              <a:spLocks noChangeArrowheads="1"/>
            </p:cNvSpPr>
            <p:nvPr/>
          </p:nvSpPr>
          <p:spPr bwMode="auto">
            <a:xfrm>
              <a:off x="1014" y="2049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1014" y="2068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FFEBFA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1014" y="2081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grpSp>
        <p:nvGrpSpPr>
          <p:cNvPr id="263210" name="Group 42"/>
          <p:cNvGrpSpPr>
            <a:grpSpLocks/>
          </p:cNvGrpSpPr>
          <p:nvPr/>
        </p:nvGrpSpPr>
        <p:grpSpPr bwMode="auto">
          <a:xfrm rot="5400000">
            <a:off x="7236619" y="2564606"/>
            <a:ext cx="1943100" cy="71438"/>
            <a:chOff x="1014" y="2049"/>
            <a:chExt cx="4272" cy="55"/>
          </a:xfrm>
        </p:grpSpPr>
        <p:sp>
          <p:nvSpPr>
            <p:cNvPr id="263211" name="Rectangle 43"/>
            <p:cNvSpPr>
              <a:spLocks noChangeArrowheads="1"/>
            </p:cNvSpPr>
            <p:nvPr/>
          </p:nvSpPr>
          <p:spPr bwMode="auto">
            <a:xfrm>
              <a:off x="1014" y="2049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12" name="Rectangle 44"/>
            <p:cNvSpPr>
              <a:spLocks noChangeArrowheads="1"/>
            </p:cNvSpPr>
            <p:nvPr/>
          </p:nvSpPr>
          <p:spPr bwMode="auto">
            <a:xfrm>
              <a:off x="1014" y="2068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FFEBFA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  <p:sp>
          <p:nvSpPr>
            <p:cNvPr id="263213" name="Rectangle 45"/>
            <p:cNvSpPr>
              <a:spLocks noChangeArrowheads="1"/>
            </p:cNvSpPr>
            <p:nvPr/>
          </p:nvSpPr>
          <p:spPr bwMode="auto">
            <a:xfrm>
              <a:off x="1014" y="2081"/>
              <a:ext cx="4272" cy="2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C004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66" tIns="50784" rIns="101566" bIns="50784" anchor="ctr"/>
            <a:lstStyle/>
            <a:p>
              <a:endParaRPr lang="ko-KR" altLang="en-US"/>
            </a:p>
          </p:txBody>
        </p:sp>
      </p:grpSp>
      <p:sp>
        <p:nvSpPr>
          <p:cNvPr id="263215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133600"/>
            <a:ext cx="7129462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image" Target="../media/image62.wmf"/><Relationship Id="rId18" Type="http://schemas.openxmlformats.org/officeDocument/2006/relationships/image" Target="../media/image67.jpeg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png"/><Relationship Id="rId17" Type="http://schemas.openxmlformats.org/officeDocument/2006/relationships/image" Target="../media/image66.wmf"/><Relationship Id="rId2" Type="http://schemas.openxmlformats.org/officeDocument/2006/relationships/image" Target="../media/image51.jpeg"/><Relationship Id="rId16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jpeg"/><Relationship Id="rId19" Type="http://schemas.openxmlformats.org/officeDocument/2006/relationships/image" Target="../media/image68.jpeg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jpe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e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5" Type="http://schemas.openxmlformats.org/officeDocument/2006/relationships/image" Target="../media/image4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Relationship Id="rId14" Type="http://schemas.openxmlformats.org/officeDocument/2006/relationships/image" Target="../media/image40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0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276600"/>
            <a:ext cx="7272338" cy="2665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 err="1"/>
              <a:t>Seo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Dae</a:t>
            </a:r>
            <a:r>
              <a:rPr lang="en-US" altLang="ko-KR" sz="2200" dirty="0"/>
              <a:t> Young</a:t>
            </a:r>
          </a:p>
          <a:p>
            <a:pPr>
              <a:lnSpc>
                <a:spcPct val="90000"/>
              </a:lnSpc>
            </a:pPr>
            <a:r>
              <a:rPr lang="en-US" altLang="ko-KR" sz="2200" dirty="0"/>
              <a:t>(seody@kpu.ac.kr)</a:t>
            </a:r>
          </a:p>
          <a:p>
            <a:pPr>
              <a:lnSpc>
                <a:spcPct val="90000"/>
              </a:lnSpc>
            </a:pPr>
            <a:r>
              <a:rPr lang="en-US" altLang="ko-KR" sz="1800" b="0" dirty="0" smtClean="0"/>
              <a:t>Fall, 2015</a:t>
            </a:r>
            <a:endParaRPr lang="en-US" altLang="ko-KR" sz="1800" b="0" dirty="0"/>
          </a:p>
          <a:p>
            <a:pPr>
              <a:lnSpc>
                <a:spcPct val="90000"/>
              </a:lnSpc>
            </a:pPr>
            <a:r>
              <a:rPr lang="en-US" altLang="ko-KR" sz="1800" b="0" dirty="0" smtClean="0"/>
              <a:t>Chairman, </a:t>
            </a:r>
            <a:r>
              <a:rPr lang="en-US" altLang="ko-KR" sz="1800" b="0" dirty="0" err="1"/>
              <a:t>OSGi</a:t>
            </a:r>
            <a:r>
              <a:rPr lang="en-US" altLang="ko-KR" sz="1800" b="0" dirty="0"/>
              <a:t> Users’ Forum Korea</a:t>
            </a:r>
          </a:p>
          <a:p>
            <a:pPr>
              <a:lnSpc>
                <a:spcPct val="90000"/>
              </a:lnSpc>
            </a:pPr>
            <a:r>
              <a:rPr lang="en-US" altLang="ko-KR" sz="1800" b="0" dirty="0"/>
              <a:t>NGN Services Engineering House</a:t>
            </a:r>
          </a:p>
          <a:p>
            <a:pPr>
              <a:lnSpc>
                <a:spcPct val="70000"/>
              </a:lnSpc>
            </a:pPr>
            <a:r>
              <a:rPr lang="en-US" altLang="ko-KR" sz="1800" b="0" dirty="0"/>
              <a:t>Department of Computer Engineering,</a:t>
            </a:r>
          </a:p>
          <a:p>
            <a:pPr>
              <a:lnSpc>
                <a:spcPct val="70000"/>
              </a:lnSpc>
            </a:pPr>
            <a:r>
              <a:rPr lang="en-US" altLang="ko-KR" sz="1800" b="0" dirty="0"/>
              <a:t>Korea Polytechnic </a:t>
            </a:r>
            <a:r>
              <a:rPr lang="en-US" altLang="ko-KR" sz="1800" b="0" dirty="0" smtClean="0"/>
              <a:t>University</a:t>
            </a:r>
            <a:endParaRPr lang="en-US" altLang="ko-KR" sz="1800" b="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FFFF00"/>
                </a:solidFill>
              </a:rPr>
              <a:t>Home </a:t>
            </a:r>
            <a:r>
              <a:rPr lang="en-US" altLang="ko-KR" sz="4400" dirty="0" smtClean="0">
                <a:solidFill>
                  <a:srgbClr val="FFFF00"/>
                </a:solidFill>
              </a:rPr>
              <a:t>Networking</a:t>
            </a:r>
            <a:endParaRPr lang="en-US" altLang="ko-K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C99CC-CE1F-4D24-91EA-6F3CA987407A}" type="slidenum">
              <a:rPr lang="en-US" altLang="ko-KR"/>
              <a:pPr/>
              <a:t>10</a:t>
            </a:fld>
            <a:r>
              <a:rPr lang="en-US" altLang="ko-KR"/>
              <a:t> / 50</a:t>
            </a:r>
          </a:p>
        </p:txBody>
      </p:sp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1676400" y="87313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 Network Architecture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ko-KR" altLang="ko-KR" sz="2400" i="0">
              <a:latin typeface="굴림" pitchFamily="50" charset="-127"/>
            </a:endParaRPr>
          </a:p>
        </p:txBody>
      </p:sp>
      <p:sp>
        <p:nvSpPr>
          <p:cNvPr id="519173" name="Oval 5"/>
          <p:cNvSpPr>
            <a:spLocks noChangeArrowheads="1"/>
          </p:cNvSpPr>
          <p:nvPr/>
        </p:nvSpPr>
        <p:spPr bwMode="auto">
          <a:xfrm>
            <a:off x="1447800" y="2574925"/>
            <a:ext cx="31242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4" name="Oval 6"/>
          <p:cNvSpPr>
            <a:spLocks noChangeArrowheads="1"/>
          </p:cNvSpPr>
          <p:nvPr/>
        </p:nvSpPr>
        <p:spPr bwMode="auto">
          <a:xfrm>
            <a:off x="5181600" y="2803525"/>
            <a:ext cx="25908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600200" y="2193925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6" name="Rectangle 8"/>
          <p:cNvSpPr>
            <a:spLocks noChangeArrowheads="1"/>
          </p:cNvSpPr>
          <p:nvPr/>
        </p:nvSpPr>
        <p:spPr bwMode="auto">
          <a:xfrm>
            <a:off x="3886200" y="2346325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7" name="Rectangle 9"/>
          <p:cNvSpPr>
            <a:spLocks noChangeArrowheads="1"/>
          </p:cNvSpPr>
          <p:nvPr/>
        </p:nvSpPr>
        <p:spPr bwMode="auto">
          <a:xfrm>
            <a:off x="4191000" y="4098925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8" name="Rectangle 10"/>
          <p:cNvSpPr>
            <a:spLocks noChangeArrowheads="1"/>
          </p:cNvSpPr>
          <p:nvPr/>
        </p:nvSpPr>
        <p:spPr bwMode="auto">
          <a:xfrm>
            <a:off x="6934200" y="2270125"/>
            <a:ext cx="838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79" name="Rectangle 11"/>
          <p:cNvSpPr>
            <a:spLocks noChangeArrowheads="1"/>
          </p:cNvSpPr>
          <p:nvPr/>
        </p:nvSpPr>
        <p:spPr bwMode="auto">
          <a:xfrm>
            <a:off x="6705600" y="5089525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0" name="Rectangle 12"/>
          <p:cNvSpPr>
            <a:spLocks noChangeArrowheads="1"/>
          </p:cNvSpPr>
          <p:nvPr/>
        </p:nvSpPr>
        <p:spPr bwMode="auto">
          <a:xfrm>
            <a:off x="7010400" y="2346325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1" name="Rectangle 13"/>
          <p:cNvSpPr>
            <a:spLocks noChangeArrowheads="1"/>
          </p:cNvSpPr>
          <p:nvPr/>
        </p:nvSpPr>
        <p:spPr bwMode="auto">
          <a:xfrm>
            <a:off x="7010400" y="2803525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2" name="Rectangle 14"/>
          <p:cNvSpPr>
            <a:spLocks noChangeArrowheads="1"/>
          </p:cNvSpPr>
          <p:nvPr/>
        </p:nvSpPr>
        <p:spPr bwMode="auto">
          <a:xfrm>
            <a:off x="6781800" y="516572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3" name="Oval 15"/>
          <p:cNvSpPr>
            <a:spLocks noChangeArrowheads="1"/>
          </p:cNvSpPr>
          <p:nvPr/>
        </p:nvSpPr>
        <p:spPr bwMode="auto">
          <a:xfrm>
            <a:off x="7315200" y="5165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4" name="Oval 16"/>
          <p:cNvSpPr>
            <a:spLocks noChangeArrowheads="1"/>
          </p:cNvSpPr>
          <p:nvPr/>
        </p:nvSpPr>
        <p:spPr bwMode="auto">
          <a:xfrm>
            <a:off x="7467600" y="5318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5" name="Oval 17"/>
          <p:cNvSpPr>
            <a:spLocks noChangeArrowheads="1"/>
          </p:cNvSpPr>
          <p:nvPr/>
        </p:nvSpPr>
        <p:spPr bwMode="auto">
          <a:xfrm>
            <a:off x="7467600" y="5165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6" name="Oval 18"/>
          <p:cNvSpPr>
            <a:spLocks noChangeArrowheads="1"/>
          </p:cNvSpPr>
          <p:nvPr/>
        </p:nvSpPr>
        <p:spPr bwMode="auto">
          <a:xfrm>
            <a:off x="7315200" y="5318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7" name="Oval 19"/>
          <p:cNvSpPr>
            <a:spLocks noChangeArrowheads="1"/>
          </p:cNvSpPr>
          <p:nvPr/>
        </p:nvSpPr>
        <p:spPr bwMode="auto">
          <a:xfrm>
            <a:off x="7315200" y="54705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8" name="Oval 20"/>
          <p:cNvSpPr>
            <a:spLocks noChangeArrowheads="1"/>
          </p:cNvSpPr>
          <p:nvPr/>
        </p:nvSpPr>
        <p:spPr bwMode="auto">
          <a:xfrm>
            <a:off x="7467600" y="54705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89" name="Line 21"/>
          <p:cNvSpPr>
            <a:spLocks noChangeShapeType="1"/>
          </p:cNvSpPr>
          <p:nvPr/>
        </p:nvSpPr>
        <p:spPr bwMode="auto">
          <a:xfrm>
            <a:off x="4191000" y="4175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0" name="Line 22"/>
          <p:cNvSpPr>
            <a:spLocks noChangeShapeType="1"/>
          </p:cNvSpPr>
          <p:nvPr/>
        </p:nvSpPr>
        <p:spPr bwMode="auto">
          <a:xfrm>
            <a:off x="4191000" y="4556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1" name="Line 23"/>
          <p:cNvSpPr>
            <a:spLocks noChangeShapeType="1"/>
          </p:cNvSpPr>
          <p:nvPr/>
        </p:nvSpPr>
        <p:spPr bwMode="auto">
          <a:xfrm>
            <a:off x="42672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2" name="Line 24"/>
          <p:cNvSpPr>
            <a:spLocks noChangeShapeType="1"/>
          </p:cNvSpPr>
          <p:nvPr/>
        </p:nvSpPr>
        <p:spPr bwMode="auto">
          <a:xfrm>
            <a:off x="44196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3" name="Line 25"/>
          <p:cNvSpPr>
            <a:spLocks noChangeShapeType="1"/>
          </p:cNvSpPr>
          <p:nvPr/>
        </p:nvSpPr>
        <p:spPr bwMode="auto">
          <a:xfrm>
            <a:off x="45720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4" name="Line 26"/>
          <p:cNvSpPr>
            <a:spLocks noChangeShapeType="1"/>
          </p:cNvSpPr>
          <p:nvPr/>
        </p:nvSpPr>
        <p:spPr bwMode="auto">
          <a:xfrm>
            <a:off x="47244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5" name="Line 27"/>
          <p:cNvSpPr>
            <a:spLocks noChangeShapeType="1"/>
          </p:cNvSpPr>
          <p:nvPr/>
        </p:nvSpPr>
        <p:spPr bwMode="auto">
          <a:xfrm>
            <a:off x="48768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6" name="Line 28"/>
          <p:cNvSpPr>
            <a:spLocks noChangeShapeType="1"/>
          </p:cNvSpPr>
          <p:nvPr/>
        </p:nvSpPr>
        <p:spPr bwMode="auto">
          <a:xfrm>
            <a:off x="50292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7" name="Line 29"/>
          <p:cNvSpPr>
            <a:spLocks noChangeShapeType="1"/>
          </p:cNvSpPr>
          <p:nvPr/>
        </p:nvSpPr>
        <p:spPr bwMode="auto">
          <a:xfrm>
            <a:off x="5181600" y="4175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3962400" y="2422525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3962400" y="2879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4191000" y="2879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4038600" y="2879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2" name="Oval 34"/>
          <p:cNvSpPr>
            <a:spLocks noChangeArrowheads="1"/>
          </p:cNvSpPr>
          <p:nvPr/>
        </p:nvSpPr>
        <p:spPr bwMode="auto">
          <a:xfrm>
            <a:off x="4114800" y="2879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3" name="AutoShape 35"/>
          <p:cNvSpPr>
            <a:spLocks noChangeArrowheads="1"/>
          </p:cNvSpPr>
          <p:nvPr/>
        </p:nvSpPr>
        <p:spPr bwMode="auto">
          <a:xfrm>
            <a:off x="1295400" y="2955925"/>
            <a:ext cx="1066800" cy="304800"/>
          </a:xfrm>
          <a:prstGeom prst="parallelogram">
            <a:avLst>
              <a:gd name="adj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4" name="Rectangle 36"/>
          <p:cNvSpPr>
            <a:spLocks noChangeArrowheads="1"/>
          </p:cNvSpPr>
          <p:nvPr/>
        </p:nvSpPr>
        <p:spPr bwMode="auto">
          <a:xfrm>
            <a:off x="1676400" y="22701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5" name="AutoShape 37"/>
          <p:cNvSpPr>
            <a:spLocks noChangeArrowheads="1"/>
          </p:cNvSpPr>
          <p:nvPr/>
        </p:nvSpPr>
        <p:spPr bwMode="auto">
          <a:xfrm>
            <a:off x="1219200" y="4937125"/>
            <a:ext cx="13716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6" name="Rectangle 38"/>
          <p:cNvSpPr>
            <a:spLocks noChangeArrowheads="1"/>
          </p:cNvSpPr>
          <p:nvPr/>
        </p:nvSpPr>
        <p:spPr bwMode="auto">
          <a:xfrm>
            <a:off x="1371600" y="5089525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9207" name="Line 39"/>
          <p:cNvSpPr>
            <a:spLocks noChangeShapeType="1"/>
          </p:cNvSpPr>
          <p:nvPr/>
        </p:nvSpPr>
        <p:spPr bwMode="auto">
          <a:xfrm>
            <a:off x="1905000" y="3336925"/>
            <a:ext cx="152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08" name="Line 40"/>
          <p:cNvSpPr>
            <a:spLocks noChangeShapeType="1"/>
          </p:cNvSpPr>
          <p:nvPr/>
        </p:nvSpPr>
        <p:spPr bwMode="auto">
          <a:xfrm>
            <a:off x="2286000" y="3184525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09" name="Line 41"/>
          <p:cNvSpPr>
            <a:spLocks noChangeShapeType="1"/>
          </p:cNvSpPr>
          <p:nvPr/>
        </p:nvSpPr>
        <p:spPr bwMode="auto">
          <a:xfrm>
            <a:off x="3962400" y="3108325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0" name="Line 42"/>
          <p:cNvSpPr>
            <a:spLocks noChangeShapeType="1"/>
          </p:cNvSpPr>
          <p:nvPr/>
        </p:nvSpPr>
        <p:spPr bwMode="auto">
          <a:xfrm flipH="1" flipV="1">
            <a:off x="4191000" y="3108325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1" name="Line 43"/>
          <p:cNvSpPr>
            <a:spLocks noChangeShapeType="1"/>
          </p:cNvSpPr>
          <p:nvPr/>
        </p:nvSpPr>
        <p:spPr bwMode="auto">
          <a:xfrm flipH="1">
            <a:off x="2667000" y="4632325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2" name="Line 44"/>
          <p:cNvSpPr>
            <a:spLocks noChangeShapeType="1"/>
          </p:cNvSpPr>
          <p:nvPr/>
        </p:nvSpPr>
        <p:spPr bwMode="auto">
          <a:xfrm flipH="1">
            <a:off x="2209800" y="3108325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3" name="Line 45"/>
          <p:cNvSpPr>
            <a:spLocks noChangeShapeType="1"/>
          </p:cNvSpPr>
          <p:nvPr/>
        </p:nvSpPr>
        <p:spPr bwMode="auto">
          <a:xfrm>
            <a:off x="5486400" y="4556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4" name="Line 46"/>
          <p:cNvSpPr>
            <a:spLocks noChangeShapeType="1"/>
          </p:cNvSpPr>
          <p:nvPr/>
        </p:nvSpPr>
        <p:spPr bwMode="auto">
          <a:xfrm flipH="1" flipV="1">
            <a:off x="5410200" y="4708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5" name="Line 47"/>
          <p:cNvSpPr>
            <a:spLocks noChangeShapeType="1"/>
          </p:cNvSpPr>
          <p:nvPr/>
        </p:nvSpPr>
        <p:spPr bwMode="auto">
          <a:xfrm flipV="1">
            <a:off x="5410200" y="3489325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9216" name="Text Box 48"/>
          <p:cNvSpPr txBox="1">
            <a:spLocks noChangeArrowheads="1"/>
          </p:cNvSpPr>
          <p:nvPr/>
        </p:nvSpPr>
        <p:spPr bwMode="auto">
          <a:xfrm>
            <a:off x="1981200" y="3565525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IP </a:t>
            </a:r>
            <a:r>
              <a:rPr lang="en-US" altLang="ko-KR" i="0" dirty="0" smtClean="0">
                <a:latin typeface="굴림" pitchFamily="50" charset="-127"/>
              </a:rPr>
              <a:t>Network</a:t>
            </a:r>
            <a:endParaRPr lang="ko-KR" altLang="en-US" i="0" dirty="0">
              <a:latin typeface="굴림" pitchFamily="50" charset="-127"/>
            </a:endParaRPr>
          </a:p>
        </p:txBody>
      </p:sp>
      <p:sp>
        <p:nvSpPr>
          <p:cNvPr id="519217" name="Text Box 49"/>
          <p:cNvSpPr txBox="1">
            <a:spLocks noChangeArrowheads="1"/>
          </p:cNvSpPr>
          <p:nvPr/>
        </p:nvSpPr>
        <p:spPr bwMode="auto">
          <a:xfrm>
            <a:off x="5943600" y="4098925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Non-IP </a:t>
            </a:r>
            <a:r>
              <a:rPr lang="en-US" altLang="ko-KR" i="0" dirty="0" smtClean="0">
                <a:latin typeface="굴림" pitchFamily="50" charset="-127"/>
              </a:rPr>
              <a:t>Network</a:t>
            </a:r>
            <a:endParaRPr lang="ko-KR" altLang="en-US" i="0" dirty="0">
              <a:latin typeface="굴림" pitchFamily="50" charset="-127"/>
            </a:endParaRPr>
          </a:p>
        </p:txBody>
      </p:sp>
      <p:sp>
        <p:nvSpPr>
          <p:cNvPr id="519218" name="Text Box 50"/>
          <p:cNvSpPr txBox="1">
            <a:spLocks noChangeArrowheads="1"/>
          </p:cNvSpPr>
          <p:nvPr/>
        </p:nvSpPr>
        <p:spPr bwMode="auto">
          <a:xfrm>
            <a:off x="990600" y="1431925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Control point</a:t>
            </a:r>
          </a:p>
          <a:p>
            <a:pPr algn="l"/>
            <a:r>
              <a:rPr lang="en-US" altLang="ko-KR" i="0" dirty="0" smtClean="0">
                <a:latin typeface="굴림" pitchFamily="50" charset="-127"/>
              </a:rPr>
              <a:t>(Laptop)</a:t>
            </a:r>
            <a:endParaRPr lang="en-US" altLang="ko-KR" i="0" dirty="0">
              <a:latin typeface="굴림" pitchFamily="50" charset="-127"/>
            </a:endParaRPr>
          </a:p>
        </p:txBody>
      </p:sp>
      <p:sp>
        <p:nvSpPr>
          <p:cNvPr id="519219" name="Text Box 51"/>
          <p:cNvSpPr txBox="1">
            <a:spLocks noChangeArrowheads="1"/>
          </p:cNvSpPr>
          <p:nvPr/>
        </p:nvSpPr>
        <p:spPr bwMode="auto">
          <a:xfrm>
            <a:off x="3429000" y="1508125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Control point</a:t>
            </a:r>
          </a:p>
          <a:p>
            <a:pPr algn="l"/>
            <a:r>
              <a:rPr lang="en-US" altLang="ko-KR" i="0" dirty="0">
                <a:latin typeface="굴림" pitchFamily="50" charset="-127"/>
              </a:rPr>
              <a:t>(</a:t>
            </a:r>
            <a:r>
              <a:rPr lang="en-US" altLang="ko-KR" i="0" dirty="0" smtClean="0">
                <a:latin typeface="굴림" pitchFamily="50" charset="-127"/>
              </a:rPr>
              <a:t>PDA or Smart Phone)</a:t>
            </a:r>
            <a:endParaRPr lang="en-US" altLang="ko-KR" i="0" dirty="0">
              <a:latin typeface="굴림" pitchFamily="50" charset="-127"/>
            </a:endParaRPr>
          </a:p>
        </p:txBody>
      </p:sp>
      <p:sp>
        <p:nvSpPr>
          <p:cNvPr id="519220" name="Text Box 52"/>
          <p:cNvSpPr txBox="1">
            <a:spLocks noChangeArrowheads="1"/>
          </p:cNvSpPr>
          <p:nvPr/>
        </p:nvSpPr>
        <p:spPr bwMode="auto">
          <a:xfrm>
            <a:off x="6172200" y="1355725"/>
            <a:ext cx="1676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Non-UPnP </a:t>
            </a:r>
            <a:r>
              <a:rPr lang="ko-KR" altLang="en-US" i="0" dirty="0">
                <a:latin typeface="굴림" pitchFamily="50" charset="-127"/>
              </a:rPr>
              <a:t>기기</a:t>
            </a:r>
          </a:p>
          <a:p>
            <a:pPr algn="l"/>
            <a:r>
              <a:rPr lang="en-US" altLang="ko-KR" i="0" dirty="0">
                <a:latin typeface="굴림" pitchFamily="50" charset="-127"/>
              </a:rPr>
              <a:t>(</a:t>
            </a:r>
            <a:r>
              <a:rPr lang="en-US" altLang="ko-KR" i="0" dirty="0" err="1">
                <a:latin typeface="굴림" pitchFamily="50" charset="-127"/>
              </a:rPr>
              <a:t>CEBus</a:t>
            </a:r>
            <a:r>
              <a:rPr lang="en-US" altLang="ko-KR" i="0" dirty="0">
                <a:latin typeface="굴림" pitchFamily="50" charset="-127"/>
              </a:rPr>
              <a:t> </a:t>
            </a:r>
            <a:r>
              <a:rPr lang="en-US" altLang="ko-KR" i="0" dirty="0" smtClean="0">
                <a:latin typeface="굴림" pitchFamily="50" charset="-127"/>
              </a:rPr>
              <a:t>Refrigerator)</a:t>
            </a:r>
            <a:endParaRPr lang="en-US" altLang="ko-KR" i="0" dirty="0">
              <a:latin typeface="굴림" pitchFamily="50" charset="-127"/>
            </a:endParaRPr>
          </a:p>
        </p:txBody>
      </p:sp>
      <p:sp>
        <p:nvSpPr>
          <p:cNvPr id="519221" name="Text Box 53"/>
          <p:cNvSpPr txBox="1">
            <a:spLocks noChangeArrowheads="1"/>
          </p:cNvSpPr>
          <p:nvPr/>
        </p:nvSpPr>
        <p:spPr bwMode="auto">
          <a:xfrm>
            <a:off x="6477000" y="5927725"/>
            <a:ext cx="19114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Non-UPnP </a:t>
            </a:r>
            <a:r>
              <a:rPr lang="en-US" altLang="ko-KR" i="0" dirty="0" smtClean="0">
                <a:latin typeface="굴림" pitchFamily="50" charset="-127"/>
              </a:rPr>
              <a:t>Device</a:t>
            </a:r>
            <a:endParaRPr lang="ko-KR" altLang="en-US" i="0" dirty="0">
              <a:latin typeface="굴림" pitchFamily="50" charset="-127"/>
            </a:endParaRPr>
          </a:p>
          <a:p>
            <a:pPr algn="l"/>
            <a:r>
              <a:rPr lang="en-US" altLang="ko-KR" i="0" dirty="0">
                <a:latin typeface="굴림" pitchFamily="50" charset="-127"/>
              </a:rPr>
              <a:t>(X10 </a:t>
            </a:r>
            <a:r>
              <a:rPr lang="en-US" altLang="ko-KR" i="0" dirty="0" smtClean="0">
                <a:latin typeface="굴림" pitchFamily="50" charset="-127"/>
              </a:rPr>
              <a:t>Microwave Oven)</a:t>
            </a:r>
            <a:endParaRPr lang="en-US" altLang="ko-KR" i="0" dirty="0">
              <a:latin typeface="굴림" pitchFamily="50" charset="-127"/>
            </a:endParaRPr>
          </a:p>
        </p:txBody>
      </p:sp>
      <p:sp>
        <p:nvSpPr>
          <p:cNvPr id="519222" name="Text Box 54"/>
          <p:cNvSpPr txBox="1">
            <a:spLocks noChangeArrowheads="1"/>
          </p:cNvSpPr>
          <p:nvPr/>
        </p:nvSpPr>
        <p:spPr bwMode="auto">
          <a:xfrm>
            <a:off x="914400" y="5546725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Native  </a:t>
            </a:r>
            <a:r>
              <a:rPr lang="en-US" altLang="ko-KR" i="0" dirty="0" smtClean="0">
                <a:latin typeface="굴림" pitchFamily="50" charset="-127"/>
              </a:rPr>
              <a:t>Device</a:t>
            </a:r>
            <a:endParaRPr lang="ko-KR" altLang="en-US" i="0" dirty="0">
              <a:latin typeface="굴림" pitchFamily="50" charset="-127"/>
            </a:endParaRPr>
          </a:p>
          <a:p>
            <a:pPr algn="l"/>
            <a:r>
              <a:rPr lang="en-US" altLang="ko-KR" i="0" dirty="0">
                <a:latin typeface="굴림" pitchFamily="50" charset="-127"/>
              </a:rPr>
              <a:t>(UPnP VCR)</a:t>
            </a:r>
          </a:p>
        </p:txBody>
      </p:sp>
      <p:sp>
        <p:nvSpPr>
          <p:cNvPr id="519223" name="Text Box 55"/>
          <p:cNvSpPr txBox="1">
            <a:spLocks noChangeArrowheads="1"/>
          </p:cNvSpPr>
          <p:nvPr/>
        </p:nvSpPr>
        <p:spPr bwMode="auto">
          <a:xfrm>
            <a:off x="4267200" y="4937125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i="0" dirty="0">
                <a:latin typeface="굴림" pitchFamily="50" charset="-127"/>
              </a:rPr>
              <a:t>UPnP </a:t>
            </a:r>
            <a:r>
              <a:rPr lang="en-US" altLang="ko-KR" i="0" dirty="0" smtClean="0">
                <a:latin typeface="굴림" pitchFamily="50" charset="-127"/>
              </a:rPr>
              <a:t>Bridge</a:t>
            </a:r>
            <a:endParaRPr lang="ko-KR" altLang="en-US" i="0" dirty="0">
              <a:latin typeface="굴림" pitchFamily="50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32EB5-AA6F-4595-9436-9562399E27BB}" type="slidenum">
              <a:rPr lang="en-US" altLang="ko-KR"/>
              <a:pPr/>
              <a:t>100</a:t>
            </a:fld>
            <a:r>
              <a:rPr lang="en-US" altLang="ko-KR"/>
              <a:t> / 50</a:t>
            </a:r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/>
              <a:t>Events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ko-KR"/>
              <a:t>Three kinds of service</a:t>
            </a:r>
          </a:p>
          <a:p>
            <a:pPr lvl="1"/>
            <a:r>
              <a:rPr lang="en-US" altLang="ko-KR"/>
              <a:t>ServiceEvent : delivered synchronously</a:t>
            </a:r>
          </a:p>
          <a:p>
            <a:pPr lvl="2"/>
            <a:r>
              <a:rPr lang="en-US" altLang="ko-KR"/>
              <a:t>Registration, unregisteration, property changes</a:t>
            </a:r>
          </a:p>
          <a:p>
            <a:pPr lvl="1"/>
            <a:r>
              <a:rPr lang="en-US" altLang="ko-KR"/>
              <a:t>BundleEvent</a:t>
            </a:r>
          </a:p>
          <a:p>
            <a:pPr lvl="2"/>
            <a:r>
              <a:rPr lang="en-US" altLang="ko-KR"/>
              <a:t>Changes in the lifecycle of bundles</a:t>
            </a:r>
          </a:p>
          <a:p>
            <a:pPr lvl="1"/>
            <a:r>
              <a:rPr lang="en-US" altLang="ko-KR"/>
              <a:t>FrameworkEvent</a:t>
            </a:r>
          </a:p>
          <a:p>
            <a:pPr lvl="2"/>
            <a:r>
              <a:rPr lang="en-US" altLang="ko-KR"/>
              <a:t>Framework starting or errors</a:t>
            </a:r>
          </a:p>
          <a:p>
            <a:r>
              <a:rPr lang="en-US" altLang="ko-KR"/>
              <a:t>Corresponding Listener interface</a:t>
            </a:r>
          </a:p>
          <a:p>
            <a:pPr lvl="1"/>
            <a:r>
              <a:rPr lang="en-US" altLang="ko-KR"/>
              <a:t>ServiceListener</a:t>
            </a:r>
          </a:p>
          <a:p>
            <a:pPr lvl="1"/>
            <a:r>
              <a:rPr lang="en-US" altLang="ko-KR"/>
              <a:t>BundleListener</a:t>
            </a:r>
          </a:p>
          <a:p>
            <a:pPr lvl="1"/>
            <a:r>
              <a:rPr lang="en-US" altLang="ko-KR"/>
              <a:t>FrameworkListener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7BBA8-C26D-4A68-8614-58E1652AC8EB}" type="slidenum">
              <a:rPr lang="en-US" altLang="ko-KR"/>
              <a:pPr/>
              <a:t>101</a:t>
            </a:fld>
            <a:r>
              <a:rPr lang="en-US" altLang="ko-KR"/>
              <a:t> / 50</a:t>
            </a: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/>
          <a:lstStyle/>
          <a:p>
            <a:r>
              <a:rPr lang="en-US" altLang="ko-KR"/>
              <a:t>OSG Market Trends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6297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86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2667000" y="6172200"/>
            <a:ext cx="334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Growth of Internet Devices in the U.S.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5871-F853-419B-8437-8E85C977ED02}" type="slidenum">
              <a:rPr lang="en-US" altLang="ko-KR"/>
              <a:pPr/>
              <a:t>102</a:t>
            </a:fld>
            <a:r>
              <a:rPr lang="en-US" altLang="ko-KR"/>
              <a:t> / 50</a:t>
            </a: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ko-KR"/>
              <a:t>OSG Market Analysis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/>
              <a:t>Security Service Market</a:t>
            </a:r>
          </a:p>
          <a:p>
            <a:pPr lvl="1"/>
            <a:r>
              <a:rPr lang="en-US" altLang="ko-KR"/>
              <a:t>OSG Service Framework would substitute for existing security systems</a:t>
            </a:r>
          </a:p>
          <a:p>
            <a:r>
              <a:rPr lang="en-US" altLang="ko-KR" b="0"/>
              <a:t>Remote Home Healthcare Market</a:t>
            </a:r>
          </a:p>
          <a:p>
            <a:pPr lvl="1"/>
            <a:r>
              <a:rPr lang="en-US" altLang="ko-KR"/>
              <a:t>Over 27 mil elderly citizens in USA</a:t>
            </a:r>
          </a:p>
          <a:p>
            <a:pPr lvl="1"/>
            <a:r>
              <a:rPr lang="en-US" altLang="ko-KR"/>
              <a:t>Ease of mind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C8B07-2084-4FFF-AB01-E28CBFF925FB}" type="slidenum">
              <a:rPr lang="en-US" altLang="ko-KR"/>
              <a:pPr/>
              <a:t>103</a:t>
            </a:fld>
            <a:r>
              <a:rPr lang="en-US" altLang="ko-KR"/>
              <a:t> / 50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ko-KR" sz="2400"/>
              <a:t>Scenarios and Services for  Different Market Segments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1600" b="1"/>
              <a:t>Communication</a:t>
            </a:r>
          </a:p>
          <a:p>
            <a:pPr lvl="2"/>
            <a:r>
              <a:rPr lang="en-US" altLang="ko-KR" sz="1400"/>
              <a:t>Firewall, Multiple PC Internet access, IP Telephony, Telephony, VPN services</a:t>
            </a:r>
          </a:p>
          <a:p>
            <a:pPr lvl="1"/>
            <a:r>
              <a:rPr lang="en-US" altLang="ko-KR" sz="1600" b="1"/>
              <a:t>Energy and Utility Service</a:t>
            </a:r>
            <a:r>
              <a:rPr lang="en-US" altLang="ko-KR" sz="1600"/>
              <a:t> </a:t>
            </a:r>
          </a:p>
          <a:p>
            <a:pPr lvl="2"/>
            <a:r>
              <a:rPr lang="en-US" altLang="ko-KR" sz="1400"/>
              <a:t>AMR, Energy Mgmt, … </a:t>
            </a:r>
          </a:p>
          <a:p>
            <a:pPr lvl="1"/>
            <a:r>
              <a:rPr lang="en-US" altLang="ko-KR" sz="1600" b="1"/>
              <a:t>Automation and Control Service</a:t>
            </a:r>
            <a:r>
              <a:rPr lang="en-US" altLang="ko-KR" sz="1600"/>
              <a:t> </a:t>
            </a:r>
          </a:p>
          <a:p>
            <a:pPr lvl="2"/>
            <a:r>
              <a:rPr lang="en-US" altLang="ko-KR" sz="1400"/>
              <a:t>Remote electrical outlet control</a:t>
            </a:r>
          </a:p>
          <a:p>
            <a:pPr lvl="1"/>
            <a:r>
              <a:rPr lang="en-US" altLang="ko-KR" sz="1600" b="1"/>
              <a:t>Security Service</a:t>
            </a:r>
          </a:p>
          <a:p>
            <a:pPr lvl="2"/>
            <a:r>
              <a:rPr lang="en-US" altLang="ko-KR" sz="1400"/>
              <a:t>Remote (video) surveillance, remote entry control</a:t>
            </a:r>
          </a:p>
          <a:p>
            <a:pPr lvl="1"/>
            <a:r>
              <a:rPr lang="en-US" altLang="ko-KR" sz="1600" b="1"/>
              <a:t>Remote Healthcare Service</a:t>
            </a:r>
          </a:p>
          <a:p>
            <a:pPr lvl="2"/>
            <a:r>
              <a:rPr lang="en-US" altLang="ko-KR" sz="1400"/>
              <a:t>Diagnostic and vital function monitoring</a:t>
            </a:r>
          </a:p>
          <a:p>
            <a:pPr lvl="2"/>
            <a:r>
              <a:rPr lang="en-US" altLang="ko-KR" sz="1400"/>
              <a:t>(Audio/video) surveillance</a:t>
            </a:r>
          </a:p>
          <a:p>
            <a:pPr lvl="2"/>
            <a:r>
              <a:rPr lang="en-US" altLang="ko-KR" sz="1400"/>
              <a:t>Remote entry control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6BCF-2D91-4556-83E2-C59EBC36B8F0}" type="slidenum">
              <a:rPr lang="en-US" altLang="ko-KR"/>
              <a:pPr/>
              <a:t>104</a:t>
            </a:fld>
            <a:r>
              <a:rPr lang="en-US" altLang="ko-KR"/>
              <a:t> / 50</a:t>
            </a:r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OSGi Functional Requirement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4114800"/>
          </a:xfrm>
        </p:spPr>
        <p:txBody>
          <a:bodyPr/>
          <a:lstStyle/>
          <a:p>
            <a:r>
              <a:rPr lang="en-US" altLang="ko-KR" sz="2400" b="0"/>
              <a:t>Industry Specific Functions</a:t>
            </a:r>
          </a:p>
          <a:p>
            <a:pPr lvl="1"/>
            <a:r>
              <a:rPr lang="en-US" altLang="ko-KR" sz="2000"/>
              <a:t>Communication Services Module</a:t>
            </a:r>
          </a:p>
          <a:p>
            <a:pPr lvl="2"/>
            <a:r>
              <a:rPr lang="en-US" altLang="ko-KR" sz="1800"/>
              <a:t>IP address issues</a:t>
            </a:r>
          </a:p>
          <a:p>
            <a:pPr lvl="1"/>
            <a:r>
              <a:rPr lang="en-US" altLang="ko-KR" sz="2000"/>
              <a:t>Energy/Utility Services Module</a:t>
            </a:r>
          </a:p>
          <a:p>
            <a:pPr lvl="2"/>
            <a:r>
              <a:rPr lang="en-US" altLang="ko-KR" sz="1800"/>
              <a:t>Data time stamping issues</a:t>
            </a:r>
          </a:p>
          <a:p>
            <a:pPr lvl="1"/>
            <a:r>
              <a:rPr lang="en-US" altLang="ko-KR" sz="2000"/>
              <a:t>Automation/Control Service Module</a:t>
            </a:r>
          </a:p>
          <a:p>
            <a:pPr lvl="2"/>
            <a:r>
              <a:rPr lang="en-US" altLang="ko-KR" sz="1800"/>
              <a:t>Scheduling issues</a:t>
            </a:r>
          </a:p>
          <a:p>
            <a:pPr lvl="1"/>
            <a:r>
              <a:rPr lang="en-US" altLang="ko-KR" sz="2000"/>
              <a:t>Security Service Module</a:t>
            </a:r>
          </a:p>
          <a:p>
            <a:pPr lvl="2"/>
            <a:r>
              <a:rPr lang="en-US" altLang="ko-KR" sz="1800"/>
              <a:t>Alarming issues</a:t>
            </a:r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821C-71D6-4292-9C69-988898179BAC}" type="slidenum">
              <a:rPr lang="en-US" altLang="ko-KR"/>
              <a:pPr/>
              <a:t>105</a:t>
            </a:fld>
            <a:r>
              <a:rPr lang="en-US" altLang="ko-KR"/>
              <a:t> / 50</a:t>
            </a:r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ko-KR"/>
              <a:t>OSGi Functional Requirement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0"/>
              <a:t>Industry Specific Functions (Continued)</a:t>
            </a:r>
          </a:p>
          <a:p>
            <a:pPr lvl="1"/>
            <a:r>
              <a:rPr lang="en-US" altLang="ko-KR" sz="2000"/>
              <a:t>Entertainment Service Module</a:t>
            </a:r>
          </a:p>
          <a:p>
            <a:pPr lvl="2"/>
            <a:r>
              <a:rPr lang="en-US" altLang="ko-KR" sz="1800"/>
              <a:t>AV issues</a:t>
            </a:r>
          </a:p>
          <a:p>
            <a:pPr lvl="1"/>
            <a:r>
              <a:rPr lang="en-US" altLang="ko-KR" sz="2000"/>
              <a:t>Home Care Service Module</a:t>
            </a:r>
          </a:p>
          <a:p>
            <a:pPr lvl="2"/>
            <a:r>
              <a:rPr lang="en-US" altLang="ko-KR" sz="1800"/>
              <a:t>Emergency alert issue</a:t>
            </a:r>
          </a:p>
          <a:p>
            <a:pPr lvl="1"/>
            <a:r>
              <a:rPr lang="en-US" altLang="ko-KR" sz="2000"/>
              <a:t>Point of Sale Service Module</a:t>
            </a:r>
          </a:p>
          <a:p>
            <a:pPr lvl="2"/>
            <a:r>
              <a:rPr lang="en-US" altLang="ko-KR" sz="1800"/>
              <a:t>Credit card authorization issues</a:t>
            </a:r>
          </a:p>
          <a:p>
            <a:pPr lvl="1"/>
            <a:r>
              <a:rPr lang="en-US" altLang="ko-KR" sz="2000"/>
              <a:t>Application Services Module</a:t>
            </a:r>
          </a:p>
          <a:p>
            <a:pPr lvl="2"/>
            <a:r>
              <a:rPr lang="en-US" altLang="ko-KR" sz="1800"/>
              <a:t>Remote maintenance access issue</a:t>
            </a:r>
          </a:p>
          <a:p>
            <a:pPr lvl="1"/>
            <a:endParaRPr lang="en-US" altLang="ko-KR"/>
          </a:p>
          <a:p>
            <a:pPr lvl="1"/>
            <a:endParaRPr lang="en-US" altLang="ko-KR" sz="1400"/>
          </a:p>
          <a:p>
            <a:pPr lvl="1"/>
            <a:endParaRPr lang="en-US" altLang="ko-KR" sz="1200"/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48043-03C7-42BA-A666-79E3DEB04A8B}" type="slidenum">
              <a:rPr lang="en-US" altLang="ko-KR"/>
              <a:pPr/>
              <a:t>106</a:t>
            </a:fld>
            <a:r>
              <a:rPr lang="en-US" altLang="ko-KR"/>
              <a:t> / 50</a:t>
            </a: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629400" cy="381000"/>
          </a:xfrm>
        </p:spPr>
        <p:txBody>
          <a:bodyPr/>
          <a:lstStyle/>
          <a:p>
            <a:r>
              <a:rPr lang="en-US" altLang="ko-KR"/>
              <a:t>Service Model</a:t>
            </a:r>
          </a:p>
        </p:txBody>
      </p:sp>
      <p:grpSp>
        <p:nvGrpSpPr>
          <p:cNvPr id="634883" name="Group 3"/>
          <p:cNvGrpSpPr>
            <a:grpSpLocks/>
          </p:cNvGrpSpPr>
          <p:nvPr/>
        </p:nvGrpSpPr>
        <p:grpSpPr bwMode="auto">
          <a:xfrm>
            <a:off x="533400" y="1600200"/>
            <a:ext cx="7543800" cy="4648200"/>
            <a:chOff x="288" y="888"/>
            <a:chExt cx="5056" cy="3072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384" y="984"/>
              <a:ext cx="4960" cy="297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288" y="888"/>
              <a:ext cx="4960" cy="297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685800" y="2127250"/>
            <a:ext cx="366713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 rot="16200000" flipH="1">
            <a:off x="-877887" y="3690937"/>
            <a:ext cx="3448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Personal Portal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143000" y="2127250"/>
            <a:ext cx="457200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 rot="16200000" flipH="1">
            <a:off x="-360362" y="3652837"/>
            <a:ext cx="34417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Thread Services </a:t>
            </a:r>
            <a:b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</a:br>
            <a:r>
              <a:rPr kumimoji="0" lang="en-US" altLang="ko-KR" sz="1000" b="1" i="0">
                <a:solidFill>
                  <a:srgbClr val="000099"/>
                </a:solidFill>
                <a:latin typeface="Arial" pitchFamily="34" charset="0"/>
              </a:rPr>
              <a:t>(Scheduling. Shopping, Address Book)</a:t>
            </a:r>
          </a:p>
        </p:txBody>
      </p: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1752600" y="2127250"/>
            <a:ext cx="368300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91" name="Text Box 11"/>
          <p:cNvSpPr txBox="1">
            <a:spLocks noChangeArrowheads="1"/>
          </p:cNvSpPr>
          <p:nvPr/>
        </p:nvSpPr>
        <p:spPr bwMode="auto">
          <a:xfrm rot="16200000" flipH="1">
            <a:off x="223044" y="3691731"/>
            <a:ext cx="34496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Internet Access (any ISP)</a:t>
            </a:r>
          </a:p>
        </p:txBody>
      </p:sp>
      <p:sp>
        <p:nvSpPr>
          <p:cNvPr id="634892" name="Rectangle 12"/>
          <p:cNvSpPr>
            <a:spLocks noChangeArrowheads="1"/>
          </p:cNvSpPr>
          <p:nvPr/>
        </p:nvSpPr>
        <p:spPr bwMode="auto">
          <a:xfrm>
            <a:off x="2819400" y="2127250"/>
            <a:ext cx="533400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93" name="Text Box 13"/>
          <p:cNvSpPr txBox="1">
            <a:spLocks noChangeArrowheads="1"/>
          </p:cNvSpPr>
          <p:nvPr/>
        </p:nvSpPr>
        <p:spPr bwMode="auto">
          <a:xfrm rot="16200000" flipH="1">
            <a:off x="1321594" y="3652044"/>
            <a:ext cx="34496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Communications</a:t>
            </a:r>
            <a:b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</a:br>
            <a:r>
              <a:rPr kumimoji="0" lang="en-US" altLang="ko-KR" sz="1000" b="1" i="0">
                <a:solidFill>
                  <a:srgbClr val="000099"/>
                </a:solidFill>
                <a:latin typeface="Arial" pitchFamily="34" charset="0"/>
              </a:rPr>
              <a:t>(Unified Communications)</a:t>
            </a:r>
          </a:p>
        </p:txBody>
      </p:sp>
      <p:sp>
        <p:nvSpPr>
          <p:cNvPr id="634894" name="Rectangle 14"/>
          <p:cNvSpPr>
            <a:spLocks noChangeArrowheads="1"/>
          </p:cNvSpPr>
          <p:nvPr/>
        </p:nvSpPr>
        <p:spPr bwMode="auto">
          <a:xfrm>
            <a:off x="2282825" y="2127250"/>
            <a:ext cx="457200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95" name="Text Box 15"/>
          <p:cNvSpPr txBox="1">
            <a:spLocks noChangeArrowheads="1"/>
          </p:cNvSpPr>
          <p:nvPr/>
        </p:nvSpPr>
        <p:spPr bwMode="auto">
          <a:xfrm rot="16200000" flipH="1">
            <a:off x="790575" y="3638550"/>
            <a:ext cx="3444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99"/>
                </a:solidFill>
                <a:latin typeface="Arial" pitchFamily="34" charset="0"/>
              </a:rPr>
              <a:t>Home Networking/Gateway/Security</a:t>
            </a:r>
          </a:p>
        </p:txBody>
      </p:sp>
      <p:sp>
        <p:nvSpPr>
          <p:cNvPr id="634896" name="Rectangle 16"/>
          <p:cNvSpPr>
            <a:spLocks noChangeArrowheads="1"/>
          </p:cNvSpPr>
          <p:nvPr/>
        </p:nvSpPr>
        <p:spPr bwMode="auto">
          <a:xfrm>
            <a:off x="3505200" y="2127250"/>
            <a:ext cx="477838" cy="351155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897" name="Text Box 17"/>
          <p:cNvSpPr txBox="1">
            <a:spLocks noChangeArrowheads="1"/>
          </p:cNvSpPr>
          <p:nvPr/>
        </p:nvSpPr>
        <p:spPr bwMode="auto">
          <a:xfrm rot="16200000" flipH="1">
            <a:off x="2007394" y="3639344"/>
            <a:ext cx="3449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99"/>
                </a:solidFill>
                <a:latin typeface="Arial" pitchFamily="34" charset="0"/>
              </a:rPr>
              <a:t>Service Mgmt. /Billing/Help Desk/etc.</a:t>
            </a:r>
          </a:p>
        </p:txBody>
      </p:sp>
      <p:sp>
        <p:nvSpPr>
          <p:cNvPr id="634898" name="Text Box 18"/>
          <p:cNvSpPr txBox="1">
            <a:spLocks noChangeArrowheads="1"/>
          </p:cNvSpPr>
          <p:nvPr/>
        </p:nvSpPr>
        <p:spPr bwMode="auto">
          <a:xfrm>
            <a:off x="1058863" y="1685925"/>
            <a:ext cx="2657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Core Services</a:t>
            </a:r>
          </a:p>
        </p:txBody>
      </p:sp>
      <p:grpSp>
        <p:nvGrpSpPr>
          <p:cNvPr id="634899" name="Group 19"/>
          <p:cNvGrpSpPr>
            <a:grpSpLocks/>
          </p:cNvGrpSpPr>
          <p:nvPr/>
        </p:nvGrpSpPr>
        <p:grpSpPr bwMode="auto">
          <a:xfrm>
            <a:off x="4064000" y="2119313"/>
            <a:ext cx="3784600" cy="3367087"/>
            <a:chOff x="2340" y="1220"/>
            <a:chExt cx="2720" cy="2424"/>
          </a:xfrm>
        </p:grpSpPr>
        <p:grpSp>
          <p:nvGrpSpPr>
            <p:cNvPr id="634900" name="Group 20"/>
            <p:cNvGrpSpPr>
              <a:grpSpLocks/>
            </p:cNvGrpSpPr>
            <p:nvPr/>
          </p:nvGrpSpPr>
          <p:grpSpPr bwMode="auto">
            <a:xfrm>
              <a:off x="2348" y="1220"/>
              <a:ext cx="2528" cy="264"/>
              <a:chOff x="2444" y="1044"/>
              <a:chExt cx="2528" cy="264"/>
            </a:xfrm>
          </p:grpSpPr>
          <p:sp>
            <p:nvSpPr>
              <p:cNvPr id="634901" name="Rectangle 21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02" name="Text Box 22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Home Control</a:t>
                </a:r>
              </a:p>
            </p:txBody>
          </p:sp>
        </p:grpSp>
        <p:grpSp>
          <p:nvGrpSpPr>
            <p:cNvPr id="634903" name="Group 23"/>
            <p:cNvGrpSpPr>
              <a:grpSpLocks/>
            </p:cNvGrpSpPr>
            <p:nvPr/>
          </p:nvGrpSpPr>
          <p:grpSpPr bwMode="auto">
            <a:xfrm>
              <a:off x="2348" y="1548"/>
              <a:ext cx="2528" cy="264"/>
              <a:chOff x="2444" y="1044"/>
              <a:chExt cx="2528" cy="264"/>
            </a:xfrm>
          </p:grpSpPr>
          <p:sp>
            <p:nvSpPr>
              <p:cNvPr id="634904" name="Rectangle 24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05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Information Management</a:t>
                </a:r>
              </a:p>
            </p:txBody>
          </p:sp>
        </p:grpSp>
        <p:grpSp>
          <p:nvGrpSpPr>
            <p:cNvPr id="634906" name="Group 26"/>
            <p:cNvGrpSpPr>
              <a:grpSpLocks/>
            </p:cNvGrpSpPr>
            <p:nvPr/>
          </p:nvGrpSpPr>
          <p:grpSpPr bwMode="auto">
            <a:xfrm>
              <a:off x="2348" y="1876"/>
              <a:ext cx="2528" cy="264"/>
              <a:chOff x="2444" y="1044"/>
              <a:chExt cx="2528" cy="264"/>
            </a:xfrm>
          </p:grpSpPr>
          <p:sp>
            <p:nvSpPr>
              <p:cNvPr id="634907" name="Rectangle 27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08" name="Text Box 28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Entertainment</a:t>
                </a:r>
              </a:p>
            </p:txBody>
          </p:sp>
        </p:grpSp>
        <p:grpSp>
          <p:nvGrpSpPr>
            <p:cNvPr id="634909" name="Group 29"/>
            <p:cNvGrpSpPr>
              <a:grpSpLocks/>
            </p:cNvGrpSpPr>
            <p:nvPr/>
          </p:nvGrpSpPr>
          <p:grpSpPr bwMode="auto">
            <a:xfrm>
              <a:off x="2348" y="2204"/>
              <a:ext cx="2528" cy="264"/>
              <a:chOff x="2444" y="1044"/>
              <a:chExt cx="2528" cy="264"/>
            </a:xfrm>
          </p:grpSpPr>
          <p:sp>
            <p:nvSpPr>
              <p:cNvPr id="634910" name="Rectangle 30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11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Internet Portal</a:t>
                </a:r>
              </a:p>
            </p:txBody>
          </p:sp>
        </p:grpSp>
        <p:grpSp>
          <p:nvGrpSpPr>
            <p:cNvPr id="634912" name="Group 32"/>
            <p:cNvGrpSpPr>
              <a:grpSpLocks/>
            </p:cNvGrpSpPr>
            <p:nvPr/>
          </p:nvGrpSpPr>
          <p:grpSpPr bwMode="auto">
            <a:xfrm>
              <a:off x="2348" y="2532"/>
              <a:ext cx="2528" cy="264"/>
              <a:chOff x="2444" y="1044"/>
              <a:chExt cx="2528" cy="264"/>
            </a:xfrm>
          </p:grpSpPr>
          <p:sp>
            <p:nvSpPr>
              <p:cNvPr id="634913" name="Rectangle 33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14" name="Text Box 34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Work at Home</a:t>
                </a:r>
              </a:p>
            </p:txBody>
          </p:sp>
        </p:grpSp>
        <p:grpSp>
          <p:nvGrpSpPr>
            <p:cNvPr id="634915" name="Group 35"/>
            <p:cNvGrpSpPr>
              <a:grpSpLocks/>
            </p:cNvGrpSpPr>
            <p:nvPr/>
          </p:nvGrpSpPr>
          <p:grpSpPr bwMode="auto">
            <a:xfrm>
              <a:off x="2348" y="2860"/>
              <a:ext cx="2528" cy="264"/>
              <a:chOff x="2444" y="1044"/>
              <a:chExt cx="2528" cy="264"/>
            </a:xfrm>
          </p:grpSpPr>
          <p:sp>
            <p:nvSpPr>
              <p:cNvPr id="634916" name="Rectangle 36"/>
              <p:cNvSpPr>
                <a:spLocks noChangeArrowheads="1"/>
              </p:cNvSpPr>
              <p:nvPr/>
            </p:nvSpPr>
            <p:spPr bwMode="auto">
              <a:xfrm rot="5400000">
                <a:off x="3576" y="-88"/>
                <a:ext cx="264" cy="25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17" name="Text Box 37"/>
              <p:cNvSpPr txBox="1">
                <a:spLocks noChangeArrowheads="1"/>
              </p:cNvSpPr>
              <p:nvPr/>
            </p:nvSpPr>
            <p:spPr bwMode="auto">
              <a:xfrm flipH="1">
                <a:off x="2475" y="1067"/>
                <a:ext cx="2484" cy="231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75000"/>
                  </a:lnSpc>
                  <a:spcBef>
                    <a:spcPct val="0"/>
                  </a:spcBef>
                </a:pPr>
                <a:r>
                  <a:rPr kumimoji="0" lang="en-US" altLang="ko-KR" sz="2000" b="1" i="0">
                    <a:solidFill>
                      <a:schemeClr val="bg1"/>
                    </a:solidFill>
                    <a:latin typeface="Arial" pitchFamily="34" charset="0"/>
                  </a:rPr>
                  <a:t>Gaming</a:t>
                </a:r>
              </a:p>
            </p:txBody>
          </p:sp>
        </p:grpSp>
        <p:grpSp>
          <p:nvGrpSpPr>
            <p:cNvPr id="634918" name="Group 38"/>
            <p:cNvGrpSpPr>
              <a:grpSpLocks/>
            </p:cNvGrpSpPr>
            <p:nvPr/>
          </p:nvGrpSpPr>
          <p:grpSpPr bwMode="auto">
            <a:xfrm>
              <a:off x="2340" y="3188"/>
              <a:ext cx="2720" cy="456"/>
              <a:chOff x="2388" y="3068"/>
              <a:chExt cx="2720" cy="456"/>
            </a:xfrm>
          </p:grpSpPr>
          <p:grpSp>
            <p:nvGrpSpPr>
              <p:cNvPr id="634919" name="Group 39"/>
              <p:cNvGrpSpPr>
                <a:grpSpLocks/>
              </p:cNvGrpSpPr>
              <p:nvPr/>
            </p:nvGrpSpPr>
            <p:grpSpPr bwMode="auto">
              <a:xfrm>
                <a:off x="2580" y="3260"/>
                <a:ext cx="2528" cy="264"/>
                <a:chOff x="2444" y="1044"/>
                <a:chExt cx="2528" cy="264"/>
              </a:xfrm>
            </p:grpSpPr>
            <p:sp>
              <p:nvSpPr>
                <p:cNvPr id="634920" name="Rectangle 40"/>
                <p:cNvSpPr>
                  <a:spLocks noChangeArrowheads="1"/>
                </p:cNvSpPr>
                <p:nvPr/>
              </p:nvSpPr>
              <p:spPr bwMode="auto">
                <a:xfrm rot="5400000">
                  <a:off x="3576" y="-88"/>
                  <a:ext cx="264" cy="2528"/>
                </a:xfrm>
                <a:prstGeom prst="rect">
                  <a:avLst/>
                </a:prstGeom>
                <a:solidFill>
                  <a:srgbClr val="FF99CC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4921" name="Text Box 41"/>
                <p:cNvSpPr txBox="1">
                  <a:spLocks noChangeArrowheads="1"/>
                </p:cNvSpPr>
                <p:nvPr/>
              </p:nvSpPr>
              <p:spPr bwMode="auto">
                <a:xfrm flipH="1">
                  <a:off x="2475" y="1067"/>
                  <a:ext cx="2483" cy="231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latinLnBrk="0" hangingPunct="0"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kumimoji="0" lang="en-US" altLang="ko-KR" sz="2000" b="1" i="0">
                      <a:solidFill>
                        <a:schemeClr val="bg1"/>
                      </a:solidFill>
                      <a:latin typeface="Arial" pitchFamily="34" charset="0"/>
                    </a:rPr>
                    <a:t>The Future</a:t>
                  </a:r>
                </a:p>
              </p:txBody>
            </p:sp>
          </p:grpSp>
          <p:grpSp>
            <p:nvGrpSpPr>
              <p:cNvPr id="634922" name="Group 42"/>
              <p:cNvGrpSpPr>
                <a:grpSpLocks/>
              </p:cNvGrpSpPr>
              <p:nvPr/>
            </p:nvGrpSpPr>
            <p:grpSpPr bwMode="auto">
              <a:xfrm>
                <a:off x="2484" y="3164"/>
                <a:ext cx="2528" cy="264"/>
                <a:chOff x="2444" y="1044"/>
                <a:chExt cx="2528" cy="264"/>
              </a:xfrm>
            </p:grpSpPr>
            <p:sp>
              <p:nvSpPr>
                <p:cNvPr id="634923" name="Rectangle 43"/>
                <p:cNvSpPr>
                  <a:spLocks noChangeArrowheads="1"/>
                </p:cNvSpPr>
                <p:nvPr/>
              </p:nvSpPr>
              <p:spPr bwMode="auto">
                <a:xfrm rot="5400000">
                  <a:off x="3576" y="-88"/>
                  <a:ext cx="264" cy="2528"/>
                </a:xfrm>
                <a:prstGeom prst="rect">
                  <a:avLst/>
                </a:prstGeom>
                <a:solidFill>
                  <a:srgbClr val="FF99CC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4924" name="Text Box 44"/>
                <p:cNvSpPr txBox="1">
                  <a:spLocks noChangeArrowheads="1"/>
                </p:cNvSpPr>
                <p:nvPr/>
              </p:nvSpPr>
              <p:spPr bwMode="auto">
                <a:xfrm flipH="1">
                  <a:off x="2475" y="1067"/>
                  <a:ext cx="2483" cy="231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latinLnBrk="0" hangingPunct="0"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kumimoji="0" lang="en-US" altLang="ko-KR" sz="2000" b="1" i="0">
                      <a:solidFill>
                        <a:schemeClr val="bg1"/>
                      </a:solidFill>
                      <a:latin typeface="Arial" pitchFamily="34" charset="0"/>
                    </a:rPr>
                    <a:t>The Future</a:t>
                  </a:r>
                </a:p>
              </p:txBody>
            </p:sp>
          </p:grpSp>
          <p:grpSp>
            <p:nvGrpSpPr>
              <p:cNvPr id="634925" name="Group 45"/>
              <p:cNvGrpSpPr>
                <a:grpSpLocks/>
              </p:cNvGrpSpPr>
              <p:nvPr/>
            </p:nvGrpSpPr>
            <p:grpSpPr bwMode="auto">
              <a:xfrm>
                <a:off x="2388" y="3068"/>
                <a:ext cx="2528" cy="264"/>
                <a:chOff x="2444" y="1044"/>
                <a:chExt cx="2528" cy="264"/>
              </a:xfrm>
            </p:grpSpPr>
            <p:sp>
              <p:nvSpPr>
                <p:cNvPr id="634926" name="Rectangle 46"/>
                <p:cNvSpPr>
                  <a:spLocks noChangeArrowheads="1"/>
                </p:cNvSpPr>
                <p:nvPr/>
              </p:nvSpPr>
              <p:spPr bwMode="auto">
                <a:xfrm rot="5400000">
                  <a:off x="3576" y="-88"/>
                  <a:ext cx="264" cy="2528"/>
                </a:xfrm>
                <a:prstGeom prst="rect">
                  <a:avLst/>
                </a:prstGeom>
                <a:solidFill>
                  <a:srgbClr val="FF99CC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4927" name="Text Box 47"/>
                <p:cNvSpPr txBox="1">
                  <a:spLocks noChangeArrowheads="1"/>
                </p:cNvSpPr>
                <p:nvPr/>
              </p:nvSpPr>
              <p:spPr bwMode="auto">
                <a:xfrm flipH="1">
                  <a:off x="2475" y="1067"/>
                  <a:ext cx="2484" cy="231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latinLnBrk="0" hangingPunct="0"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kumimoji="0" lang="en-US" altLang="ko-KR" sz="2000" b="1" i="0">
                      <a:solidFill>
                        <a:schemeClr val="bg1"/>
                      </a:solidFill>
                      <a:latin typeface="Arial" pitchFamily="34" charset="0"/>
                    </a:rPr>
                    <a:t>The Future</a:t>
                  </a:r>
                </a:p>
              </p:txBody>
            </p:sp>
          </p:grpSp>
        </p:grpSp>
      </p:grpSp>
      <p:sp>
        <p:nvSpPr>
          <p:cNvPr id="634928" name="Text Box 48"/>
          <p:cNvSpPr txBox="1">
            <a:spLocks noChangeArrowheads="1"/>
          </p:cNvSpPr>
          <p:nvPr/>
        </p:nvSpPr>
        <p:spPr bwMode="auto">
          <a:xfrm>
            <a:off x="3730625" y="1685925"/>
            <a:ext cx="3514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75000"/>
              </a:lnSpc>
              <a:spcBef>
                <a:spcPct val="0"/>
              </a:spcBef>
            </a:pPr>
            <a:r>
              <a:rPr kumimoji="0" lang="en-US" altLang="ko-KR" sz="2000" b="1" i="0">
                <a:solidFill>
                  <a:srgbClr val="000099"/>
                </a:solidFill>
                <a:latin typeface="Arial" pitchFamily="34" charset="0"/>
              </a:rPr>
              <a:t>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25628-0D0F-4E29-94D2-8F872E03B105}" type="slidenum">
              <a:rPr lang="en-US" altLang="ko-KR"/>
              <a:pPr/>
              <a:t>107</a:t>
            </a:fld>
            <a:r>
              <a:rPr lang="en-US" altLang="ko-KR"/>
              <a:t> / 50</a:t>
            </a: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60400"/>
          </a:xfrm>
        </p:spPr>
        <p:txBody>
          <a:bodyPr/>
          <a:lstStyle/>
          <a:p>
            <a:r>
              <a:rPr lang="en-US" altLang="ko-KR"/>
              <a:t>Market Research Clusters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3810000" cy="3886200"/>
          </a:xfrm>
        </p:spPr>
        <p:txBody>
          <a:bodyPr/>
          <a:lstStyle/>
          <a:p>
            <a:r>
              <a:rPr lang="en-US" altLang="ko-KR" sz="1800"/>
              <a:t>Home Management</a:t>
            </a:r>
          </a:p>
          <a:p>
            <a:pPr lvl="1"/>
            <a:r>
              <a:rPr lang="en-US" altLang="ko-KR" sz="1800"/>
              <a:t>List Management</a:t>
            </a:r>
          </a:p>
          <a:p>
            <a:pPr lvl="1"/>
            <a:r>
              <a:rPr lang="en-US" altLang="ko-KR" sz="1800"/>
              <a:t>Calendar</a:t>
            </a:r>
          </a:p>
          <a:p>
            <a:pPr lvl="1"/>
            <a:r>
              <a:rPr lang="en-US" altLang="ko-KR" sz="1800"/>
              <a:t>Address Book</a:t>
            </a:r>
          </a:p>
          <a:p>
            <a:r>
              <a:rPr lang="en-US" altLang="ko-KR" sz="1800"/>
              <a:t>Information Retrieval</a:t>
            </a:r>
          </a:p>
          <a:p>
            <a:r>
              <a:rPr lang="en-US" altLang="ko-KR" sz="1800"/>
              <a:t>Entertainment</a:t>
            </a:r>
          </a:p>
          <a:p>
            <a:pPr lvl="1"/>
            <a:r>
              <a:rPr lang="en-US" altLang="ko-KR" sz="1800"/>
              <a:t>Video/Music on Demand</a:t>
            </a:r>
          </a:p>
          <a:p>
            <a:pPr lvl="1"/>
            <a:r>
              <a:rPr lang="en-US" altLang="ko-KR" sz="1800"/>
              <a:t>Games on Demand</a:t>
            </a:r>
          </a:p>
          <a:p>
            <a:pPr lvl="1"/>
            <a:r>
              <a:rPr lang="en-US" altLang="ko-KR" sz="1800"/>
              <a:t>Cable Package</a:t>
            </a:r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3810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/>
              <a:t>Home Control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Home System Management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Home System Alerting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Home Entry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Remote Appliance Controls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Telephony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Additional Lines (VoIP)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Video Conferencing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Custom Routing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Personalized Mailboxes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Alerting &amp; 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4E3D7-965E-4B58-842E-486097A0C694}" type="slidenum">
              <a:rPr lang="en-US" altLang="ko-KR"/>
              <a:pPr/>
              <a:t>108</a:t>
            </a:fld>
            <a:r>
              <a:rPr lang="en-US" altLang="ko-KR"/>
              <a:t> / 50</a:t>
            </a:r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r>
              <a:rPr lang="en-US" altLang="ko-KR"/>
              <a:t>Advantage of OSGi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altLang="ko-KR" sz="1800"/>
              <a:t>Platform independence</a:t>
            </a:r>
          </a:p>
          <a:p>
            <a:r>
              <a:rPr lang="en-US" altLang="ko-KR" sz="1800"/>
              <a:t>Application independence</a:t>
            </a:r>
          </a:p>
          <a:p>
            <a:r>
              <a:rPr lang="en-US" altLang="ko-KR" sz="1800"/>
              <a:t>Security</a:t>
            </a:r>
          </a:p>
          <a:p>
            <a:r>
              <a:rPr lang="en-US" altLang="ko-KR" sz="1800"/>
              <a:t>Various Services</a:t>
            </a:r>
          </a:p>
          <a:p>
            <a:r>
              <a:rPr lang="en-US" altLang="ko-KR" sz="1800"/>
              <a:t>Various local network technologies</a:t>
            </a:r>
          </a:p>
          <a:p>
            <a:r>
              <a:rPr lang="en-US" altLang="ko-KR" sz="1800"/>
              <a:t>Various device access technologies</a:t>
            </a:r>
          </a:p>
          <a:p>
            <a:r>
              <a:rPr lang="en-US" altLang="ko-KR" sz="1800"/>
              <a:t>Interoperability with other standards</a:t>
            </a:r>
          </a:p>
          <a:p>
            <a:endParaRPr lang="en-US" altLang="ko-KR" sz="1800"/>
          </a:p>
          <a:p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8EC0D-8F97-45DD-93E8-24F0953046C0}" type="slidenum">
              <a:rPr lang="en-US" altLang="ko-KR"/>
              <a:pPr/>
              <a:t>109</a:t>
            </a:fld>
            <a:r>
              <a:rPr lang="en-US" altLang="ko-KR"/>
              <a:t> / 50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r>
              <a:rPr lang="en-US" altLang="ko-KR"/>
              <a:t>OSGi Markets and Solutions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800"/>
              <a:t>Enterprise</a:t>
            </a:r>
          </a:p>
          <a:p>
            <a:pPr lvl="1"/>
            <a:r>
              <a:rPr lang="en-US" altLang="ko-KR" sz="1400"/>
              <a:t>Siemens</a:t>
            </a:r>
            <a:r>
              <a:rPr lang="en-US" altLang="ko-KR" sz="1600"/>
              <a:t> </a:t>
            </a:r>
          </a:p>
          <a:p>
            <a:r>
              <a:rPr lang="en-US" altLang="ko-KR" sz="1800"/>
              <a:t>Open Source</a:t>
            </a:r>
          </a:p>
          <a:p>
            <a:pPr lvl="1"/>
            <a:r>
              <a:rPr lang="en-US" altLang="ko-KR" sz="1400"/>
              <a:t>Apache Felix</a:t>
            </a:r>
            <a:r>
              <a:rPr lang="en-US" altLang="ko-KR" sz="1600"/>
              <a:t> </a:t>
            </a:r>
            <a:r>
              <a:rPr lang="en-US" altLang="ko-KR" sz="1400">
                <a:solidFill>
                  <a:srgbClr val="000099"/>
                </a:solidFill>
              </a:rPr>
              <a:t>http://incubator.apache.org/felix</a:t>
            </a:r>
          </a:p>
          <a:p>
            <a:pPr lvl="1"/>
            <a:r>
              <a:rPr lang="en-US" altLang="ko-KR" sz="1400"/>
              <a:t>Eclipse Equinox </a:t>
            </a:r>
            <a:r>
              <a:rPr lang="en-US" altLang="ko-KR" sz="1400">
                <a:solidFill>
                  <a:srgbClr val="000099"/>
                </a:solidFill>
              </a:rPr>
              <a:t>http://www.eclipse.org/equinox</a:t>
            </a:r>
            <a:r>
              <a:rPr lang="en-US" altLang="ko-KR" sz="1400"/>
              <a:t> </a:t>
            </a:r>
          </a:p>
          <a:p>
            <a:pPr lvl="1"/>
            <a:r>
              <a:rPr lang="en-US" altLang="ko-KR" sz="1400"/>
              <a:t>Knopflerfish </a:t>
            </a:r>
            <a:r>
              <a:rPr lang="en-US" altLang="ko-KR" sz="1400">
                <a:solidFill>
                  <a:srgbClr val="000099"/>
                </a:solidFill>
              </a:rPr>
              <a:t>http://www.knopflerfish.org</a:t>
            </a:r>
            <a:r>
              <a:rPr lang="en-US" altLang="ko-KR" sz="1400"/>
              <a:t> </a:t>
            </a:r>
          </a:p>
          <a:p>
            <a:r>
              <a:rPr lang="en-US" altLang="ko-KR" sz="1800"/>
              <a:t>Mobile</a:t>
            </a:r>
          </a:p>
          <a:p>
            <a:pPr lvl="1"/>
            <a:r>
              <a:rPr lang="en-US" altLang="ko-KR" sz="1400"/>
              <a:t>JSR 232. Nokia and Motorola </a:t>
            </a:r>
          </a:p>
          <a:p>
            <a:r>
              <a:rPr lang="en-US" altLang="ko-KR" sz="1800"/>
              <a:t>Automotive Electrons</a:t>
            </a:r>
          </a:p>
          <a:p>
            <a:pPr lvl="1"/>
            <a:r>
              <a:rPr lang="en-US" altLang="ko-KR" sz="1400"/>
              <a:t>BMW, Bombardier, Ertico GST, Groeneveld IT B.V., mm-lab, Pilotfish, Siemens, Volvo, Wind River</a:t>
            </a:r>
            <a:r>
              <a:rPr lang="en-US" altLang="ko-KR" sz="1600"/>
              <a:t> </a:t>
            </a:r>
          </a:p>
          <a:p>
            <a:r>
              <a:rPr lang="en-US" altLang="ko-KR" sz="1800"/>
              <a:t>SmartHome</a:t>
            </a:r>
          </a:p>
          <a:p>
            <a:pPr lvl="1"/>
            <a:r>
              <a:rPr lang="en-US" altLang="ko-KR" sz="1400"/>
              <a:t>Blekinge Tekniska, BSH, Cisco, E2-Home, eNeo, EDF(M@jordom), Infinis, IntercomponentWare, Philips iPronto, Portus, Raum Computer, Siemens Med and Prosyst, Siemens Belgium </a:t>
            </a:r>
          </a:p>
          <a:p>
            <a:endParaRPr lang="en-US" altLang="ko-KR" sz="1800"/>
          </a:p>
          <a:p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B6EC-AD68-485B-BAC1-C985C2BCBDC9}" type="slidenum">
              <a:rPr lang="en-US" altLang="ko-KR"/>
              <a:pPr/>
              <a:t>11</a:t>
            </a:fld>
            <a:r>
              <a:rPr lang="en-US" altLang="ko-KR"/>
              <a:t> / 50</a:t>
            </a:r>
          </a:p>
        </p:txBody>
      </p:sp>
      <p:sp>
        <p:nvSpPr>
          <p:cNvPr id="521218" name="Rectangle 2"/>
          <p:cNvSpPr>
            <a:spLocks noChangeArrowheads="1"/>
          </p:cNvSpPr>
          <p:nvPr/>
        </p:nvSpPr>
        <p:spPr bwMode="auto">
          <a:xfrm>
            <a:off x="1905000" y="87313"/>
            <a:ext cx="379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 Protocol Stack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362200" y="609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ko-KR" altLang="ko-KR" sz="2400" i="0">
              <a:latin typeface="굴림" pitchFamily="50" charset="-127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5486400"/>
            <a:ext cx="7620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i="0">
                <a:latin typeface="굴림" pitchFamily="50" charset="-127"/>
              </a:rPr>
              <a:t>IP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09600" y="4724400"/>
            <a:ext cx="388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i="0">
                <a:latin typeface="굴림" pitchFamily="50" charset="-127"/>
              </a:rPr>
              <a:t>UDP</a:t>
            </a: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4648200" y="4724400"/>
            <a:ext cx="358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i="0">
                <a:latin typeface="굴림" pitchFamily="50" charset="-127"/>
              </a:rPr>
              <a:t>TCP</a:t>
            </a:r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609600" y="4038600"/>
            <a:ext cx="1905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HTTPMU</a:t>
            </a:r>
          </a:p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(discovery)</a:t>
            </a: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2590800" y="4038600"/>
            <a:ext cx="1905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HTTPU</a:t>
            </a:r>
          </a:p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(discovery)</a:t>
            </a:r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4648200" y="4038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HTTP</a:t>
            </a: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6553200" y="4038600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HTTP</a:t>
            </a:r>
          </a:p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(description)</a:t>
            </a:r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1752600" y="3581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SSDP</a:t>
            </a:r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4191000" y="3581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굴림" pitchFamily="50" charset="-127"/>
              </a:rPr>
              <a:t>GENA</a:t>
            </a:r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6629400" y="3429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SOAP</a:t>
            </a:r>
          </a:p>
        </p:txBody>
      </p:sp>
      <p:sp>
        <p:nvSpPr>
          <p:cNvPr id="521230" name="Line 14"/>
          <p:cNvSpPr>
            <a:spLocks noChangeShapeType="1"/>
          </p:cNvSpPr>
          <p:nvPr/>
        </p:nvSpPr>
        <p:spPr bwMode="auto">
          <a:xfrm flipH="1">
            <a:off x="6096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1" name="Line 15"/>
          <p:cNvSpPr>
            <a:spLocks noChangeShapeType="1"/>
          </p:cNvSpPr>
          <p:nvPr/>
        </p:nvSpPr>
        <p:spPr bwMode="auto">
          <a:xfrm flipV="1">
            <a:off x="609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2" name="Line 16"/>
          <p:cNvSpPr>
            <a:spLocks noChangeShapeType="1"/>
          </p:cNvSpPr>
          <p:nvPr/>
        </p:nvSpPr>
        <p:spPr bwMode="auto">
          <a:xfrm>
            <a:off x="609600" y="2743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8153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4" name="Line 18"/>
          <p:cNvSpPr>
            <a:spLocks noChangeShapeType="1"/>
          </p:cNvSpPr>
          <p:nvPr/>
        </p:nvSpPr>
        <p:spPr bwMode="auto">
          <a:xfrm flipH="1">
            <a:off x="64770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5" name="Line 19"/>
          <p:cNvSpPr>
            <a:spLocks noChangeShapeType="1"/>
          </p:cNvSpPr>
          <p:nvPr/>
        </p:nvSpPr>
        <p:spPr bwMode="auto">
          <a:xfrm>
            <a:off x="6477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6" name="Line 20"/>
          <p:cNvSpPr>
            <a:spLocks noChangeShapeType="1"/>
          </p:cNvSpPr>
          <p:nvPr/>
        </p:nvSpPr>
        <p:spPr bwMode="auto">
          <a:xfrm flipH="1">
            <a:off x="5715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V="1">
            <a:off x="571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40386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>
            <a:off x="40386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40" name="Line 24"/>
          <p:cNvSpPr>
            <a:spLocks noChangeShapeType="1"/>
          </p:cNvSpPr>
          <p:nvPr/>
        </p:nvSpPr>
        <p:spPr bwMode="auto">
          <a:xfrm flipH="1">
            <a:off x="32766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41" name="Line 25"/>
          <p:cNvSpPr>
            <a:spLocks noChangeShapeType="1"/>
          </p:cNvSpPr>
          <p:nvPr/>
        </p:nvSpPr>
        <p:spPr bwMode="auto">
          <a:xfrm flipV="1">
            <a:off x="32766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42" name="Line 26"/>
          <p:cNvSpPr>
            <a:spLocks noChangeShapeType="1"/>
          </p:cNvSpPr>
          <p:nvPr/>
        </p:nvSpPr>
        <p:spPr bwMode="auto">
          <a:xfrm flipH="1">
            <a:off x="1676400" y="3352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43" name="Line 27"/>
          <p:cNvSpPr>
            <a:spLocks noChangeShapeType="1"/>
          </p:cNvSpPr>
          <p:nvPr/>
        </p:nvSpPr>
        <p:spPr bwMode="auto">
          <a:xfrm>
            <a:off x="16764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1244" name="Rectangle 28"/>
          <p:cNvSpPr>
            <a:spLocks noChangeArrowheads="1"/>
          </p:cNvSpPr>
          <p:nvPr/>
        </p:nvSpPr>
        <p:spPr bwMode="auto">
          <a:xfrm>
            <a:off x="533400" y="1752600"/>
            <a:ext cx="7543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Defined by UPnP Forum Working Committee</a:t>
            </a:r>
          </a:p>
        </p:txBody>
      </p:sp>
      <p:sp>
        <p:nvSpPr>
          <p:cNvPr id="521245" name="Rectangle 29"/>
          <p:cNvSpPr>
            <a:spLocks noChangeArrowheads="1"/>
          </p:cNvSpPr>
          <p:nvPr/>
        </p:nvSpPr>
        <p:spPr bwMode="auto">
          <a:xfrm>
            <a:off x="533400" y="990600"/>
            <a:ext cx="7543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굴림" pitchFamily="50" charset="-127"/>
              </a:rPr>
              <a:t>Defined by the UPnP vendor</a:t>
            </a:r>
          </a:p>
        </p:txBody>
      </p:sp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3200400" y="28194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400" i="0">
                <a:latin typeface="굴림" pitchFamily="50" charset="-127"/>
              </a:rPr>
              <a:t>UPnP device architecture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E4E46-CFCF-4CCC-8041-8DA365183598}" type="slidenum">
              <a:rPr lang="en-US" altLang="ko-KR"/>
              <a:pPr/>
              <a:t>110</a:t>
            </a:fld>
            <a:r>
              <a:rPr lang="en-US" altLang="ko-KR"/>
              <a:t> / 50</a:t>
            </a: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533400"/>
          </a:xfrm>
        </p:spPr>
        <p:txBody>
          <a:bodyPr/>
          <a:lstStyle/>
          <a:p>
            <a:r>
              <a:rPr lang="en-US" altLang="ko-KR"/>
              <a:t>OSGi Adoption Cases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r>
              <a:rPr lang="en-US" altLang="ko-KR" sz="1200"/>
              <a:t>Siemens VDO Top Level Architecture</a:t>
            </a:r>
          </a:p>
          <a:p>
            <a:pPr lvl="1"/>
            <a:r>
              <a:rPr lang="en-US" altLang="ko-KR" sz="900"/>
              <a:t>Since Q4/2003 the new BMW 5-series and 6-series proposes a </a:t>
            </a:r>
            <a:br>
              <a:rPr lang="en-US" altLang="ko-KR" sz="900"/>
            </a:br>
            <a:r>
              <a:rPr lang="en-US" altLang="ko-KR" sz="900"/>
              <a:t>Top Level Architecture (TLA) based system worldwide including:</a:t>
            </a:r>
          </a:p>
          <a:p>
            <a:pPr lvl="2"/>
            <a:r>
              <a:rPr lang="en-US" altLang="ko-KR" sz="900"/>
              <a:t>Entertainment (CD, TV, Logic 7 amplifier)</a:t>
            </a:r>
          </a:p>
          <a:p>
            <a:pPr lvl="2"/>
            <a:r>
              <a:rPr lang="en-US" altLang="ko-KR" sz="900"/>
              <a:t>Communication (Bluetooth phone, SMS)</a:t>
            </a:r>
          </a:p>
          <a:p>
            <a:pPr lvl="2"/>
            <a:r>
              <a:rPr lang="en-US" altLang="ko-KR" sz="900"/>
              <a:t>GPS Navigation (Whole Europe on DVD)</a:t>
            </a:r>
          </a:p>
          <a:p>
            <a:pPr lvl="2"/>
            <a:r>
              <a:rPr lang="en-US" altLang="ko-KR" sz="900"/>
              <a:t>Telematics (BMW Assist, BMW Online, E-Call)</a:t>
            </a:r>
          </a:p>
          <a:p>
            <a:pPr lvl="2"/>
            <a:r>
              <a:rPr lang="en-US" altLang="ko-KR" sz="900"/>
              <a:t>Car Configuration (Head-Up Display, Car locking)</a:t>
            </a:r>
          </a:p>
          <a:p>
            <a:pPr lvl="2"/>
            <a:r>
              <a:rPr lang="en-US" altLang="ko-KR" sz="900"/>
              <a:t>Climate Control</a:t>
            </a:r>
          </a:p>
          <a:p>
            <a:endParaRPr lang="en-US" altLang="ko-KR"/>
          </a:p>
        </p:txBody>
      </p:sp>
      <p:grpSp>
        <p:nvGrpSpPr>
          <p:cNvPr id="638980" name="Group 4"/>
          <p:cNvGrpSpPr>
            <a:grpSpLocks/>
          </p:cNvGrpSpPr>
          <p:nvPr/>
        </p:nvGrpSpPr>
        <p:grpSpPr bwMode="auto">
          <a:xfrm>
            <a:off x="287338" y="1981200"/>
            <a:ext cx="8791575" cy="3838575"/>
            <a:chOff x="706" y="1797"/>
            <a:chExt cx="5538" cy="2418"/>
          </a:xfrm>
        </p:grpSpPr>
        <p:pic>
          <p:nvPicPr>
            <p:cNvPr id="638981" name="Picture 5" descr="introduction_fro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"/>
            <a:stretch>
              <a:fillRect/>
            </a:stretch>
          </p:blipFill>
          <p:spPr bwMode="auto">
            <a:xfrm>
              <a:off x="706" y="2827"/>
              <a:ext cx="3620" cy="1388"/>
            </a:xfrm>
            <a:prstGeom prst="rect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982" name="Picture 6" descr="E60 avec na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44"/>
            <a:stretch>
              <a:fillRect/>
            </a:stretch>
          </p:blipFill>
          <p:spPr bwMode="auto">
            <a:xfrm>
              <a:off x="4381" y="3090"/>
              <a:ext cx="1863" cy="1125"/>
            </a:xfrm>
            <a:prstGeom prst="rect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983" name="Picture 7" descr="download_5series_sedan_0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4" t="7611" r="11917" b="21642"/>
            <a:stretch>
              <a:fillRect/>
            </a:stretch>
          </p:blipFill>
          <p:spPr bwMode="auto">
            <a:xfrm>
              <a:off x="4382" y="1797"/>
              <a:ext cx="1862" cy="1232"/>
            </a:xfrm>
            <a:prstGeom prst="rect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8984" name="Text Box 8"/>
          <p:cNvSpPr txBox="1">
            <a:spLocks noChangeArrowheads="1"/>
          </p:cNvSpPr>
          <p:nvPr/>
        </p:nvSpPr>
        <p:spPr bwMode="auto">
          <a:xfrm>
            <a:off x="6161088" y="5862638"/>
            <a:ext cx="153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b="1" i="0">
                <a:latin typeface="Arial" pitchFamily="34" charset="0"/>
              </a:rPr>
              <a:t>(By OSGi Alliance)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762000" y="3733800"/>
            <a:ext cx="153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ko-KR" b="1" i="0">
                <a:latin typeface="Arial" pitchFamily="34" charset="0"/>
              </a:rPr>
              <a:t>(By OSGi Alliance)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251F7-BFF8-4BEE-BD14-8087C49079B6}" type="slidenum">
              <a:rPr lang="en-US" altLang="ko-KR"/>
              <a:pPr/>
              <a:t>111</a:t>
            </a:fld>
            <a:r>
              <a:rPr lang="en-US" altLang="ko-KR"/>
              <a:t> / 50</a:t>
            </a:r>
          </a:p>
        </p:txBody>
      </p:sp>
      <p:sp>
        <p:nvSpPr>
          <p:cNvPr id="640002" name="Rectangle 2"/>
          <p:cNvSpPr>
            <a:spLocks noChangeArrowheads="1"/>
          </p:cNvSpPr>
          <p:nvPr/>
        </p:nvSpPr>
        <p:spPr bwMode="auto">
          <a:xfrm>
            <a:off x="293688" y="2182813"/>
            <a:ext cx="1262062" cy="2244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 altLang="ko-KR"/>
              <a:t>OSGi Adoption Cases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r>
              <a:rPr lang="es-ES_tradnl" altLang="ko-KR" sz="1600" b="0"/>
              <a:t>Telefònica – Hogar.es Architecture</a:t>
            </a:r>
            <a:endParaRPr lang="en-US" altLang="ko-KR" sz="1600" b="0"/>
          </a:p>
        </p:txBody>
      </p:sp>
      <p:sp>
        <p:nvSpPr>
          <p:cNvPr id="640005" name="Line 5"/>
          <p:cNvSpPr>
            <a:spLocks noChangeShapeType="1"/>
          </p:cNvSpPr>
          <p:nvPr/>
        </p:nvSpPr>
        <p:spPr bwMode="auto">
          <a:xfrm flipV="1">
            <a:off x="5589588" y="2689225"/>
            <a:ext cx="492125" cy="7842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 flipV="1">
            <a:off x="5554663" y="3546475"/>
            <a:ext cx="3411537" cy="476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40007" name="Picture 7" descr="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997200"/>
            <a:ext cx="492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0008" name="Picture 8" descr="j01880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25" y="3879850"/>
            <a:ext cx="3254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2036763" y="5516563"/>
            <a:ext cx="3048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Corporate systems 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(provision, activation, billing, 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failure management, etc.)</a:t>
            </a:r>
            <a:endParaRPr kumimoji="0" lang="es-ES" altLang="ko-KR" b="1" i="0">
              <a:latin typeface="Arial" pitchFamily="34" charset="0"/>
            </a:endParaRPr>
          </a:p>
        </p:txBody>
      </p:sp>
      <p:pic>
        <p:nvPicPr>
          <p:cNvPr id="640010" name="Picture 10" descr="j00936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957388"/>
            <a:ext cx="3460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11" name="Picture 11" descr="j00942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2125663"/>
            <a:ext cx="31115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12" name="Picture 12" descr="j00940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2182813"/>
            <a:ext cx="3683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13" name="Picture 13" descr="j019988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3097213"/>
            <a:ext cx="2952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0014" name="Picture 14" descr="iPAQ Pocket P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3122613"/>
            <a:ext cx="352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15" name="Line 15"/>
          <p:cNvSpPr>
            <a:spLocks noChangeShapeType="1"/>
          </p:cNvSpPr>
          <p:nvPr/>
        </p:nvSpPr>
        <p:spPr bwMode="auto">
          <a:xfrm>
            <a:off x="6280150" y="3470275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16" name="Line 16"/>
          <p:cNvSpPr>
            <a:spLocks noChangeShapeType="1"/>
          </p:cNvSpPr>
          <p:nvPr/>
        </p:nvSpPr>
        <p:spPr bwMode="auto">
          <a:xfrm>
            <a:off x="7446963" y="3470275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17" name="Line 17"/>
          <p:cNvSpPr>
            <a:spLocks noChangeShapeType="1"/>
          </p:cNvSpPr>
          <p:nvPr/>
        </p:nvSpPr>
        <p:spPr bwMode="auto">
          <a:xfrm>
            <a:off x="6862763" y="4273550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18" name="Line 18"/>
          <p:cNvSpPr>
            <a:spLocks noChangeShapeType="1"/>
          </p:cNvSpPr>
          <p:nvPr/>
        </p:nvSpPr>
        <p:spPr bwMode="auto">
          <a:xfrm>
            <a:off x="7446963" y="4273550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19" name="Line 19"/>
          <p:cNvSpPr>
            <a:spLocks noChangeShapeType="1"/>
          </p:cNvSpPr>
          <p:nvPr/>
        </p:nvSpPr>
        <p:spPr bwMode="auto">
          <a:xfrm>
            <a:off x="8029575" y="4273550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0" name="Line 20"/>
          <p:cNvSpPr>
            <a:spLocks noChangeShapeType="1"/>
          </p:cNvSpPr>
          <p:nvPr/>
        </p:nvSpPr>
        <p:spPr bwMode="auto">
          <a:xfrm>
            <a:off x="8613775" y="3470275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1" name="Line 21"/>
          <p:cNvSpPr>
            <a:spLocks noChangeShapeType="1"/>
          </p:cNvSpPr>
          <p:nvPr/>
        </p:nvSpPr>
        <p:spPr bwMode="auto">
          <a:xfrm>
            <a:off x="8613775" y="4273550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2" name="Line 22"/>
          <p:cNvSpPr>
            <a:spLocks noChangeShapeType="1"/>
          </p:cNvSpPr>
          <p:nvPr/>
        </p:nvSpPr>
        <p:spPr bwMode="auto">
          <a:xfrm flipH="1" flipV="1">
            <a:off x="5589588" y="3625850"/>
            <a:ext cx="492125" cy="7239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6615113" y="2687638"/>
            <a:ext cx="1957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Automatization Network</a:t>
            </a:r>
          </a:p>
        </p:txBody>
      </p:sp>
      <p:sp>
        <p:nvSpPr>
          <p:cNvPr id="640024" name="Text Box 24"/>
          <p:cNvSpPr txBox="1">
            <a:spLocks noChangeArrowheads="1"/>
          </p:cNvSpPr>
          <p:nvPr/>
        </p:nvSpPr>
        <p:spPr bwMode="auto">
          <a:xfrm>
            <a:off x="6532563" y="3589338"/>
            <a:ext cx="1958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Entertainment Network</a:t>
            </a:r>
          </a:p>
        </p:txBody>
      </p:sp>
      <p:sp>
        <p:nvSpPr>
          <p:cNvPr id="640025" name="Text Box 25"/>
          <p:cNvSpPr txBox="1">
            <a:spLocks noChangeArrowheads="1"/>
          </p:cNvSpPr>
          <p:nvPr/>
        </p:nvSpPr>
        <p:spPr bwMode="auto">
          <a:xfrm>
            <a:off x="6761163" y="442753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Data Network</a:t>
            </a:r>
          </a:p>
        </p:txBody>
      </p:sp>
      <p:pic>
        <p:nvPicPr>
          <p:cNvPr id="640026" name="Picture 26" descr="MAINF0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4795838"/>
            <a:ext cx="67468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27" name="Line 27"/>
          <p:cNvSpPr>
            <a:spLocks noChangeShapeType="1"/>
          </p:cNvSpPr>
          <p:nvPr/>
        </p:nvSpPr>
        <p:spPr bwMode="auto">
          <a:xfrm>
            <a:off x="3332163" y="4427538"/>
            <a:ext cx="0" cy="6191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8" name="Line 28"/>
          <p:cNvSpPr>
            <a:spLocks noChangeShapeType="1"/>
          </p:cNvSpPr>
          <p:nvPr/>
        </p:nvSpPr>
        <p:spPr bwMode="auto">
          <a:xfrm>
            <a:off x="6076950" y="4344988"/>
            <a:ext cx="2889250" cy="47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>
            <a:off x="6284913" y="2620963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30" name="Line 30"/>
          <p:cNvSpPr>
            <a:spLocks noChangeShapeType="1"/>
          </p:cNvSpPr>
          <p:nvPr/>
        </p:nvSpPr>
        <p:spPr bwMode="auto">
          <a:xfrm>
            <a:off x="7062788" y="2620963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31" name="Line 31"/>
          <p:cNvSpPr>
            <a:spLocks noChangeShapeType="1"/>
          </p:cNvSpPr>
          <p:nvPr/>
        </p:nvSpPr>
        <p:spPr bwMode="auto">
          <a:xfrm>
            <a:off x="7840663" y="2620963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32" name="Line 32"/>
          <p:cNvSpPr>
            <a:spLocks noChangeShapeType="1"/>
          </p:cNvSpPr>
          <p:nvPr/>
        </p:nvSpPr>
        <p:spPr bwMode="auto">
          <a:xfrm>
            <a:off x="8618538" y="2620963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33" name="Line 33"/>
          <p:cNvSpPr>
            <a:spLocks noChangeShapeType="1"/>
          </p:cNvSpPr>
          <p:nvPr/>
        </p:nvSpPr>
        <p:spPr bwMode="auto">
          <a:xfrm>
            <a:off x="6081713" y="2692400"/>
            <a:ext cx="2889250" cy="476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40034" name="Picture 34" descr="adsl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348038"/>
            <a:ext cx="6032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35" name="Picture 35" descr="j022337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3402013"/>
            <a:ext cx="64452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36" name="Text Box 36"/>
          <p:cNvSpPr txBox="1">
            <a:spLocks noChangeArrowheads="1"/>
          </p:cNvSpPr>
          <p:nvPr/>
        </p:nvSpPr>
        <p:spPr bwMode="auto">
          <a:xfrm>
            <a:off x="7242175" y="1600200"/>
            <a:ext cx="1301750" cy="4762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" altLang="ko-KR" b="1" i="0">
                <a:latin typeface="Arial" pitchFamily="34" charset="0"/>
              </a:rPr>
              <a:t>Residential Consumers</a:t>
            </a:r>
          </a:p>
        </p:txBody>
      </p:sp>
      <p:pic>
        <p:nvPicPr>
          <p:cNvPr id="640037" name="Picture 37" descr="logo de telefónica con fondo azu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728913"/>
            <a:ext cx="252888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38" name="Rectangle 38"/>
          <p:cNvSpPr>
            <a:spLocks noChangeArrowheads="1"/>
          </p:cNvSpPr>
          <p:nvPr/>
        </p:nvSpPr>
        <p:spPr bwMode="auto">
          <a:xfrm>
            <a:off x="2081213" y="2719388"/>
            <a:ext cx="2557462" cy="1619250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0039" name="Text Box 39"/>
          <p:cNvSpPr txBox="1">
            <a:spLocks noChangeArrowheads="1"/>
          </p:cNvSpPr>
          <p:nvPr/>
        </p:nvSpPr>
        <p:spPr bwMode="auto">
          <a:xfrm rot="5400000">
            <a:off x="3734593" y="3431382"/>
            <a:ext cx="1490663" cy="20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sz="600" b="1" i="0">
                <a:solidFill>
                  <a:srgbClr val="FFFFFF"/>
                </a:solidFill>
                <a:latin typeface="Arial" pitchFamily="34" charset="0"/>
              </a:rPr>
              <a:t>Gateway management interface</a:t>
            </a:r>
            <a:endParaRPr kumimoji="0" lang="es-ES" altLang="ko-KR" sz="600" b="1" i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40040" name="Text Box 40"/>
          <p:cNvSpPr txBox="1">
            <a:spLocks noChangeArrowheads="1"/>
          </p:cNvSpPr>
          <p:nvPr/>
        </p:nvSpPr>
        <p:spPr bwMode="auto">
          <a:xfrm rot="-5400000">
            <a:off x="1482725" y="3419475"/>
            <a:ext cx="1511300" cy="20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sz="600" b="1" i="0">
                <a:solidFill>
                  <a:srgbClr val="FFFFFF"/>
                </a:solidFill>
                <a:latin typeface="Arial" pitchFamily="34" charset="0"/>
              </a:rPr>
              <a:t>Services aggregation interface</a:t>
            </a:r>
            <a:endParaRPr kumimoji="0" lang="es-ES" altLang="ko-KR" sz="600" b="1" i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40041" name="Text Box 41"/>
          <p:cNvSpPr txBox="1">
            <a:spLocks noChangeArrowheads="1"/>
          </p:cNvSpPr>
          <p:nvPr/>
        </p:nvSpPr>
        <p:spPr bwMode="auto">
          <a:xfrm>
            <a:off x="2384425" y="4075113"/>
            <a:ext cx="1957388" cy="20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sz="600" b="1" i="0">
                <a:solidFill>
                  <a:srgbClr val="FFFFFF"/>
                </a:solidFill>
                <a:latin typeface="Arial" pitchFamily="34" charset="0"/>
              </a:rPr>
              <a:t>Corporative systems interface</a:t>
            </a:r>
            <a:endParaRPr kumimoji="0" lang="es-ES" altLang="ko-KR" sz="600" b="1" i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40042" name="Line 42"/>
          <p:cNvSpPr>
            <a:spLocks noChangeShapeType="1"/>
          </p:cNvSpPr>
          <p:nvPr/>
        </p:nvSpPr>
        <p:spPr bwMode="auto">
          <a:xfrm rot="-1588564">
            <a:off x="4706938" y="3379788"/>
            <a:ext cx="534987" cy="290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40043" name="Picture 43" descr="j022359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3838575"/>
            <a:ext cx="350837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44" name="Picture 44" descr="j02236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3957638"/>
            <a:ext cx="3111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45" name="Line 45"/>
          <p:cNvSpPr>
            <a:spLocks noChangeShapeType="1"/>
          </p:cNvSpPr>
          <p:nvPr/>
        </p:nvSpPr>
        <p:spPr bwMode="auto">
          <a:xfrm>
            <a:off x="6311900" y="4267200"/>
            <a:ext cx="0" cy="76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40046" name="Picture 46" descr="j02236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3814763"/>
            <a:ext cx="153987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47" name="Picture 47" descr="j007918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854450"/>
            <a:ext cx="382587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48" name="Picture 48" descr="j012693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117725"/>
            <a:ext cx="38100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49" name="Text Box 49"/>
          <p:cNvSpPr txBox="1">
            <a:spLocks noChangeArrowheads="1"/>
          </p:cNvSpPr>
          <p:nvPr/>
        </p:nvSpPr>
        <p:spPr bwMode="auto">
          <a:xfrm>
            <a:off x="131763" y="1520825"/>
            <a:ext cx="150495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</a:pPr>
            <a:r>
              <a:rPr kumimoji="0" lang="es-ES_tradnl" altLang="ko-KR" sz="1600" b="1" i="0">
                <a:latin typeface="Arial" pitchFamily="34" charset="0"/>
              </a:rPr>
              <a:t>Service Providers</a:t>
            </a:r>
          </a:p>
          <a:p>
            <a:pPr latinLnBrk="0">
              <a:spcBef>
                <a:spcPct val="0"/>
              </a:spcBef>
              <a:buFontTx/>
              <a:buChar char="•"/>
            </a:pPr>
            <a:endParaRPr kumimoji="0" lang="es-ES_tradnl" altLang="ko-KR" sz="1400" b="1">
              <a:solidFill>
                <a:srgbClr val="4D4D4D"/>
              </a:solidFill>
              <a:latin typeface="Arial" pitchFamily="34" charset="0"/>
            </a:endParaRPr>
          </a:p>
          <a:p>
            <a:pPr latinLnBrk="0">
              <a:spcBef>
                <a:spcPct val="0"/>
              </a:spcBef>
            </a:pPr>
            <a:r>
              <a:rPr kumimoji="0" lang="es-ES_tradnl" altLang="ko-KR" sz="1400" b="1" i="0">
                <a:latin typeface="Arial" pitchFamily="34" charset="0"/>
              </a:rPr>
              <a:t>UNED University /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sz="1400" b="1" i="0">
                <a:latin typeface="Arial" pitchFamily="34" charset="0"/>
              </a:rPr>
              <a:t>Telefonica</a:t>
            </a:r>
          </a:p>
          <a:p>
            <a:pPr latinLnBrk="0">
              <a:spcBef>
                <a:spcPct val="0"/>
              </a:spcBef>
            </a:pPr>
            <a:endParaRPr kumimoji="0" lang="es-ES" altLang="ko-KR" sz="1400" b="1" i="0">
              <a:latin typeface="Arial" pitchFamily="34" charset="0"/>
            </a:endParaRPr>
          </a:p>
          <a:p>
            <a:pPr latinLnBrk="0">
              <a:spcBef>
                <a:spcPct val="0"/>
              </a:spcBef>
            </a:pPr>
            <a:r>
              <a:rPr kumimoji="0" lang="es-ES" altLang="ko-KR" sz="1400" b="1" i="0">
                <a:latin typeface="Arial" pitchFamily="34" charset="0"/>
              </a:rPr>
              <a:t>Hospital Clínico San Carlos </a:t>
            </a:r>
            <a:r>
              <a:rPr kumimoji="0" lang="es-ES_tradnl" altLang="ko-KR" sz="1400" b="1" i="0">
                <a:latin typeface="Arial" pitchFamily="34" charset="0"/>
              </a:rPr>
              <a:t>I / Telefonica </a:t>
            </a:r>
          </a:p>
          <a:p>
            <a:pPr latinLnBrk="0">
              <a:spcBef>
                <a:spcPct val="0"/>
              </a:spcBef>
            </a:pPr>
            <a:endParaRPr kumimoji="0" lang="es-ES_tradnl" altLang="ko-KR" sz="1400" b="1" i="0">
              <a:latin typeface="Arial" pitchFamily="34" charset="0"/>
            </a:endParaRPr>
          </a:p>
          <a:p>
            <a:pPr latinLnBrk="0">
              <a:spcBef>
                <a:spcPct val="0"/>
              </a:spcBef>
            </a:pPr>
            <a:r>
              <a:rPr kumimoji="0" lang="es-ES_tradnl" altLang="ko-KR" sz="1400" b="1" i="0">
                <a:latin typeface="Arial" pitchFamily="34" charset="0"/>
              </a:rPr>
              <a:t>Telefónica</a:t>
            </a:r>
          </a:p>
          <a:p>
            <a:pPr latinLnBrk="0">
              <a:spcBef>
                <a:spcPct val="0"/>
              </a:spcBef>
            </a:pPr>
            <a:endParaRPr kumimoji="0" lang="es-ES_tradnl" altLang="ko-KR" sz="1400" b="1" i="0">
              <a:latin typeface="Arial" pitchFamily="34" charset="0"/>
            </a:endParaRPr>
          </a:p>
          <a:p>
            <a:pPr latinLnBrk="0">
              <a:spcBef>
                <a:spcPct val="0"/>
              </a:spcBef>
            </a:pPr>
            <a:r>
              <a:rPr kumimoji="0" lang="es-ES_tradnl" altLang="ko-KR" sz="1600" b="1" i="0">
                <a:latin typeface="Arial" pitchFamily="34" charset="0"/>
              </a:rPr>
              <a:t/>
            </a:r>
            <a:br>
              <a:rPr kumimoji="0" lang="es-ES_tradnl" altLang="ko-KR" sz="1600" b="1" i="0">
                <a:latin typeface="Arial" pitchFamily="34" charset="0"/>
              </a:rPr>
            </a:br>
            <a:r>
              <a:rPr kumimoji="0" lang="es-ES_tradnl" altLang="ko-KR" sz="1600" b="1" i="0">
                <a:latin typeface="Arial" pitchFamily="34" charset="0"/>
              </a:rPr>
              <a:t>Services: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/>
            </a:r>
            <a:br>
              <a:rPr kumimoji="0" lang="es-ES_tradnl" altLang="ko-KR" b="1" i="0">
                <a:latin typeface="Arial" pitchFamily="34" charset="0"/>
              </a:rPr>
            </a:br>
            <a:r>
              <a:rPr kumimoji="0" lang="es-ES_tradnl" altLang="ko-KR" b="1" i="0">
                <a:latin typeface="Arial" pitchFamily="34" charset="0"/>
              </a:rPr>
              <a:t>Home Care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E-learning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Surveillance,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Multimedia,</a:t>
            </a:r>
          </a:p>
          <a:p>
            <a:pPr latinLnBrk="0">
              <a:spcBef>
                <a:spcPct val="0"/>
              </a:spcBef>
            </a:pPr>
            <a:r>
              <a:rPr kumimoji="0" lang="es-ES_tradnl" altLang="ko-KR" b="1" i="0">
                <a:latin typeface="Arial" pitchFamily="34" charset="0"/>
              </a:rPr>
              <a:t>Information</a:t>
            </a:r>
          </a:p>
        </p:txBody>
      </p:sp>
      <p:sp>
        <p:nvSpPr>
          <p:cNvPr id="640050" name="Text Box 50"/>
          <p:cNvSpPr txBox="1">
            <a:spLocks noChangeArrowheads="1"/>
          </p:cNvSpPr>
          <p:nvPr/>
        </p:nvSpPr>
        <p:spPr bwMode="auto">
          <a:xfrm>
            <a:off x="2112963" y="2417763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de-DE" altLang="ko-KR" sz="1400" b="1" i="0">
                <a:latin typeface="Arial" pitchFamily="34" charset="0"/>
              </a:rPr>
              <a:t>Service Aggregator</a:t>
            </a:r>
          </a:p>
        </p:txBody>
      </p:sp>
      <p:sp>
        <p:nvSpPr>
          <p:cNvPr id="640051" name="Line 51"/>
          <p:cNvSpPr>
            <a:spLocks noChangeShapeType="1"/>
          </p:cNvSpPr>
          <p:nvPr/>
        </p:nvSpPr>
        <p:spPr bwMode="auto">
          <a:xfrm rot="-1588564">
            <a:off x="1633538" y="2546350"/>
            <a:ext cx="374650" cy="4476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52" name="Line 52"/>
          <p:cNvSpPr>
            <a:spLocks noChangeShapeType="1"/>
          </p:cNvSpPr>
          <p:nvPr/>
        </p:nvSpPr>
        <p:spPr bwMode="auto">
          <a:xfrm rot="-1588564">
            <a:off x="1555750" y="4175125"/>
            <a:ext cx="533400" cy="141288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0053" name="Line 53"/>
          <p:cNvSpPr>
            <a:spLocks noChangeShapeType="1"/>
          </p:cNvSpPr>
          <p:nvPr/>
        </p:nvSpPr>
        <p:spPr bwMode="auto">
          <a:xfrm rot="-1588564">
            <a:off x="1558925" y="3319463"/>
            <a:ext cx="539750" cy="25876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40054" name="Picture 54" descr="NEW_OSGI_logo_FINALFINAL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4468813"/>
            <a:ext cx="9556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055" name="Picture 55" descr="NEW_OSGI_logo_FINALFINA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379788"/>
            <a:ext cx="5953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56" name="Text Box 56"/>
          <p:cNvSpPr txBox="1">
            <a:spLocks noChangeArrowheads="1"/>
          </p:cNvSpPr>
          <p:nvPr/>
        </p:nvSpPr>
        <p:spPr bwMode="auto">
          <a:xfrm>
            <a:off x="3408363" y="5037138"/>
            <a:ext cx="9572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kumimoji="0" lang="de-DE" altLang="ko-KR" b="1" i="0">
                <a:latin typeface="Arial" pitchFamily="34" charset="0"/>
              </a:rPr>
              <a:t>Remote Manager</a:t>
            </a:r>
          </a:p>
        </p:txBody>
      </p:sp>
      <p:sp>
        <p:nvSpPr>
          <p:cNvPr id="640057" name="Text Box 57"/>
          <p:cNvSpPr txBox="1">
            <a:spLocks noChangeArrowheads="1"/>
          </p:cNvSpPr>
          <p:nvPr/>
        </p:nvSpPr>
        <p:spPr bwMode="auto">
          <a:xfrm>
            <a:off x="7281863" y="5721350"/>
            <a:ext cx="1531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b="1" i="0">
                <a:latin typeface="Arial" pitchFamily="34" charset="0"/>
              </a:rPr>
              <a:t>(By OSGi Alliance)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2D118-0B17-4FBD-8A7D-4DC962C91586}" type="slidenum">
              <a:rPr lang="en-US" altLang="ko-KR"/>
              <a:pPr/>
              <a:t>112</a:t>
            </a:fld>
            <a:r>
              <a:rPr lang="en-US" altLang="ko-KR"/>
              <a:t> / 50</a:t>
            </a: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n-US" altLang="ko-KR"/>
              <a:t>Future Prospect of OSGi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altLang="ko-KR" sz="1200"/>
              <a:t>OSGi as the value chain integrator </a:t>
            </a:r>
          </a:p>
          <a:p>
            <a:r>
              <a:rPr lang="en-US" altLang="ko-KR" sz="1200"/>
              <a:t>Key Framework for Platform Leadership/Ownership in Convergence era</a:t>
            </a:r>
          </a:p>
          <a:p>
            <a:r>
              <a:rPr lang="en-US" altLang="ko-KR" sz="1200"/>
              <a:t>Will continue to be business model neutral and policy neutral</a:t>
            </a:r>
          </a:p>
          <a:p>
            <a:r>
              <a:rPr lang="en-US" altLang="ko-KR" sz="1200"/>
              <a:t>Will be the “bridges” to seamless integration for mobile devices</a:t>
            </a:r>
          </a:p>
          <a:p>
            <a:endParaRPr lang="en-US" altLang="ko-KR" sz="1200"/>
          </a:p>
        </p:txBody>
      </p:sp>
      <p:grpSp>
        <p:nvGrpSpPr>
          <p:cNvPr id="641028" name="Group 4"/>
          <p:cNvGrpSpPr>
            <a:grpSpLocks/>
          </p:cNvGrpSpPr>
          <p:nvPr/>
        </p:nvGrpSpPr>
        <p:grpSpPr bwMode="auto">
          <a:xfrm>
            <a:off x="1425575" y="2735263"/>
            <a:ext cx="6397625" cy="3500437"/>
            <a:chOff x="1617" y="1869"/>
            <a:chExt cx="4030" cy="2205"/>
          </a:xfrm>
        </p:grpSpPr>
        <p:grpSp>
          <p:nvGrpSpPr>
            <p:cNvPr id="641029" name="Group 5"/>
            <p:cNvGrpSpPr>
              <a:grpSpLocks/>
            </p:cNvGrpSpPr>
            <p:nvPr/>
          </p:nvGrpSpPr>
          <p:grpSpPr bwMode="auto">
            <a:xfrm>
              <a:off x="2287" y="2023"/>
              <a:ext cx="2695" cy="140"/>
              <a:chOff x="1311" y="1262"/>
              <a:chExt cx="3815" cy="349"/>
            </a:xfrm>
          </p:grpSpPr>
          <p:sp>
            <p:nvSpPr>
              <p:cNvPr id="641030" name="Line 6"/>
              <p:cNvSpPr>
                <a:spLocks noChangeShapeType="1"/>
              </p:cNvSpPr>
              <p:nvPr/>
            </p:nvSpPr>
            <p:spPr bwMode="auto">
              <a:xfrm>
                <a:off x="3218" y="1262"/>
                <a:ext cx="0" cy="348"/>
              </a:xfrm>
              <a:prstGeom prst="line">
                <a:avLst/>
              </a:prstGeom>
              <a:noFill/>
              <a:ln w="254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031" name="Line 7"/>
              <p:cNvSpPr>
                <a:spLocks noChangeShapeType="1"/>
              </p:cNvSpPr>
              <p:nvPr/>
            </p:nvSpPr>
            <p:spPr bwMode="auto">
              <a:xfrm>
                <a:off x="4172" y="1262"/>
                <a:ext cx="0" cy="348"/>
              </a:xfrm>
              <a:prstGeom prst="line">
                <a:avLst/>
              </a:prstGeom>
              <a:noFill/>
              <a:ln w="254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032" name="Line 8"/>
              <p:cNvSpPr>
                <a:spLocks noChangeShapeType="1"/>
              </p:cNvSpPr>
              <p:nvPr/>
            </p:nvSpPr>
            <p:spPr bwMode="auto">
              <a:xfrm>
                <a:off x="5126" y="1262"/>
                <a:ext cx="0" cy="348"/>
              </a:xfrm>
              <a:prstGeom prst="line">
                <a:avLst/>
              </a:prstGeom>
              <a:noFill/>
              <a:ln w="254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033" name="Line 9"/>
              <p:cNvSpPr>
                <a:spLocks noChangeShapeType="1"/>
              </p:cNvSpPr>
              <p:nvPr/>
            </p:nvSpPr>
            <p:spPr bwMode="auto">
              <a:xfrm>
                <a:off x="2264" y="1262"/>
                <a:ext cx="0" cy="349"/>
              </a:xfrm>
              <a:prstGeom prst="line">
                <a:avLst/>
              </a:prstGeom>
              <a:noFill/>
              <a:ln w="254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1034" name="Line 10"/>
              <p:cNvSpPr>
                <a:spLocks noChangeShapeType="1"/>
              </p:cNvSpPr>
              <p:nvPr/>
            </p:nvSpPr>
            <p:spPr bwMode="auto">
              <a:xfrm>
                <a:off x="1311" y="1262"/>
                <a:ext cx="0" cy="348"/>
              </a:xfrm>
              <a:prstGeom prst="line">
                <a:avLst/>
              </a:prstGeom>
              <a:noFill/>
              <a:ln w="25400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641035" name="Picture 11" descr="AA04965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3447"/>
              <a:ext cx="424" cy="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6" name="Picture 12" descr="comks85434_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" y="3447"/>
              <a:ext cx="431" cy="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1037" name="Text Box 13"/>
            <p:cNvSpPr txBox="1">
              <a:spLocks noChangeArrowheads="1"/>
            </p:cNvSpPr>
            <p:nvPr/>
          </p:nvSpPr>
          <p:spPr bwMode="auto">
            <a:xfrm>
              <a:off x="3738" y="3926"/>
              <a:ext cx="344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solidFill>
                    <a:srgbClr val="402153"/>
                  </a:solidFill>
                  <a:latin typeface="Arial" pitchFamily="34" charset="0"/>
                </a:rPr>
                <a:t>HOME</a:t>
              </a:r>
            </a:p>
          </p:txBody>
        </p:sp>
        <p:sp>
          <p:nvSpPr>
            <p:cNvPr id="641038" name="Text Box 14"/>
            <p:cNvSpPr txBox="1">
              <a:spLocks noChangeArrowheads="1"/>
            </p:cNvSpPr>
            <p:nvPr/>
          </p:nvSpPr>
          <p:spPr bwMode="auto">
            <a:xfrm>
              <a:off x="2803" y="3916"/>
              <a:ext cx="33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solidFill>
                    <a:schemeClr val="accent1"/>
                  </a:solidFill>
                  <a:latin typeface="Arial" pitchFamily="34" charset="0"/>
                </a:rPr>
                <a:t>AUTO</a:t>
              </a:r>
            </a:p>
          </p:txBody>
        </p:sp>
        <p:sp>
          <p:nvSpPr>
            <p:cNvPr id="641039" name="Text Box 15"/>
            <p:cNvSpPr txBox="1">
              <a:spLocks noChangeArrowheads="1"/>
            </p:cNvSpPr>
            <p:nvPr/>
          </p:nvSpPr>
          <p:spPr bwMode="auto">
            <a:xfrm>
              <a:off x="3246" y="3926"/>
              <a:ext cx="39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solidFill>
                    <a:srgbClr val="0033CC"/>
                  </a:solidFill>
                  <a:latin typeface="Arial" pitchFamily="34" charset="0"/>
                </a:rPr>
                <a:t>OFFICE</a:t>
              </a:r>
            </a:p>
          </p:txBody>
        </p:sp>
        <p:sp>
          <p:nvSpPr>
            <p:cNvPr id="641040" name="Text Box 16"/>
            <p:cNvSpPr txBox="1">
              <a:spLocks noChangeArrowheads="1"/>
            </p:cNvSpPr>
            <p:nvPr/>
          </p:nvSpPr>
          <p:spPr bwMode="auto">
            <a:xfrm>
              <a:off x="4170" y="3926"/>
              <a:ext cx="415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solidFill>
                    <a:srgbClr val="CC6600"/>
                  </a:solidFill>
                  <a:latin typeface="Arial" pitchFamily="34" charset="0"/>
                </a:rPr>
                <a:t>MOBILE</a:t>
              </a:r>
            </a:p>
          </p:txBody>
        </p:sp>
        <p:pic>
          <p:nvPicPr>
            <p:cNvPr id="641041" name="Picture 17" descr="E680_Mot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" y="3447"/>
              <a:ext cx="427" cy="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 descr="CyberGree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78"/>
            <a:stretch>
              <a:fillRect/>
            </a:stretch>
          </p:blipFill>
          <p:spPr bwMode="auto">
            <a:xfrm>
              <a:off x="2744" y="3447"/>
              <a:ext cx="451" cy="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1043" name="Group 19"/>
            <p:cNvGrpSpPr>
              <a:grpSpLocks/>
            </p:cNvGrpSpPr>
            <p:nvPr/>
          </p:nvGrpSpPr>
          <p:grpSpPr bwMode="auto">
            <a:xfrm>
              <a:off x="1892" y="2335"/>
              <a:ext cx="3487" cy="1534"/>
              <a:chOff x="701" y="1849"/>
              <a:chExt cx="4937" cy="2123"/>
            </a:xfrm>
          </p:grpSpPr>
          <p:sp>
            <p:nvSpPr>
              <p:cNvPr id="641044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701" y="1849"/>
                <a:ext cx="1224" cy="2123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1045" name="AutoShape 21"/>
              <p:cNvSpPr>
                <a:spLocks noChangeArrowheads="1"/>
              </p:cNvSpPr>
              <p:nvPr/>
            </p:nvSpPr>
            <p:spPr bwMode="auto">
              <a:xfrm rot="10800000">
                <a:off x="4543" y="1849"/>
                <a:ext cx="1095" cy="2122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82475" tIns="41238" rIns="82475" bIns="41238" anchor="ctr"/>
              <a:lstStyle>
                <a:lvl1pPr algn="l" defTabSz="825500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412750" algn="l" defTabSz="825500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825500" algn="l" defTabSz="825500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236663" algn="l" defTabSz="825500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1649413" algn="l" defTabSz="825500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106613" defTabSz="8255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563813" defTabSz="8255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021013" defTabSz="8255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478213" defTabSz="8255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latinLnBrk="0"/>
                <a:endParaRPr kumimoji="0" lang="de-DE" altLang="ko-KR" i="0">
                  <a:latin typeface="Arial" pitchFamily="34" charset="0"/>
                </a:endParaRPr>
              </a:p>
            </p:txBody>
          </p:sp>
        </p:grpSp>
        <p:sp>
          <p:nvSpPr>
            <p:cNvPr id="641046" name="Rectangle 22"/>
            <p:cNvSpPr>
              <a:spLocks noChangeArrowheads="1"/>
            </p:cNvSpPr>
            <p:nvPr/>
          </p:nvSpPr>
          <p:spPr bwMode="auto">
            <a:xfrm>
              <a:off x="2631" y="2410"/>
              <a:ext cx="631" cy="416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Service</a:t>
              </a:r>
            </a:p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Providers</a:t>
              </a:r>
            </a:p>
          </p:txBody>
        </p:sp>
        <p:sp>
          <p:nvSpPr>
            <p:cNvPr id="641047" name="Rectangle 23"/>
            <p:cNvSpPr>
              <a:spLocks noChangeArrowheads="1"/>
            </p:cNvSpPr>
            <p:nvPr/>
          </p:nvSpPr>
          <p:spPr bwMode="auto">
            <a:xfrm>
              <a:off x="3319" y="2410"/>
              <a:ext cx="631" cy="416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Content &amp;</a:t>
              </a:r>
            </a:p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Media Providers</a:t>
              </a:r>
            </a:p>
          </p:txBody>
        </p:sp>
        <p:sp>
          <p:nvSpPr>
            <p:cNvPr id="641048" name="Rectangle 24"/>
            <p:cNvSpPr>
              <a:spLocks noChangeArrowheads="1"/>
            </p:cNvSpPr>
            <p:nvPr/>
          </p:nvSpPr>
          <p:spPr bwMode="auto">
            <a:xfrm>
              <a:off x="4008" y="2410"/>
              <a:ext cx="632" cy="416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Application</a:t>
              </a:r>
            </a:p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Developers</a:t>
              </a:r>
            </a:p>
          </p:txBody>
        </p:sp>
        <p:sp>
          <p:nvSpPr>
            <p:cNvPr id="641049" name="Rectangle 25"/>
            <p:cNvSpPr>
              <a:spLocks noChangeArrowheads="1"/>
            </p:cNvSpPr>
            <p:nvPr/>
          </p:nvSpPr>
          <p:spPr bwMode="auto">
            <a:xfrm>
              <a:off x="1942" y="2410"/>
              <a:ext cx="632" cy="416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Manufacturers</a:t>
              </a:r>
            </a:p>
          </p:txBody>
        </p:sp>
        <p:sp>
          <p:nvSpPr>
            <p:cNvPr id="641050" name="Rectangle 26"/>
            <p:cNvSpPr>
              <a:spLocks noChangeArrowheads="1"/>
            </p:cNvSpPr>
            <p:nvPr/>
          </p:nvSpPr>
          <p:spPr bwMode="auto">
            <a:xfrm>
              <a:off x="4697" y="2410"/>
              <a:ext cx="631" cy="416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IT Providers</a:t>
              </a:r>
            </a:p>
          </p:txBody>
        </p:sp>
        <p:sp>
          <p:nvSpPr>
            <p:cNvPr id="641051" name="Rectangle 27"/>
            <p:cNvSpPr>
              <a:spLocks noChangeArrowheads="1"/>
            </p:cNvSpPr>
            <p:nvPr/>
          </p:nvSpPr>
          <p:spPr bwMode="auto">
            <a:xfrm>
              <a:off x="1942" y="2874"/>
              <a:ext cx="632" cy="41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Cost 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Savings</a:t>
              </a:r>
            </a:p>
          </p:txBody>
        </p:sp>
        <p:sp>
          <p:nvSpPr>
            <p:cNvPr id="641052" name="Rectangle 28"/>
            <p:cNvSpPr>
              <a:spLocks noChangeArrowheads="1"/>
            </p:cNvSpPr>
            <p:nvPr/>
          </p:nvSpPr>
          <p:spPr bwMode="auto">
            <a:xfrm>
              <a:off x="2632" y="2874"/>
              <a:ext cx="630" cy="416"/>
            </a:xfrm>
            <a:prstGeom prst="rect">
              <a:avLst/>
            </a:prstGeom>
            <a:solidFill>
              <a:srgbClr val="4021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Increased 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Speed</a:t>
              </a:r>
              <a:b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</a:br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 Market</a:t>
              </a:r>
            </a:p>
          </p:txBody>
        </p:sp>
        <p:sp>
          <p:nvSpPr>
            <p:cNvPr id="641053" name="Rectangle 29"/>
            <p:cNvSpPr>
              <a:spLocks noChangeArrowheads="1"/>
            </p:cNvSpPr>
            <p:nvPr/>
          </p:nvSpPr>
          <p:spPr bwMode="auto">
            <a:xfrm rot="10800000">
              <a:off x="3320" y="2874"/>
              <a:ext cx="630" cy="416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Strategic 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Market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Differentiation</a:t>
              </a:r>
            </a:p>
          </p:txBody>
        </p:sp>
        <p:sp>
          <p:nvSpPr>
            <p:cNvPr id="641054" name="Rectangle 30"/>
            <p:cNvSpPr>
              <a:spLocks noChangeArrowheads="1"/>
            </p:cNvSpPr>
            <p:nvPr/>
          </p:nvSpPr>
          <p:spPr bwMode="auto">
            <a:xfrm>
              <a:off x="4008" y="2874"/>
              <a:ext cx="632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Increased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Revenue</a:t>
              </a:r>
            </a:p>
          </p:txBody>
        </p:sp>
        <p:sp>
          <p:nvSpPr>
            <p:cNvPr id="641055" name="Rectangle 31"/>
            <p:cNvSpPr>
              <a:spLocks noChangeArrowheads="1"/>
            </p:cNvSpPr>
            <p:nvPr/>
          </p:nvSpPr>
          <p:spPr bwMode="auto">
            <a:xfrm rot="10800000">
              <a:off x="4698" y="2874"/>
              <a:ext cx="630" cy="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Consolidated </a:t>
              </a:r>
            </a:p>
            <a:p>
              <a:pPr algn="ctr" eaLnBrk="0" latinLnBrk="0" hangingPunct="0"/>
              <a:r>
                <a:rPr kumimoji="0" lang="en-US" altLang="ko-KR" sz="1000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Support</a:t>
              </a:r>
            </a:p>
          </p:txBody>
        </p:sp>
        <p:sp>
          <p:nvSpPr>
            <p:cNvPr id="641056" name="AutoShape 32"/>
            <p:cNvSpPr>
              <a:spLocks noChangeArrowheads="1"/>
            </p:cNvSpPr>
            <p:nvPr/>
          </p:nvSpPr>
          <p:spPr bwMode="auto">
            <a:xfrm rot="10800000">
              <a:off x="1942" y="3288"/>
              <a:ext cx="632" cy="104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1057" name="AutoShape 33"/>
            <p:cNvSpPr>
              <a:spLocks noChangeArrowheads="1"/>
            </p:cNvSpPr>
            <p:nvPr/>
          </p:nvSpPr>
          <p:spPr bwMode="auto">
            <a:xfrm rot="10800000">
              <a:off x="2632" y="3288"/>
              <a:ext cx="630" cy="104"/>
            </a:xfrm>
            <a:prstGeom prst="triangle">
              <a:avLst>
                <a:gd name="adj" fmla="val 50000"/>
              </a:avLst>
            </a:prstGeom>
            <a:solidFill>
              <a:srgbClr val="4021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1058" name="AutoShape 34"/>
            <p:cNvSpPr>
              <a:spLocks noChangeArrowheads="1"/>
            </p:cNvSpPr>
            <p:nvPr/>
          </p:nvSpPr>
          <p:spPr bwMode="auto">
            <a:xfrm rot="10800000">
              <a:off x="3320" y="3288"/>
              <a:ext cx="630" cy="104"/>
            </a:xfrm>
            <a:prstGeom prst="triangle">
              <a:avLst>
                <a:gd name="adj" fmla="val 50000"/>
              </a:avLst>
            </a:prstGeom>
            <a:solidFill>
              <a:srgbClr val="00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1059" name="AutoShape 35"/>
            <p:cNvSpPr>
              <a:spLocks noChangeArrowheads="1"/>
            </p:cNvSpPr>
            <p:nvPr/>
          </p:nvSpPr>
          <p:spPr bwMode="auto">
            <a:xfrm rot="10800000">
              <a:off x="4008" y="3288"/>
              <a:ext cx="632" cy="10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1060" name="AutoShape 36"/>
            <p:cNvSpPr>
              <a:spLocks noChangeArrowheads="1"/>
            </p:cNvSpPr>
            <p:nvPr/>
          </p:nvSpPr>
          <p:spPr bwMode="auto">
            <a:xfrm rot="10800000">
              <a:off x="4698" y="3288"/>
              <a:ext cx="630" cy="10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1061" name="Rectangle 37"/>
            <p:cNvSpPr>
              <a:spLocks noChangeArrowheads="1"/>
            </p:cNvSpPr>
            <p:nvPr/>
          </p:nvSpPr>
          <p:spPr bwMode="auto">
            <a:xfrm>
              <a:off x="1749" y="1869"/>
              <a:ext cx="3771" cy="181"/>
            </a:xfrm>
            <a:prstGeom prst="rect">
              <a:avLst/>
            </a:prstGeom>
            <a:solidFill>
              <a:srgbClr val="0024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600" b="1" i="0">
                  <a:solidFill>
                    <a:srgbClr val="FFFFFF"/>
                  </a:solidFill>
                  <a:latin typeface="Arial" pitchFamily="34" charset="0"/>
                </a:rPr>
                <a:t>OSGi Alliance</a:t>
              </a:r>
            </a:p>
          </p:txBody>
        </p:sp>
        <p:sp>
          <p:nvSpPr>
            <p:cNvPr id="641062" name="Freeform 38"/>
            <p:cNvSpPr>
              <a:spLocks/>
            </p:cNvSpPr>
            <p:nvPr/>
          </p:nvSpPr>
          <p:spPr bwMode="auto">
            <a:xfrm>
              <a:off x="1617" y="2197"/>
              <a:ext cx="4030" cy="173"/>
            </a:xfrm>
            <a:custGeom>
              <a:avLst/>
              <a:gdLst>
                <a:gd name="T0" fmla="*/ 108 w 5706"/>
                <a:gd name="T1" fmla="*/ 240 h 240"/>
                <a:gd name="T2" fmla="*/ 0 w 5706"/>
                <a:gd name="T3" fmla="*/ 120 h 240"/>
                <a:gd name="T4" fmla="*/ 108 w 5706"/>
                <a:gd name="T5" fmla="*/ 0 h 240"/>
                <a:gd name="T6" fmla="*/ 5586 w 5706"/>
                <a:gd name="T7" fmla="*/ 0 h 240"/>
                <a:gd name="T8" fmla="*/ 5706 w 5706"/>
                <a:gd name="T9" fmla="*/ 114 h 240"/>
                <a:gd name="T10" fmla="*/ 5592 w 5706"/>
                <a:gd name="T11" fmla="*/ 240 h 240"/>
                <a:gd name="T12" fmla="*/ 108 w 5706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6" h="240">
                  <a:moveTo>
                    <a:pt x="108" y="240"/>
                  </a:moveTo>
                  <a:lnTo>
                    <a:pt x="0" y="120"/>
                  </a:lnTo>
                  <a:lnTo>
                    <a:pt x="108" y="0"/>
                  </a:lnTo>
                  <a:lnTo>
                    <a:pt x="5586" y="0"/>
                  </a:lnTo>
                  <a:lnTo>
                    <a:pt x="5706" y="114"/>
                  </a:lnTo>
                  <a:lnTo>
                    <a:pt x="5592" y="240"/>
                  </a:lnTo>
                  <a:lnTo>
                    <a:pt x="108" y="2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1063" name="Rectangle 39"/>
            <p:cNvSpPr>
              <a:spLocks noChangeArrowheads="1"/>
            </p:cNvSpPr>
            <p:nvPr/>
          </p:nvSpPr>
          <p:spPr bwMode="auto">
            <a:xfrm>
              <a:off x="1699" y="2198"/>
              <a:ext cx="386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41275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825500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23666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649413" algn="l" defTabSz="825500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1066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5638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0210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478213" defTabSz="8255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000" b="1" i="0">
                  <a:solidFill>
                    <a:srgbClr val="FFFFFF"/>
                  </a:solidFill>
                  <a:latin typeface="Arial" pitchFamily="34" charset="0"/>
                </a:rPr>
                <a:t>INPUT AND ACCESS ACROSS THE ENTIRE VALUE CHAIN</a:t>
              </a:r>
              <a:endParaRPr kumimoji="0" lang="en-US" altLang="ko-KR" sz="1000" i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641064" name="Text Box 40"/>
          <p:cNvSpPr txBox="1">
            <a:spLocks noChangeArrowheads="1"/>
          </p:cNvSpPr>
          <p:nvPr/>
        </p:nvSpPr>
        <p:spPr bwMode="auto">
          <a:xfrm>
            <a:off x="6161088" y="5862638"/>
            <a:ext cx="1531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defTabSz="825500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defTabSz="8255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b="1" i="0">
                <a:latin typeface="Arial" pitchFamily="34" charset="0"/>
              </a:rPr>
              <a:t>(By OSGi Alliance)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6666-6909-4A4C-B124-DD5941E79718}" type="slidenum">
              <a:rPr lang="en-US" altLang="ko-KR"/>
              <a:pPr/>
              <a:t>113</a:t>
            </a:fld>
            <a:r>
              <a:rPr lang="en-US" altLang="ko-KR"/>
              <a:t> / 50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/>
              <a:t>OSGi Users’ Forum Korea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114800"/>
          </a:xfrm>
        </p:spPr>
        <p:txBody>
          <a:bodyPr/>
          <a:lstStyle/>
          <a:p>
            <a:r>
              <a:rPr lang="en-US" altLang="ko-KR" sz="1000" b="0" dirty="0"/>
              <a:t>Charter</a:t>
            </a:r>
          </a:p>
          <a:p>
            <a:pPr lvl="1"/>
            <a:r>
              <a:rPr lang="en-US" altLang="ko-KR" sz="1000" dirty="0"/>
              <a:t>Promotion of </a:t>
            </a:r>
            <a:r>
              <a:rPr lang="en-US" altLang="ko-KR" sz="1000" dirty="0" err="1"/>
              <a:t>OSGi</a:t>
            </a:r>
            <a:r>
              <a:rPr lang="en-US" altLang="ko-KR" sz="1000" dirty="0"/>
              <a:t> service platform in Korea</a:t>
            </a:r>
          </a:p>
          <a:p>
            <a:pPr lvl="1"/>
            <a:r>
              <a:rPr lang="en-US" altLang="ko-KR" sz="1000" dirty="0"/>
              <a:t>Raise of business effectiveness in vertical market and related industries</a:t>
            </a:r>
          </a:p>
          <a:p>
            <a:pPr lvl="1"/>
            <a:r>
              <a:rPr lang="en-US" altLang="ko-KR" sz="1000" dirty="0"/>
              <a:t>New business model</a:t>
            </a:r>
          </a:p>
          <a:p>
            <a:pPr lvl="1"/>
            <a:r>
              <a:rPr lang="en-US" altLang="ko-KR" sz="1000" dirty="0"/>
              <a:t>Business Collaborations: Home Network, Telematics, and Mobile Service</a:t>
            </a:r>
          </a:p>
          <a:p>
            <a:pPr lvl="1"/>
            <a:r>
              <a:rPr lang="en-US" altLang="ko-KR" sz="1000" dirty="0"/>
              <a:t>Exchange and share experiences and views of </a:t>
            </a:r>
            <a:r>
              <a:rPr lang="en-US" altLang="ko-KR" sz="1000" dirty="0" err="1"/>
              <a:t>OSGi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r>
              <a:rPr lang="en-US" altLang="ko-KR" sz="1000" b="0" dirty="0"/>
              <a:t>History</a:t>
            </a:r>
          </a:p>
          <a:p>
            <a:pPr lvl="1"/>
            <a:r>
              <a:rPr lang="en-US" altLang="ko-KR" sz="1000" dirty="0"/>
              <a:t>2005. 3.23: Founded by 24 members</a:t>
            </a:r>
          </a:p>
          <a:p>
            <a:pPr lvl="1"/>
            <a:r>
              <a:rPr lang="en-US" altLang="ko-KR" sz="1000" dirty="0"/>
              <a:t>2005. 5.23: 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 Seminar </a:t>
            </a:r>
          </a:p>
          <a:p>
            <a:pPr lvl="1"/>
            <a:r>
              <a:rPr lang="en-US" altLang="ko-KR" sz="1000" dirty="0"/>
              <a:t>2006.10    : 2</a:t>
            </a:r>
            <a:r>
              <a:rPr lang="en-US" altLang="ko-KR" sz="1000" baseline="30000" dirty="0"/>
              <a:t>nd</a:t>
            </a:r>
            <a:r>
              <a:rPr lang="en-US" altLang="ko-KR" sz="1000" dirty="0"/>
              <a:t> Seminar</a:t>
            </a:r>
          </a:p>
          <a:p>
            <a:pPr lvl="1"/>
            <a:r>
              <a:rPr lang="en-US" altLang="ko-KR" sz="1000" dirty="0"/>
              <a:t>2007.10    :3</a:t>
            </a:r>
            <a:r>
              <a:rPr lang="en-US" altLang="ko-KR" sz="1000" baseline="30000" dirty="0"/>
              <a:t>rd</a:t>
            </a:r>
            <a:r>
              <a:rPr lang="en-US" altLang="ko-KR" sz="1000" dirty="0"/>
              <a:t> </a:t>
            </a:r>
            <a:r>
              <a:rPr lang="en-US" altLang="ko-KR" sz="1000"/>
              <a:t>Seminar </a:t>
            </a:r>
            <a:endParaRPr lang="ko-KR" altLang="en-US" sz="1000"/>
          </a:p>
        </p:txBody>
      </p:sp>
      <p:grpSp>
        <p:nvGrpSpPr>
          <p:cNvPr id="642052" name="Group 4"/>
          <p:cNvGrpSpPr>
            <a:grpSpLocks/>
          </p:cNvGrpSpPr>
          <p:nvPr/>
        </p:nvGrpSpPr>
        <p:grpSpPr bwMode="auto">
          <a:xfrm>
            <a:off x="514350" y="4049713"/>
            <a:ext cx="4462463" cy="2051050"/>
            <a:chOff x="1381" y="2539"/>
            <a:chExt cx="2811" cy="1292"/>
          </a:xfrm>
        </p:grpSpPr>
        <p:pic>
          <p:nvPicPr>
            <p:cNvPr id="642053" name="Picture 5" descr="img_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3100"/>
              <a:ext cx="685" cy="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4" name="Picture 6" descr="daewoo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2541"/>
              <a:ext cx="1200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5" name="Picture 7" descr="samsung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" y="2778"/>
              <a:ext cx="967" cy="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6" name="Picture 8" descr="prosyst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" y="2539"/>
              <a:ext cx="1385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7" name="Picture 9" descr="connected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" y="2847"/>
              <a:ext cx="1149" cy="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8" name="Picture 10" descr="etri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" y="3453"/>
              <a:ext cx="1620" cy="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059" name="Picture 11" descr="kt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3191"/>
              <a:ext cx="600" cy="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2060" name="Rectangle 12"/>
          <p:cNvSpPr>
            <a:spLocks noChangeArrowheads="1"/>
          </p:cNvSpPr>
          <p:nvPr/>
        </p:nvSpPr>
        <p:spPr bwMode="auto">
          <a:xfrm>
            <a:off x="7096125" y="3965575"/>
            <a:ext cx="1868488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723" tIns="48007" rIns="50723" bIns="48007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Wareplus</a:t>
            </a:r>
            <a:r>
              <a:rPr lang="en-US" altLang="ko-KR" sz="1800" i="0">
                <a:latin typeface="Pump Demi Bold LET" pitchFamily="2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Veloxsoft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WiSEGRAM</a:t>
            </a:r>
          </a:p>
          <a:p>
            <a:pPr algn="l">
              <a:spcBef>
                <a:spcPct val="0"/>
              </a:spcBef>
            </a:pPr>
            <a:endParaRPr lang="en-US" altLang="ko-KR" b="1" i="0"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KOTBA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TTA</a:t>
            </a:r>
            <a:br>
              <a:rPr lang="en-US" altLang="ko-KR" b="1" i="0">
                <a:latin typeface="Comic Sans MS" pitchFamily="66" charset="0"/>
              </a:rPr>
            </a:br>
            <a:r>
              <a:rPr lang="en-US" altLang="ko-KR" b="1" i="0">
                <a:latin typeface="Comic Sans MS" pitchFamily="66" charset="0"/>
              </a:rPr>
              <a:t>KETI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Kangnung National Univ.</a:t>
            </a:r>
          </a:p>
        </p:txBody>
      </p:sp>
      <p:sp>
        <p:nvSpPr>
          <p:cNvPr id="642061" name="Rectangle 13"/>
          <p:cNvSpPr>
            <a:spLocks noChangeArrowheads="1"/>
          </p:cNvSpPr>
          <p:nvPr/>
        </p:nvSpPr>
        <p:spPr bwMode="auto">
          <a:xfrm>
            <a:off x="4960938" y="4025900"/>
            <a:ext cx="2343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723" tIns="48007" rIns="50723" bIns="48007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ComStar</a:t>
            </a:r>
            <a:br>
              <a:rPr lang="en-US" altLang="ko-KR" b="1" i="0">
                <a:latin typeface="Comic Sans MS" pitchFamily="66" charset="0"/>
              </a:rPr>
            </a:br>
            <a:r>
              <a:rPr lang="en-US" altLang="ko-KR" b="1" i="0">
                <a:latin typeface="Comic Sans MS" pitchFamily="66" charset="0"/>
              </a:rPr>
              <a:t>Confitech</a:t>
            </a:r>
            <a:br>
              <a:rPr lang="en-US" altLang="ko-KR" b="1" i="0">
                <a:latin typeface="Comic Sans MS" pitchFamily="66" charset="0"/>
              </a:rPr>
            </a:br>
            <a:r>
              <a:rPr lang="en-US" altLang="ko-KR" b="1" i="0">
                <a:latin typeface="Comic Sans MS" pitchFamily="66" charset="0"/>
              </a:rPr>
              <a:t>DIYCAD.com</a:t>
            </a:r>
            <a:br>
              <a:rPr lang="en-US" altLang="ko-KR" b="1" i="0">
                <a:latin typeface="Comic Sans MS" pitchFamily="66" charset="0"/>
              </a:rPr>
            </a:br>
            <a:r>
              <a:rPr lang="en-US" altLang="ko-KR" b="1" i="0">
                <a:latin typeface="Comic Sans MS" pitchFamily="66" charset="0"/>
              </a:rPr>
              <a:t>Hyundai MOBIS 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IBM Korea</a:t>
            </a:r>
            <a:br>
              <a:rPr lang="en-US" altLang="ko-KR" b="1" i="0">
                <a:latin typeface="Comic Sans MS" pitchFamily="66" charset="0"/>
              </a:rPr>
            </a:br>
            <a:r>
              <a:rPr lang="en-US" altLang="ko-KR" b="1" i="0">
                <a:latin typeface="Comic Sans MS" pitchFamily="66" charset="0"/>
              </a:rPr>
              <a:t>ISET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Lucent Technologies Korea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NEMOsoft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Seoul Commtech</a:t>
            </a:r>
          </a:p>
          <a:p>
            <a:pPr algn="l">
              <a:spcBef>
                <a:spcPct val="0"/>
              </a:spcBef>
            </a:pPr>
            <a:r>
              <a:rPr lang="en-US" altLang="ko-KR" b="1" i="0">
                <a:latin typeface="Comic Sans MS" pitchFamily="66" charset="0"/>
              </a:rPr>
              <a:t>UBIST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4B49B-9C3E-4D47-AEB8-52E79BF52384}" type="slidenum">
              <a:rPr lang="en-US" altLang="ko-KR"/>
              <a:pPr/>
              <a:t>114</a:t>
            </a:fld>
            <a:r>
              <a:rPr lang="en-US" altLang="ko-KR"/>
              <a:t> / 50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[1] ISO/IEC, “Architecture of the Residential Gateway.” ISO/IEC JTC1 SC25 WG1 N912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[2] Zahariadis B. Theodore, “Home Networking Technologies and Standards”, Artec, 2003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[3] O’Dricscoll, G., “The Essential Guide to Home Networking Technologies”, Prentis Hall, 2001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[4] </a:t>
            </a:r>
            <a:r>
              <a:rPr lang="ko-KR" altLang="en-US" sz="1800" b="0"/>
              <a:t>한치문</a:t>
            </a:r>
            <a:r>
              <a:rPr lang="en-US" altLang="ko-KR" sz="1800" b="0"/>
              <a:t>, </a:t>
            </a:r>
            <a:r>
              <a:rPr lang="ko-KR" altLang="en-US" sz="1800" b="0"/>
              <a:t>박광로</a:t>
            </a:r>
            <a:r>
              <a:rPr lang="en-US" altLang="ko-KR" sz="1800" b="0"/>
              <a:t>, “</a:t>
            </a:r>
            <a:r>
              <a:rPr lang="ko-KR" altLang="en-US" sz="1800" b="0"/>
              <a:t>디지털 홈네트워크 기술 표준 개론</a:t>
            </a:r>
            <a:r>
              <a:rPr lang="en-US" altLang="ko-KR" sz="1800" b="0"/>
              <a:t>,” TTA, </a:t>
            </a:r>
            <a:r>
              <a:rPr lang="ko-KR" altLang="en-US" sz="1800" b="0"/>
              <a:t>진한</a:t>
            </a:r>
            <a:r>
              <a:rPr lang="en-US" altLang="ko-KR" sz="1800" b="0"/>
              <a:t>, 2004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[5] </a:t>
            </a:r>
            <a:r>
              <a:rPr lang="ko-KR" altLang="en-US" sz="1800" b="0"/>
              <a:t>양재수</a:t>
            </a:r>
            <a:r>
              <a:rPr lang="en-US" altLang="ko-KR" sz="1800" b="0"/>
              <a:t>, </a:t>
            </a:r>
            <a:r>
              <a:rPr lang="ko-KR" altLang="en-US" sz="1800" b="0"/>
              <a:t>전호인</a:t>
            </a:r>
            <a:r>
              <a:rPr lang="en-US" altLang="ko-KR" sz="1800" b="0"/>
              <a:t>, “</a:t>
            </a:r>
            <a:r>
              <a:rPr lang="ko-KR" altLang="en-US" sz="1800" b="0"/>
              <a:t>유비쿼터스 홈네트워킹 서비스”</a:t>
            </a:r>
            <a:r>
              <a:rPr lang="en-US" altLang="ko-KR" sz="1800" b="0"/>
              <a:t>, </a:t>
            </a:r>
            <a:r>
              <a:rPr lang="ko-KR" altLang="en-US" sz="1800" b="0"/>
              <a:t>전자신문사</a:t>
            </a:r>
            <a:r>
              <a:rPr lang="en-US" altLang="ko-KR" sz="1800" b="0"/>
              <a:t>, 2004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[6] </a:t>
            </a:r>
            <a:r>
              <a:rPr lang="ko-KR" altLang="en-US" sz="1800" b="0"/>
              <a:t>문경덕</a:t>
            </a:r>
            <a:r>
              <a:rPr lang="en-US" altLang="ko-KR" sz="1800" b="0"/>
              <a:t>, “</a:t>
            </a:r>
            <a:r>
              <a:rPr lang="ko-KR" altLang="en-US" sz="1800" b="0"/>
              <a:t>홈네트워킹 미들웨어”</a:t>
            </a:r>
            <a:r>
              <a:rPr lang="en-US" altLang="ko-KR" sz="1800" b="0"/>
              <a:t>, 2001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[7] </a:t>
            </a:r>
            <a:r>
              <a:rPr lang="ko-KR" altLang="en-US" sz="1800" b="0"/>
              <a:t>손성용</a:t>
            </a:r>
            <a:r>
              <a:rPr lang="en-US" altLang="ko-KR" sz="1800" b="0"/>
              <a:t>, “</a:t>
            </a:r>
            <a:r>
              <a:rPr lang="ko-KR" altLang="en-US" sz="1800" b="0"/>
              <a:t>한국산업기술대 </a:t>
            </a:r>
            <a:r>
              <a:rPr lang="en-US" altLang="ko-KR" sz="1800" b="0"/>
              <a:t>CEO </a:t>
            </a:r>
            <a:r>
              <a:rPr lang="ko-KR" altLang="en-US" sz="1800" b="0"/>
              <a:t>특강 자료”</a:t>
            </a:r>
            <a:r>
              <a:rPr lang="en-US" altLang="ko-KR" sz="1800" b="0"/>
              <a:t>, 2004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[8] </a:t>
            </a:r>
            <a:r>
              <a:rPr lang="en-US" altLang="ko-KR" sz="1800" b="0">
                <a:hlinkClick r:id=""/>
              </a:rPr>
              <a:t>http://www.osgi.org</a:t>
            </a:r>
            <a:endParaRPr lang="en-US" altLang="ko-KR" sz="1800" b="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[9] </a:t>
            </a:r>
            <a:r>
              <a:rPr lang="en-US" altLang="ko-KR" sz="1800" b="0">
                <a:hlinkClick r:id=""/>
              </a:rPr>
              <a:t>http://www.upnp.org</a:t>
            </a:r>
            <a:endParaRPr lang="en-US" altLang="ko-KR" sz="1800" b="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[10] </a:t>
            </a:r>
            <a:r>
              <a:rPr lang="en-US" altLang="ko-KR" sz="1800" b="0">
                <a:hlinkClick r:id=""/>
              </a:rPr>
              <a:t>http://www.dlna.org</a:t>
            </a:r>
            <a:endParaRPr lang="en-US" altLang="ko-KR" sz="1800" b="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[11] </a:t>
            </a:r>
            <a:r>
              <a:rPr lang="en-US" altLang="ko-KR" sz="1800" b="0">
                <a:hlinkClick r:id=""/>
              </a:rPr>
              <a:t>http://www.havi.org</a:t>
            </a:r>
            <a:endParaRPr lang="en-US" altLang="ko-KR" sz="1800" b="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[12] </a:t>
            </a:r>
            <a:r>
              <a:rPr lang="en-US" altLang="ko-KR" sz="1800" b="0">
                <a:hlinkClick r:id=""/>
              </a:rPr>
              <a:t>http://www.jini.org</a:t>
            </a:r>
            <a:endParaRPr lang="en-US" altLang="ko-KR" sz="1800" b="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b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F08D-328A-4996-A7C6-9FED30080797}" type="slidenum">
              <a:rPr lang="en-US" altLang="ko-KR"/>
              <a:pPr/>
              <a:t>115</a:t>
            </a:fld>
            <a:r>
              <a:rPr lang="en-US" altLang="ko-KR"/>
              <a:t> / 50</a:t>
            </a: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휴먼둥근헤드라인" pitchFamily="18" charset="-127"/>
              </a:rPr>
              <a:t>Questions?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99"/>
                </a:solidFill>
              </a:rPr>
              <a:t>http://www.osgi.org</a:t>
            </a:r>
          </a:p>
          <a:p>
            <a:r>
              <a:rPr lang="en-US" altLang="ko-KR" sz="2400">
                <a:solidFill>
                  <a:srgbClr val="000099"/>
                </a:solidFill>
              </a:rPr>
              <a:t>http://www.osgikorea.org</a:t>
            </a:r>
            <a:endParaRPr lang="en-US" altLang="ko-KR" sz="2400"/>
          </a:p>
          <a:p>
            <a:endParaRPr lang="en-US" altLang="ko-KR" sz="2400">
              <a:latin typeface="궁서" pitchFamily="18" charset="-127"/>
              <a:ea typeface="궁서" pitchFamily="18" charset="-127"/>
            </a:endParaRPr>
          </a:p>
          <a:p>
            <a:pPr algn="ctr">
              <a:buFont typeface="Wingdings" pitchFamily="2" charset="2"/>
              <a:buNone/>
            </a:pPr>
            <a:r>
              <a:rPr lang="en-US" altLang="ko-KR" sz="2400">
                <a:solidFill>
                  <a:srgbClr val="000099"/>
                </a:solidFill>
                <a:latin typeface="Cooper Black" pitchFamily="18" charset="0"/>
                <a:ea typeface="궁서체" pitchFamily="17" charset="-127"/>
              </a:rPr>
              <a:t>Thank You!</a:t>
            </a:r>
          </a:p>
          <a:p>
            <a:pPr algn="ctr">
              <a:buFont typeface="Wingdings" pitchFamily="2" charset="2"/>
              <a:buNone/>
            </a:pPr>
            <a:r>
              <a:rPr lang="ko-KR" altLang="en-US" sz="2400" b="0">
                <a:solidFill>
                  <a:srgbClr val="000099"/>
                </a:solidFill>
                <a:latin typeface="한양해서" pitchFamily="18" charset="-127"/>
                <a:ea typeface="한양해서" pitchFamily="18" charset="-127"/>
              </a:rPr>
              <a:t>谢谢</a:t>
            </a:r>
            <a:r>
              <a:rPr lang="en-US" altLang="ko-KR" sz="2400" b="0">
                <a:solidFill>
                  <a:srgbClr val="000099"/>
                </a:solidFill>
                <a:latin typeface="한양해서" pitchFamily="18" charset="-127"/>
                <a:ea typeface="한양해서" pitchFamily="18" charset="-127"/>
              </a:rPr>
              <a:t>!</a:t>
            </a:r>
            <a:endParaRPr lang="en-US" altLang="ko-KR" sz="2400">
              <a:solidFill>
                <a:srgbClr val="000099"/>
              </a:solidFill>
              <a:latin typeface="Cooper Black" pitchFamily="18" charset="0"/>
              <a:ea typeface="궁서체" pitchFamily="17" charset="-127"/>
            </a:endParaRPr>
          </a:p>
          <a:p>
            <a:endParaRPr lang="en-US" altLang="ko-KR" sz="2400">
              <a:solidFill>
                <a:srgbClr val="000099"/>
              </a:solidFill>
              <a:latin typeface="Cooper Black" pitchFamily="18" charset="0"/>
            </a:endParaRPr>
          </a:p>
        </p:txBody>
      </p:sp>
      <p:pic>
        <p:nvPicPr>
          <p:cNvPr id="643076" name="Picture 4" descr="home_lin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721350"/>
            <a:ext cx="63404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7" name="Picture 5" descr="home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5645150"/>
            <a:ext cx="133667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3078" name="Text Box 6"/>
          <p:cNvSpPr txBox="1">
            <a:spLocks noChangeArrowheads="1"/>
          </p:cNvSpPr>
          <p:nvPr/>
        </p:nvSpPr>
        <p:spPr bwMode="auto">
          <a:xfrm>
            <a:off x="3813175" y="5703888"/>
            <a:ext cx="1843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rIns="126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500" b="1" i="0">
                <a:solidFill>
                  <a:srgbClr val="666699"/>
                </a:solidFill>
                <a:latin typeface="휴먼옛체" pitchFamily="18" charset="-127"/>
                <a:ea typeface="휴먼옛체" pitchFamily="18" charset="-127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8EA0-3BC7-494F-AB12-71B735632537}" type="slidenum">
              <a:rPr lang="en-US" altLang="ko-KR"/>
              <a:pPr/>
              <a:t>12</a:t>
            </a:fld>
            <a:r>
              <a:rPr lang="en-US" altLang="ko-KR"/>
              <a:t> / 50</a:t>
            </a:r>
          </a:p>
        </p:txBody>
      </p:sp>
      <p:sp>
        <p:nvSpPr>
          <p:cNvPr id="523266" name="Rectangle 2"/>
          <p:cNvSpPr>
            <a:spLocks noChangeArrowheads="1"/>
          </p:cNvSpPr>
          <p:nvPr/>
        </p:nvSpPr>
        <p:spPr bwMode="auto">
          <a:xfrm>
            <a:off x="3505200" y="0"/>
            <a:ext cx="1125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ko-KR" altLang="ko-KR" sz="2400" i="0">
              <a:latin typeface="굴림" pitchFamily="50" charset="-127"/>
            </a:endParaRP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6096000" cy="4114800"/>
          </a:xfrm>
        </p:spPr>
        <p:txBody>
          <a:bodyPr/>
          <a:lstStyle/>
          <a:p>
            <a:r>
              <a:rPr lang="en-US" altLang="ko-KR" sz="2400"/>
              <a:t>UPnP </a:t>
            </a:r>
            <a:r>
              <a:rPr lang="ko-KR" altLang="en-US" sz="2400"/>
              <a:t>동작</a:t>
            </a:r>
          </a:p>
          <a:p>
            <a:pPr lvl="1"/>
            <a:r>
              <a:rPr lang="en-US" altLang="ko-KR" sz="2000"/>
              <a:t>Addressing</a:t>
            </a:r>
          </a:p>
          <a:p>
            <a:pPr lvl="1"/>
            <a:r>
              <a:rPr lang="en-US" altLang="ko-KR" sz="2000"/>
              <a:t>Discovery</a:t>
            </a:r>
          </a:p>
          <a:p>
            <a:pPr lvl="1"/>
            <a:r>
              <a:rPr lang="en-US" altLang="ko-KR" sz="2000"/>
              <a:t>Description</a:t>
            </a:r>
          </a:p>
          <a:p>
            <a:pPr lvl="1"/>
            <a:r>
              <a:rPr lang="en-US" altLang="ko-KR" sz="2000"/>
              <a:t>Control</a:t>
            </a:r>
          </a:p>
          <a:p>
            <a:pPr lvl="1"/>
            <a:r>
              <a:rPr lang="en-US" altLang="ko-KR" sz="2000"/>
              <a:t>Eventing</a:t>
            </a:r>
          </a:p>
          <a:p>
            <a:pPr lvl="1"/>
            <a:r>
              <a:rPr lang="en-US" altLang="ko-KR" sz="2000"/>
              <a:t>Presentation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42EE-C38A-4A47-8B70-E2D055DC30FA}" type="slidenum">
              <a:rPr lang="en-US" altLang="ko-KR"/>
              <a:pPr/>
              <a:t>13</a:t>
            </a:fld>
            <a:r>
              <a:rPr lang="en-US" altLang="ko-KR"/>
              <a:t> / 50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09600"/>
          </a:xfrm>
          <a:noFill/>
          <a:ln/>
        </p:spPr>
        <p:txBody>
          <a:bodyPr/>
          <a:lstStyle/>
          <a:p>
            <a:r>
              <a:rPr lang="en-US" altLang="ko-KR">
                <a:ea typeface="굴림,Bold" charset="-127"/>
              </a:rPr>
              <a:t>UPnP : Addressing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2133600" y="1524000"/>
            <a:ext cx="6553200" cy="4495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0" y="1981200"/>
            <a:ext cx="1676400" cy="3886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362200" y="3124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2362200" y="22860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Discovery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auto">
          <a:xfrm>
            <a:off x="2438400" y="4038600"/>
            <a:ext cx="13716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Document</a:t>
            </a:r>
          </a:p>
        </p:txBody>
      </p:sp>
      <p:sp>
        <p:nvSpPr>
          <p:cNvPr id="532488" name="AutoShape 8"/>
          <p:cNvSpPr>
            <a:spLocks noChangeArrowheads="1"/>
          </p:cNvSpPr>
          <p:nvPr/>
        </p:nvSpPr>
        <p:spPr bwMode="auto">
          <a:xfrm>
            <a:off x="7086600" y="3200400"/>
            <a:ext cx="10668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Service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State Table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4114800" y="3200400"/>
            <a:ext cx="2514600" cy="1295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4191000" y="2362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Presentation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491" name="Rectangle 11"/>
          <p:cNvSpPr>
            <a:spLocks noChangeArrowheads="1"/>
          </p:cNvSpPr>
          <p:nvPr/>
        </p:nvSpPr>
        <p:spPr bwMode="auto">
          <a:xfrm>
            <a:off x="5638800" y="25908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Service</a:t>
            </a:r>
          </a:p>
        </p:txBody>
      </p:sp>
      <p:sp>
        <p:nvSpPr>
          <p:cNvPr id="532492" name="Rectangle 12"/>
          <p:cNvSpPr>
            <a:spLocks noChangeArrowheads="1"/>
          </p:cNvSpPr>
          <p:nvPr/>
        </p:nvSpPr>
        <p:spPr bwMode="auto">
          <a:xfrm>
            <a:off x="4343400" y="38100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Presentation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5715000" y="3962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Service</a:t>
            </a:r>
          </a:p>
        </p:txBody>
      </p:sp>
      <p:sp>
        <p:nvSpPr>
          <p:cNvPr id="532494" name="Rectangle 14"/>
          <p:cNvSpPr>
            <a:spLocks noChangeArrowheads="1"/>
          </p:cNvSpPr>
          <p:nvPr/>
        </p:nvSpPr>
        <p:spPr bwMode="auto">
          <a:xfrm>
            <a:off x="7086600" y="51816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Source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7086600" y="21336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Control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496" name="Text Box 16"/>
          <p:cNvSpPr txBox="1">
            <a:spLocks noChangeArrowheads="1"/>
          </p:cNvSpPr>
          <p:nvPr/>
        </p:nvSpPr>
        <p:spPr bwMode="auto">
          <a:xfrm>
            <a:off x="2286000" y="1600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000" b="1" i="0">
                <a:solidFill>
                  <a:schemeClr val="bg1"/>
                </a:solidFill>
                <a:latin typeface="Times New Roman" pitchFamily="18" charset="0"/>
              </a:rPr>
              <a:t>Root Device</a:t>
            </a:r>
          </a:p>
        </p:txBody>
      </p:sp>
      <p:sp>
        <p:nvSpPr>
          <p:cNvPr id="532497" name="Line 17"/>
          <p:cNvSpPr>
            <a:spLocks noChangeShapeType="1"/>
          </p:cNvSpPr>
          <p:nvPr/>
        </p:nvSpPr>
        <p:spPr bwMode="auto">
          <a:xfrm flipV="1">
            <a:off x="6553200" y="2057400"/>
            <a:ext cx="304800" cy="19050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498" name="Line 18"/>
          <p:cNvSpPr>
            <a:spLocks noChangeShapeType="1"/>
          </p:cNvSpPr>
          <p:nvPr/>
        </p:nvSpPr>
        <p:spPr bwMode="auto">
          <a:xfrm>
            <a:off x="6553200" y="4267200"/>
            <a:ext cx="304800" cy="1600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499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000" b="1" i="0">
                <a:latin typeface="Times New Roman" pitchFamily="18" charset="0"/>
              </a:rPr>
              <a:t>Device</a:t>
            </a:r>
          </a:p>
        </p:txBody>
      </p:sp>
      <p:sp>
        <p:nvSpPr>
          <p:cNvPr id="532500" name="Rectangle 20"/>
          <p:cNvSpPr>
            <a:spLocks noChangeArrowheads="1"/>
          </p:cNvSpPr>
          <p:nvPr/>
        </p:nvSpPr>
        <p:spPr bwMode="auto">
          <a:xfrm>
            <a:off x="70866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Subscription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32501" name="Line 21"/>
          <p:cNvSpPr>
            <a:spLocks noChangeShapeType="1"/>
          </p:cNvSpPr>
          <p:nvPr/>
        </p:nvSpPr>
        <p:spPr bwMode="auto">
          <a:xfrm flipH="1">
            <a:off x="1752600" y="5486400"/>
            <a:ext cx="5334000" cy="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2" name="Line 22"/>
          <p:cNvSpPr>
            <a:spLocks noChangeShapeType="1"/>
          </p:cNvSpPr>
          <p:nvPr/>
        </p:nvSpPr>
        <p:spPr bwMode="auto">
          <a:xfrm flipH="1">
            <a:off x="1219200" y="3429000"/>
            <a:ext cx="1143000" cy="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3" name="Line 23"/>
          <p:cNvSpPr>
            <a:spLocks noChangeShapeType="1"/>
          </p:cNvSpPr>
          <p:nvPr/>
        </p:nvSpPr>
        <p:spPr bwMode="auto">
          <a:xfrm>
            <a:off x="3962400" y="1295400"/>
            <a:ext cx="0" cy="114300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4" name="Line 24"/>
          <p:cNvSpPr>
            <a:spLocks noChangeShapeType="1"/>
          </p:cNvSpPr>
          <p:nvPr/>
        </p:nvSpPr>
        <p:spPr bwMode="auto">
          <a:xfrm>
            <a:off x="6553200" y="1295400"/>
            <a:ext cx="0" cy="114300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5" name="Line 25"/>
          <p:cNvSpPr>
            <a:spLocks noChangeShapeType="1"/>
          </p:cNvSpPr>
          <p:nvPr/>
        </p:nvSpPr>
        <p:spPr bwMode="auto">
          <a:xfrm flipH="1">
            <a:off x="1295400" y="2590800"/>
            <a:ext cx="1066800" cy="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6" name="Line 26"/>
          <p:cNvSpPr>
            <a:spLocks noChangeShapeType="1"/>
          </p:cNvSpPr>
          <p:nvPr/>
        </p:nvSpPr>
        <p:spPr bwMode="auto">
          <a:xfrm flipH="1">
            <a:off x="3810000" y="4648200"/>
            <a:ext cx="3276600" cy="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7" name="Line 27"/>
          <p:cNvSpPr>
            <a:spLocks noChangeShapeType="1"/>
          </p:cNvSpPr>
          <p:nvPr/>
        </p:nvSpPr>
        <p:spPr bwMode="auto">
          <a:xfrm flipV="1">
            <a:off x="3810000" y="3962400"/>
            <a:ext cx="533400" cy="38100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8" name="Line 28"/>
          <p:cNvSpPr>
            <a:spLocks noChangeShapeType="1"/>
          </p:cNvSpPr>
          <p:nvPr/>
        </p:nvSpPr>
        <p:spPr bwMode="auto">
          <a:xfrm flipV="1">
            <a:off x="3429000" y="2590800"/>
            <a:ext cx="3657600" cy="1447800"/>
          </a:xfrm>
          <a:prstGeom prst="line">
            <a:avLst/>
          </a:prstGeom>
          <a:noFill/>
          <a:ln w="3175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2509" name="Text Box 29"/>
          <p:cNvSpPr txBox="1">
            <a:spLocks noChangeArrowheads="1"/>
          </p:cNvSpPr>
          <p:nvPr/>
        </p:nvSpPr>
        <p:spPr bwMode="auto">
          <a:xfrm>
            <a:off x="6705600" y="1143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Control URL</a:t>
            </a:r>
          </a:p>
        </p:txBody>
      </p:sp>
      <p:sp>
        <p:nvSpPr>
          <p:cNvPr id="532510" name="Text Box 30"/>
          <p:cNvSpPr txBox="1">
            <a:spLocks noChangeArrowheads="1"/>
          </p:cNvSpPr>
          <p:nvPr/>
        </p:nvSpPr>
        <p:spPr bwMode="auto">
          <a:xfrm>
            <a:off x="4038600" y="1066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Presentation URL</a:t>
            </a:r>
          </a:p>
        </p:txBody>
      </p:sp>
      <p:sp>
        <p:nvSpPr>
          <p:cNvPr id="532511" name="Text Box 31"/>
          <p:cNvSpPr txBox="1">
            <a:spLocks noChangeArrowheads="1"/>
          </p:cNvSpPr>
          <p:nvPr/>
        </p:nvSpPr>
        <p:spPr bwMode="auto">
          <a:xfrm>
            <a:off x="914400" y="28194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Description URL</a:t>
            </a:r>
          </a:p>
        </p:txBody>
      </p:sp>
      <p:sp>
        <p:nvSpPr>
          <p:cNvPr id="532512" name="Text Box 32"/>
          <p:cNvSpPr txBox="1">
            <a:spLocks noChangeArrowheads="1"/>
          </p:cNvSpPr>
          <p:nvPr/>
        </p:nvSpPr>
        <p:spPr bwMode="auto">
          <a:xfrm>
            <a:off x="3657600" y="55626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Event Sink URL</a:t>
            </a:r>
          </a:p>
        </p:txBody>
      </p:sp>
      <p:sp>
        <p:nvSpPr>
          <p:cNvPr id="532513" name="Text Box 33"/>
          <p:cNvSpPr txBox="1">
            <a:spLocks noChangeArrowheads="1"/>
          </p:cNvSpPr>
          <p:nvPr/>
        </p:nvSpPr>
        <p:spPr bwMode="auto">
          <a:xfrm>
            <a:off x="3810000" y="4724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Event Subscription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E9FCC-9A0A-411E-940D-6A2D173D2A62}" type="slidenum">
              <a:rPr lang="en-US" altLang="ko-KR"/>
              <a:pPr/>
              <a:t>14</a:t>
            </a:fld>
            <a:r>
              <a:rPr lang="en-US" altLang="ko-KR"/>
              <a:t> / 50</a:t>
            </a: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620000" cy="609600"/>
          </a:xfrm>
        </p:spPr>
        <p:txBody>
          <a:bodyPr/>
          <a:lstStyle/>
          <a:p>
            <a:r>
              <a:rPr lang="en-US" altLang="ko-KR">
                <a:ea typeface="굴림,Bold" charset="-127"/>
              </a:rPr>
              <a:t>UPnP : Discovery(1)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4114800"/>
          </a:xfrm>
        </p:spPr>
        <p:txBody>
          <a:bodyPr/>
          <a:lstStyle/>
          <a:p>
            <a:r>
              <a:rPr lang="en-US" altLang="ko-KR">
                <a:latin typeface="Times New Roman" pitchFamily="18" charset="0"/>
                <a:ea typeface="굴림,Bold" charset="-127"/>
              </a:rPr>
              <a:t>SSDP Announcement</a:t>
            </a:r>
          </a:p>
          <a:p>
            <a:pPr lvl="1"/>
            <a:r>
              <a:rPr lang="en-US" altLang="ko-KR" sz="1400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>
                <a:latin typeface="Times New Roman" pitchFamily="18" charset="0"/>
                <a:ea typeface="굴림체" pitchFamily="49" charset="-127"/>
              </a:rPr>
              <a:t>Online</a:t>
            </a:r>
            <a:r>
              <a:rPr lang="en-US" altLang="ko-KR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altLang="ko-KR" sz="180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lvl="1"/>
            <a:r>
              <a:rPr lang="en-US" altLang="ko-KR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>
                <a:latin typeface="Times New Roman" pitchFamily="18" charset="0"/>
                <a:ea typeface="굴림,Bold" charset="-127"/>
              </a:rPr>
              <a:t>Offline</a:t>
            </a:r>
            <a:endParaRPr lang="en-US" altLang="ko-KR">
              <a:latin typeface="굴림,Bold" charset="-127"/>
              <a:ea typeface="굴림,Bold" charset="-127"/>
            </a:endParaRPr>
          </a:p>
          <a:p>
            <a:endParaRPr lang="en-US" altLang="ko-KR" sz="180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2667000" y="2362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3" name="Rectangle 5"/>
          <p:cNvSpPr>
            <a:spLocks noChangeArrowheads="1"/>
          </p:cNvSpPr>
          <p:nvPr/>
        </p:nvSpPr>
        <p:spPr bwMode="auto">
          <a:xfrm>
            <a:off x="4419600" y="2362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6477000" y="2362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2667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4419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6477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Device</a:t>
            </a:r>
          </a:p>
        </p:txBody>
      </p:sp>
      <p:sp>
        <p:nvSpPr>
          <p:cNvPr id="534538" name="Line 10"/>
          <p:cNvSpPr>
            <a:spLocks noChangeShapeType="1"/>
          </p:cNvSpPr>
          <p:nvPr/>
        </p:nvSpPr>
        <p:spPr bwMode="auto">
          <a:xfrm>
            <a:off x="2590800" y="5867400"/>
            <a:ext cx="51054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>
            <a:off x="2514600" y="3352800"/>
            <a:ext cx="51054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0" name="Line 12"/>
          <p:cNvSpPr>
            <a:spLocks noChangeShapeType="1"/>
          </p:cNvSpPr>
          <p:nvPr/>
        </p:nvSpPr>
        <p:spPr bwMode="auto">
          <a:xfrm>
            <a:off x="3048000" y="2743200"/>
            <a:ext cx="0" cy="6096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>
            <a:off x="4724400" y="2743200"/>
            <a:ext cx="0" cy="6096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2" name="Line 14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3" name="Line 15"/>
          <p:cNvSpPr>
            <a:spLocks noChangeShapeType="1"/>
          </p:cNvSpPr>
          <p:nvPr/>
        </p:nvSpPr>
        <p:spPr bwMode="auto">
          <a:xfrm>
            <a:off x="2971800" y="5181600"/>
            <a:ext cx="0" cy="6858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724400" y="5181600"/>
            <a:ext cx="0" cy="6858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6858000" y="5181600"/>
            <a:ext cx="0" cy="68580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6" name="AutoShape 18"/>
          <p:cNvSpPr>
            <a:spLocks noChangeArrowheads="1"/>
          </p:cNvSpPr>
          <p:nvPr/>
        </p:nvSpPr>
        <p:spPr bwMode="auto">
          <a:xfrm>
            <a:off x="5105400" y="1752600"/>
            <a:ext cx="914400" cy="533400"/>
          </a:xfrm>
          <a:prstGeom prst="wedgeRoundRectCallout">
            <a:avLst>
              <a:gd name="adj1" fmla="val -43403"/>
              <a:gd name="adj2" fmla="val 964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Hello!</a:t>
            </a:r>
          </a:p>
        </p:txBody>
      </p:sp>
      <p:sp>
        <p:nvSpPr>
          <p:cNvPr id="534547" name="AutoShape 19"/>
          <p:cNvSpPr>
            <a:spLocks noChangeArrowheads="1"/>
          </p:cNvSpPr>
          <p:nvPr/>
        </p:nvSpPr>
        <p:spPr bwMode="auto">
          <a:xfrm>
            <a:off x="5181600" y="4114800"/>
            <a:ext cx="914400" cy="533400"/>
          </a:xfrm>
          <a:prstGeom prst="wedgeRoundRectCallout">
            <a:avLst>
              <a:gd name="adj1" fmla="val -51565"/>
              <a:gd name="adj2" fmla="val 1083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Bye!</a:t>
            </a:r>
          </a:p>
        </p:txBody>
      </p:sp>
      <p:sp>
        <p:nvSpPr>
          <p:cNvPr id="534548" name="Line 20"/>
          <p:cNvSpPr>
            <a:spLocks noChangeShapeType="1"/>
          </p:cNvSpPr>
          <p:nvPr/>
        </p:nvSpPr>
        <p:spPr bwMode="auto">
          <a:xfrm flipH="1">
            <a:off x="3657600" y="3276600"/>
            <a:ext cx="990600" cy="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49" name="Line 21"/>
          <p:cNvSpPr>
            <a:spLocks noChangeShapeType="1"/>
          </p:cNvSpPr>
          <p:nvPr/>
        </p:nvSpPr>
        <p:spPr bwMode="auto">
          <a:xfrm flipH="1">
            <a:off x="3657600" y="5791200"/>
            <a:ext cx="990600" cy="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 flipH="1">
            <a:off x="4800600" y="5791200"/>
            <a:ext cx="990600" cy="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1" name="Line 23"/>
          <p:cNvSpPr>
            <a:spLocks noChangeShapeType="1"/>
          </p:cNvSpPr>
          <p:nvPr/>
        </p:nvSpPr>
        <p:spPr bwMode="auto">
          <a:xfrm flipH="1">
            <a:off x="4800600" y="3276600"/>
            <a:ext cx="990600" cy="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2" name="Line 24"/>
          <p:cNvSpPr>
            <a:spLocks noChangeShapeType="1"/>
          </p:cNvSpPr>
          <p:nvPr/>
        </p:nvSpPr>
        <p:spPr bwMode="auto">
          <a:xfrm>
            <a:off x="4648200" y="2895600"/>
            <a:ext cx="0" cy="38100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3" name="Line 25"/>
          <p:cNvSpPr>
            <a:spLocks noChangeShapeType="1"/>
          </p:cNvSpPr>
          <p:nvPr/>
        </p:nvSpPr>
        <p:spPr bwMode="auto">
          <a:xfrm>
            <a:off x="4800600" y="2895600"/>
            <a:ext cx="0" cy="38100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4" name="Line 26"/>
          <p:cNvSpPr>
            <a:spLocks noChangeShapeType="1"/>
          </p:cNvSpPr>
          <p:nvPr/>
        </p:nvSpPr>
        <p:spPr bwMode="auto">
          <a:xfrm>
            <a:off x="4648200" y="5410200"/>
            <a:ext cx="0" cy="38100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5" name="Line 27"/>
          <p:cNvSpPr>
            <a:spLocks noChangeShapeType="1"/>
          </p:cNvSpPr>
          <p:nvPr/>
        </p:nvSpPr>
        <p:spPr bwMode="auto">
          <a:xfrm>
            <a:off x="4800600" y="5410200"/>
            <a:ext cx="0" cy="381000"/>
          </a:xfrm>
          <a:prstGeom prst="line">
            <a:avLst/>
          </a:prstGeom>
          <a:noFill/>
          <a:ln w="254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3886200" y="3429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solidFill>
                  <a:srgbClr val="CC3399"/>
                </a:solidFill>
                <a:latin typeface="Times New Roman" pitchFamily="18" charset="0"/>
              </a:rPr>
              <a:t>HTTPMU Request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3886200" y="59436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solidFill>
                  <a:srgbClr val="CC3399"/>
                </a:solidFill>
                <a:latin typeface="Times New Roman" pitchFamily="18" charset="0"/>
              </a:rPr>
              <a:t>HTTPMU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40669-5CC7-4145-A252-6773586C9F16}" type="slidenum">
              <a:rPr lang="en-US" altLang="ko-KR"/>
              <a:pPr/>
              <a:t>15</a:t>
            </a:fld>
            <a:r>
              <a:rPr lang="en-US" altLang="ko-KR"/>
              <a:t> / 50</a:t>
            </a:r>
          </a:p>
        </p:txBody>
      </p:sp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1066800" y="2286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Discovery(2)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6096000" y="4038600"/>
            <a:ext cx="1295400" cy="3810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6172200" y="5181600"/>
            <a:ext cx="1295400" cy="8382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59" name="Oval 7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1" name="Oval 9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2" name="AutoShape 10"/>
          <p:cNvSpPr>
            <a:spLocks noChangeArrowheads="1"/>
          </p:cNvSpPr>
          <p:nvPr/>
        </p:nvSpPr>
        <p:spPr bwMode="auto">
          <a:xfrm>
            <a:off x="6248400" y="5334000"/>
            <a:ext cx="990600" cy="609600"/>
          </a:xfrm>
          <a:prstGeom prst="flowChartAlternateProcess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3" name="Oval 11"/>
          <p:cNvSpPr>
            <a:spLocks noChangeArrowheads="1"/>
          </p:cNvSpPr>
          <p:nvPr/>
        </p:nvSpPr>
        <p:spPr bwMode="auto">
          <a:xfrm>
            <a:off x="73152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4" name="Oval 12"/>
          <p:cNvSpPr>
            <a:spLocks noChangeArrowheads="1"/>
          </p:cNvSpPr>
          <p:nvPr/>
        </p:nvSpPr>
        <p:spPr bwMode="auto">
          <a:xfrm>
            <a:off x="73152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3152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66" name="Line 14"/>
          <p:cNvSpPr>
            <a:spLocks noChangeShapeType="1"/>
          </p:cNvSpPr>
          <p:nvPr/>
        </p:nvSpPr>
        <p:spPr bwMode="auto">
          <a:xfrm>
            <a:off x="6553200" y="4724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 flipH="1">
            <a:off x="6934200" y="4724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68" name="AutoShape 16"/>
          <p:cNvSpPr>
            <a:spLocks noChangeArrowheads="1"/>
          </p:cNvSpPr>
          <p:nvPr/>
        </p:nvSpPr>
        <p:spPr bwMode="auto">
          <a:xfrm>
            <a:off x="6248400" y="5029200"/>
            <a:ext cx="1295400" cy="152400"/>
          </a:xfrm>
          <a:prstGeom prst="parallelogram">
            <a:avLst>
              <a:gd name="adj" fmla="val 2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Discovery</a:t>
            </a:r>
          </a:p>
        </p:txBody>
      </p:sp>
      <p:sp>
        <p:nvSpPr>
          <p:cNvPr id="535569" name="AutoShape 17"/>
          <p:cNvSpPr>
            <a:spLocks noChangeArrowheads="1"/>
          </p:cNvSpPr>
          <p:nvPr/>
        </p:nvSpPr>
        <p:spPr bwMode="auto">
          <a:xfrm>
            <a:off x="6324600" y="3886200"/>
            <a:ext cx="1066800" cy="152400"/>
          </a:xfrm>
          <a:prstGeom prst="parallelogram">
            <a:avLst>
              <a:gd name="adj" fmla="val 1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Discovery</a:t>
            </a:r>
          </a:p>
        </p:txBody>
      </p:sp>
      <p:pic>
        <p:nvPicPr>
          <p:cNvPr id="535570" name="Picture 18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12954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5571" name="Line 19"/>
          <p:cNvSpPr>
            <a:spLocks noChangeShapeType="1"/>
          </p:cNvSpPr>
          <p:nvPr/>
        </p:nvSpPr>
        <p:spPr bwMode="auto">
          <a:xfrm>
            <a:off x="2743200" y="5562600"/>
            <a:ext cx="1066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2" name="Line 20"/>
          <p:cNvSpPr>
            <a:spLocks noChangeShapeType="1"/>
          </p:cNvSpPr>
          <p:nvPr/>
        </p:nvSpPr>
        <p:spPr bwMode="auto">
          <a:xfrm>
            <a:off x="4419600" y="5562600"/>
            <a:ext cx="1066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3" name="Line 21"/>
          <p:cNvSpPr>
            <a:spLocks noChangeShapeType="1"/>
          </p:cNvSpPr>
          <p:nvPr/>
        </p:nvSpPr>
        <p:spPr bwMode="auto">
          <a:xfrm flipV="1">
            <a:off x="5486400" y="3962400"/>
            <a:ext cx="0" cy="16002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5486400" y="3962400"/>
            <a:ext cx="9906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5" name="Line 23"/>
          <p:cNvSpPr>
            <a:spLocks noChangeShapeType="1"/>
          </p:cNvSpPr>
          <p:nvPr/>
        </p:nvSpPr>
        <p:spPr bwMode="auto">
          <a:xfrm>
            <a:off x="5486400" y="5029200"/>
            <a:ext cx="914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6" name="Rectangle 24"/>
          <p:cNvSpPr>
            <a:spLocks noChangeArrowheads="1"/>
          </p:cNvSpPr>
          <p:nvPr/>
        </p:nvSpPr>
        <p:spPr bwMode="auto">
          <a:xfrm>
            <a:off x="2667000" y="3505200"/>
            <a:ext cx="2590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M-Search * HTTP/1.1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HOST: 239.255.255.250:1900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MAN: “ssdp:discover”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…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ST: upnp:dtype:VCR</a:t>
            </a:r>
          </a:p>
          <a:p>
            <a:pPr algn="l">
              <a:spcBef>
                <a:spcPct val="0"/>
              </a:spcBef>
            </a:pPr>
            <a:endParaRPr lang="en-US" altLang="ko-KR" sz="1400" i="0">
              <a:latin typeface="Times New Roman" pitchFamily="18" charset="0"/>
            </a:endParaRPr>
          </a:p>
        </p:txBody>
      </p:sp>
      <p:sp>
        <p:nvSpPr>
          <p:cNvPr id="535577" name="Line 25"/>
          <p:cNvSpPr>
            <a:spLocks noChangeShapeType="1"/>
          </p:cNvSpPr>
          <p:nvPr/>
        </p:nvSpPr>
        <p:spPr bwMode="auto">
          <a:xfrm>
            <a:off x="2667000" y="5029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8" name="Line 26"/>
          <p:cNvSpPr>
            <a:spLocks noChangeShapeType="1"/>
          </p:cNvSpPr>
          <p:nvPr/>
        </p:nvSpPr>
        <p:spPr bwMode="auto">
          <a:xfrm flipH="1">
            <a:off x="43434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>
            <a:off x="3810000" y="5562600"/>
            <a:ext cx="60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535580" name="Picture 28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4000"/>
            <a:ext cx="914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5581" name="Text Box 29"/>
          <p:cNvSpPr txBox="1">
            <a:spLocks noChangeArrowheads="1"/>
          </p:cNvSpPr>
          <p:nvPr/>
        </p:nvSpPr>
        <p:spPr bwMode="auto">
          <a:xfrm>
            <a:off x="7696200" y="3657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 i="0">
                <a:latin typeface="Times New Roman" pitchFamily="18" charset="0"/>
              </a:rPr>
              <a:t>VCR</a:t>
            </a:r>
          </a:p>
        </p:txBody>
      </p:sp>
      <p:sp>
        <p:nvSpPr>
          <p:cNvPr id="535582" name="Text Box 30"/>
          <p:cNvSpPr txBox="1">
            <a:spLocks noChangeArrowheads="1"/>
          </p:cNvSpPr>
          <p:nvPr/>
        </p:nvSpPr>
        <p:spPr bwMode="auto">
          <a:xfrm>
            <a:off x="76962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 i="0">
                <a:latin typeface="Times New Roman" pitchFamily="18" charset="0"/>
              </a:rPr>
              <a:t>TV</a:t>
            </a:r>
          </a:p>
        </p:txBody>
      </p:sp>
      <p:sp>
        <p:nvSpPr>
          <p:cNvPr id="535583" name="Text Box 31"/>
          <p:cNvSpPr txBox="1">
            <a:spLocks noChangeArrowheads="1"/>
          </p:cNvSpPr>
          <p:nvPr/>
        </p:nvSpPr>
        <p:spPr bwMode="auto">
          <a:xfrm>
            <a:off x="1219200" y="43434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Control Point</a:t>
            </a:r>
          </a:p>
        </p:txBody>
      </p:sp>
      <p:sp>
        <p:nvSpPr>
          <p:cNvPr id="535584" name="Text Box 32"/>
          <p:cNvSpPr txBox="1">
            <a:spLocks noChangeArrowheads="1"/>
          </p:cNvSpPr>
          <p:nvPr/>
        </p:nvSpPr>
        <p:spPr bwMode="auto">
          <a:xfrm>
            <a:off x="3048000" y="5715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HTTPMU Request</a:t>
            </a:r>
          </a:p>
        </p:txBody>
      </p:sp>
      <p:sp>
        <p:nvSpPr>
          <p:cNvPr id="535585" name="Rectangle 33"/>
          <p:cNvSpPr>
            <a:spLocks noChangeArrowheads="1"/>
          </p:cNvSpPr>
          <p:nvPr/>
        </p:nvSpPr>
        <p:spPr bwMode="auto">
          <a:xfrm>
            <a:off x="609600" y="990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2400" b="1" i="0">
                <a:latin typeface="Times New Roman" pitchFamily="18" charset="0"/>
                <a:ea typeface="굴림,Bold" charset="-127"/>
              </a:rPr>
              <a:t>SSDP Search Request : M Search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400" i="0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 </a:t>
            </a: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Header specifies search criterion value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Device type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Service type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Unique device name</a:t>
            </a:r>
            <a:endParaRPr lang="en-US" altLang="ko-KR" sz="1800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800" b="1" i="0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CA69-A21F-46FC-8AE0-39233FAF4D9D}" type="slidenum">
              <a:rPr lang="en-US" altLang="ko-KR"/>
              <a:pPr/>
              <a:t>16</a:t>
            </a:fld>
            <a:r>
              <a:rPr lang="en-US" altLang="ko-KR"/>
              <a:t> / 50</a:t>
            </a:r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1066800" y="2286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Discovery(3)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096000" y="3733800"/>
            <a:ext cx="1295400" cy="3810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6172200" y="4876800"/>
            <a:ext cx="1295400" cy="8382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6172200" y="3886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3" name="Oval 7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4" name="Oval 8"/>
          <p:cNvSpPr>
            <a:spLocks noChangeArrowheads="1"/>
          </p:cNvSpPr>
          <p:nvPr/>
        </p:nvSpPr>
        <p:spPr bwMode="auto">
          <a:xfrm>
            <a:off x="70104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5" name="Oval 9"/>
          <p:cNvSpPr>
            <a:spLocks noChangeArrowheads="1"/>
          </p:cNvSpPr>
          <p:nvPr/>
        </p:nvSpPr>
        <p:spPr bwMode="auto">
          <a:xfrm>
            <a:off x="6858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6" name="AutoShape 10"/>
          <p:cNvSpPr>
            <a:spLocks noChangeArrowheads="1"/>
          </p:cNvSpPr>
          <p:nvPr/>
        </p:nvSpPr>
        <p:spPr bwMode="auto">
          <a:xfrm>
            <a:off x="6248400" y="5029200"/>
            <a:ext cx="990600" cy="609600"/>
          </a:xfrm>
          <a:prstGeom prst="flowChartAlternateProcess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7" name="Oval 11"/>
          <p:cNvSpPr>
            <a:spLocks noChangeArrowheads="1"/>
          </p:cNvSpPr>
          <p:nvPr/>
        </p:nvSpPr>
        <p:spPr bwMode="auto">
          <a:xfrm>
            <a:off x="73152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8" name="Oval 12"/>
          <p:cNvSpPr>
            <a:spLocks noChangeArrowheads="1"/>
          </p:cNvSpPr>
          <p:nvPr/>
        </p:nvSpPr>
        <p:spPr bwMode="auto">
          <a:xfrm>
            <a:off x="7315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7315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90" name="Line 14"/>
          <p:cNvSpPr>
            <a:spLocks noChangeShapeType="1"/>
          </p:cNvSpPr>
          <p:nvPr/>
        </p:nvSpPr>
        <p:spPr bwMode="auto">
          <a:xfrm>
            <a:off x="6553200" y="44196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1" name="Line 15"/>
          <p:cNvSpPr>
            <a:spLocks noChangeShapeType="1"/>
          </p:cNvSpPr>
          <p:nvPr/>
        </p:nvSpPr>
        <p:spPr bwMode="auto">
          <a:xfrm flipH="1">
            <a:off x="6934200" y="44196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2" name="AutoShape 16"/>
          <p:cNvSpPr>
            <a:spLocks noChangeArrowheads="1"/>
          </p:cNvSpPr>
          <p:nvPr/>
        </p:nvSpPr>
        <p:spPr bwMode="auto">
          <a:xfrm>
            <a:off x="6248400" y="4724400"/>
            <a:ext cx="1295400" cy="152400"/>
          </a:xfrm>
          <a:prstGeom prst="parallelogram">
            <a:avLst>
              <a:gd name="adj" fmla="val 2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Discovery</a:t>
            </a:r>
          </a:p>
        </p:txBody>
      </p:sp>
      <p:sp>
        <p:nvSpPr>
          <p:cNvPr id="536593" name="AutoShape 17"/>
          <p:cNvSpPr>
            <a:spLocks noChangeArrowheads="1"/>
          </p:cNvSpPr>
          <p:nvPr/>
        </p:nvSpPr>
        <p:spPr bwMode="auto">
          <a:xfrm>
            <a:off x="6324600" y="3581400"/>
            <a:ext cx="1066800" cy="152400"/>
          </a:xfrm>
          <a:prstGeom prst="parallelogram">
            <a:avLst>
              <a:gd name="adj" fmla="val 1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Discovery</a:t>
            </a:r>
          </a:p>
        </p:txBody>
      </p:sp>
      <p:pic>
        <p:nvPicPr>
          <p:cNvPr id="536594" name="Picture 18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12954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2743200" y="5257800"/>
            <a:ext cx="1066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6" name="Line 20"/>
          <p:cNvSpPr>
            <a:spLocks noChangeShapeType="1"/>
          </p:cNvSpPr>
          <p:nvPr/>
        </p:nvSpPr>
        <p:spPr bwMode="auto">
          <a:xfrm>
            <a:off x="4419600" y="5257800"/>
            <a:ext cx="1066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 flipV="1">
            <a:off x="5486400" y="3657600"/>
            <a:ext cx="0" cy="16002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8" name="Line 22"/>
          <p:cNvSpPr>
            <a:spLocks noChangeShapeType="1"/>
          </p:cNvSpPr>
          <p:nvPr/>
        </p:nvSpPr>
        <p:spPr bwMode="auto">
          <a:xfrm>
            <a:off x="5486400" y="3657600"/>
            <a:ext cx="9906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599" name="Rectangle 23"/>
          <p:cNvSpPr>
            <a:spLocks noChangeArrowheads="1"/>
          </p:cNvSpPr>
          <p:nvPr/>
        </p:nvSpPr>
        <p:spPr bwMode="auto">
          <a:xfrm>
            <a:off x="2667000" y="35052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HTTP/1.1 200 OK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…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Times New Roman" pitchFamily="18" charset="0"/>
              </a:rPr>
              <a:t>LOCATION:</a:t>
            </a:r>
          </a:p>
          <a:p>
            <a:pPr algn="l">
              <a:spcBef>
                <a:spcPct val="0"/>
              </a:spcBef>
            </a:pPr>
            <a:r>
              <a:rPr lang="en-US" altLang="ko-KR" sz="1600">
                <a:latin typeface="Times New Roman" pitchFamily="18" charset="0"/>
              </a:rPr>
              <a:t>http://vcr:2000/desc.xml</a:t>
            </a:r>
          </a:p>
          <a:p>
            <a:pPr algn="l">
              <a:spcBef>
                <a:spcPct val="0"/>
              </a:spcBef>
            </a:pPr>
            <a:endParaRPr lang="en-US" altLang="ko-KR" sz="1400" i="0">
              <a:latin typeface="Times New Roman" pitchFamily="18" charset="0"/>
            </a:endParaRPr>
          </a:p>
        </p:txBody>
      </p:sp>
      <p:sp>
        <p:nvSpPr>
          <p:cNvPr id="536600" name="Line 24"/>
          <p:cNvSpPr>
            <a:spLocks noChangeShapeType="1"/>
          </p:cNvSpPr>
          <p:nvPr/>
        </p:nvSpPr>
        <p:spPr bwMode="auto">
          <a:xfrm>
            <a:off x="2667000" y="47244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601" name="Line 25"/>
          <p:cNvSpPr>
            <a:spLocks noChangeShapeType="1"/>
          </p:cNvSpPr>
          <p:nvPr/>
        </p:nvSpPr>
        <p:spPr bwMode="auto">
          <a:xfrm flipH="1">
            <a:off x="4343400" y="4724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6602" name="Line 26"/>
          <p:cNvSpPr>
            <a:spLocks noChangeShapeType="1"/>
          </p:cNvSpPr>
          <p:nvPr/>
        </p:nvSpPr>
        <p:spPr bwMode="auto">
          <a:xfrm>
            <a:off x="3810000" y="5257800"/>
            <a:ext cx="60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536603" name="Picture 27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29200"/>
            <a:ext cx="914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04" name="Text Box 28"/>
          <p:cNvSpPr txBox="1">
            <a:spLocks noChangeArrowheads="1"/>
          </p:cNvSpPr>
          <p:nvPr/>
        </p:nvSpPr>
        <p:spPr bwMode="auto">
          <a:xfrm>
            <a:off x="7696200" y="3429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 i="0">
                <a:latin typeface="Times New Roman" pitchFamily="18" charset="0"/>
              </a:rPr>
              <a:t>VCR</a:t>
            </a:r>
          </a:p>
        </p:txBody>
      </p:sp>
      <p:sp>
        <p:nvSpPr>
          <p:cNvPr id="536605" name="Text Box 29"/>
          <p:cNvSpPr txBox="1">
            <a:spLocks noChangeArrowheads="1"/>
          </p:cNvSpPr>
          <p:nvPr/>
        </p:nvSpPr>
        <p:spPr bwMode="auto">
          <a:xfrm>
            <a:off x="7772400" y="480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 i="0">
                <a:latin typeface="Times New Roman" pitchFamily="18" charset="0"/>
              </a:rPr>
              <a:t>TV</a:t>
            </a:r>
          </a:p>
        </p:txBody>
      </p:sp>
      <p:sp>
        <p:nvSpPr>
          <p:cNvPr id="536606" name="Text Box 30"/>
          <p:cNvSpPr txBox="1">
            <a:spLocks noChangeArrowheads="1"/>
          </p:cNvSpPr>
          <p:nvPr/>
        </p:nvSpPr>
        <p:spPr bwMode="auto">
          <a:xfrm>
            <a:off x="1219200" y="40386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Control Point</a:t>
            </a:r>
          </a:p>
        </p:txBody>
      </p:sp>
      <p:sp>
        <p:nvSpPr>
          <p:cNvPr id="536607" name="Text Box 31"/>
          <p:cNvSpPr txBox="1">
            <a:spLocks noChangeArrowheads="1"/>
          </p:cNvSpPr>
          <p:nvPr/>
        </p:nvSpPr>
        <p:spPr bwMode="auto">
          <a:xfrm>
            <a:off x="3048000" y="5410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HTTP Response</a:t>
            </a:r>
          </a:p>
        </p:txBody>
      </p:sp>
      <p:sp>
        <p:nvSpPr>
          <p:cNvPr id="536608" name="Rectangle 32"/>
          <p:cNvSpPr>
            <a:spLocks noChangeArrowheads="1"/>
          </p:cNvSpPr>
          <p:nvPr/>
        </p:nvSpPr>
        <p:spPr bwMode="auto">
          <a:xfrm>
            <a:off x="228600" y="914400"/>
            <a:ext cx="7620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2000" i="0">
              <a:latin typeface="Arial" pitchFamily="34" charset="0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400" i="0">
                <a:latin typeface="Times New Roman" pitchFamily="18" charset="0"/>
                <a:ea typeface="굴림,Bold" charset="-127"/>
              </a:rPr>
              <a:t>SSDP Search Response</a:t>
            </a:r>
            <a:endParaRPr lang="en-US" altLang="ko-KR" sz="2000" i="0">
              <a:latin typeface="Times New Roman" pitchFamily="18" charset="0"/>
              <a:ea typeface="굴림체" pitchFamily="49" charset="-127"/>
            </a:endParaRP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체" pitchFamily="49" charset="-127"/>
              </a:rPr>
              <a:t>Device must send unicast response</a:t>
            </a:r>
            <a:r>
              <a:rPr lang="en-US" altLang="ko-KR" sz="2000" i="0">
                <a:latin typeface="Arial" pitchFamily="34" charset="0"/>
                <a:ea typeface="굴림체" pitchFamily="49" charset="-127"/>
              </a:rPr>
              <a:t> 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체" pitchFamily="49" charset="-127"/>
              </a:rPr>
              <a:t>Must respond only to matching search request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체" pitchFamily="49" charset="-127"/>
              </a:rPr>
              <a:t>Response contains URL to device’s description document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solidFill>
                <a:srgbClr val="6600CD"/>
              </a:solidFill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800" b="1" i="0">
                <a:solidFill>
                  <a:srgbClr val="6600CD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ko-KR" sz="1800" b="1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25BA-B434-4EF3-BB2E-50209D925D9F}" type="slidenum">
              <a:rPr lang="en-US" altLang="ko-KR"/>
              <a:pPr/>
              <a:t>17</a:t>
            </a:fld>
            <a:r>
              <a:rPr lang="en-US" altLang="ko-KR"/>
              <a:t> / 50</a:t>
            </a:r>
          </a:p>
        </p:txBody>
      </p:sp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990600" y="30480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Discovery(4)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1676400" y="1905000"/>
            <a:ext cx="2819400" cy="2209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1752600" y="51054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5715000" y="51054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1828800" y="3200400"/>
            <a:ext cx="25146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Discovery Client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(could be part of CP UI)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2590800" y="1981200"/>
            <a:ext cx="1066800" cy="7620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CP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User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Interface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5943600" y="1981200"/>
            <a:ext cx="2133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Discovery Server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5943600" y="2514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 Server</a:t>
            </a: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6705600" y="5791200"/>
            <a:ext cx="3048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7162800" y="5791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SSDP</a:t>
            </a:r>
          </a:p>
        </p:txBody>
      </p:sp>
      <p:sp>
        <p:nvSpPr>
          <p:cNvPr id="537612" name="Line 12"/>
          <p:cNvSpPr>
            <a:spLocks noChangeShapeType="1"/>
          </p:cNvSpPr>
          <p:nvPr/>
        </p:nvSpPr>
        <p:spPr bwMode="auto">
          <a:xfrm>
            <a:off x="2514600" y="3962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3" name="Line 13"/>
          <p:cNvSpPr>
            <a:spLocks noChangeShapeType="1"/>
          </p:cNvSpPr>
          <p:nvPr/>
        </p:nvSpPr>
        <p:spPr bwMode="auto">
          <a:xfrm flipV="1">
            <a:off x="2743200" y="3962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4" name="Line 14"/>
          <p:cNvSpPr>
            <a:spLocks noChangeShapeType="1"/>
          </p:cNvSpPr>
          <p:nvPr/>
        </p:nvSpPr>
        <p:spPr bwMode="auto">
          <a:xfrm flipV="1">
            <a:off x="3886200" y="3962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5" name="Line 15"/>
          <p:cNvSpPr>
            <a:spLocks noChangeShapeType="1"/>
          </p:cNvSpPr>
          <p:nvPr/>
        </p:nvSpPr>
        <p:spPr bwMode="auto">
          <a:xfrm flipV="1">
            <a:off x="6248400" y="30480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6" name="Line 16"/>
          <p:cNvSpPr>
            <a:spLocks noChangeShapeType="1"/>
          </p:cNvSpPr>
          <p:nvPr/>
        </p:nvSpPr>
        <p:spPr bwMode="auto">
          <a:xfrm>
            <a:off x="7924800" y="30480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7" name="Line 17"/>
          <p:cNvSpPr>
            <a:spLocks noChangeShapeType="1"/>
          </p:cNvSpPr>
          <p:nvPr/>
        </p:nvSpPr>
        <p:spPr bwMode="auto">
          <a:xfrm flipH="1">
            <a:off x="5791200" y="2895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8" name="Line 18"/>
          <p:cNvSpPr>
            <a:spLocks noChangeShapeType="1"/>
          </p:cNvSpPr>
          <p:nvPr/>
        </p:nvSpPr>
        <p:spPr bwMode="auto">
          <a:xfrm>
            <a:off x="5791200" y="28956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7619" name="Text Box 19"/>
          <p:cNvSpPr txBox="1">
            <a:spLocks noChangeArrowheads="1"/>
          </p:cNvSpPr>
          <p:nvPr/>
        </p:nvSpPr>
        <p:spPr bwMode="auto">
          <a:xfrm>
            <a:off x="1143000" y="4038600"/>
            <a:ext cx="1295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Options Request (HTTPU or HTTPMU)</a:t>
            </a:r>
          </a:p>
        </p:txBody>
      </p:sp>
      <p:sp>
        <p:nvSpPr>
          <p:cNvPr id="537620" name="Text Box 20"/>
          <p:cNvSpPr txBox="1">
            <a:spLocks noChangeArrowheads="1"/>
          </p:cNvSpPr>
          <p:nvPr/>
        </p:nvSpPr>
        <p:spPr bwMode="auto">
          <a:xfrm>
            <a:off x="2819400" y="4343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Announce</a:t>
            </a: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3962400" y="41910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Options Response</a:t>
            </a:r>
          </a:p>
        </p:txBody>
      </p:sp>
      <p:sp>
        <p:nvSpPr>
          <p:cNvPr id="537622" name="Text Box 22"/>
          <p:cNvSpPr txBox="1">
            <a:spLocks noChangeArrowheads="1"/>
          </p:cNvSpPr>
          <p:nvPr/>
        </p:nvSpPr>
        <p:spPr bwMode="auto">
          <a:xfrm>
            <a:off x="4800600" y="3048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Announce</a:t>
            </a:r>
          </a:p>
        </p:txBody>
      </p:sp>
      <p:sp>
        <p:nvSpPr>
          <p:cNvPr id="537623" name="Text Box 23"/>
          <p:cNvSpPr txBox="1">
            <a:spLocks noChangeArrowheads="1"/>
          </p:cNvSpPr>
          <p:nvPr/>
        </p:nvSpPr>
        <p:spPr bwMode="auto">
          <a:xfrm>
            <a:off x="6324600" y="34290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Options Request</a:t>
            </a:r>
          </a:p>
        </p:txBody>
      </p:sp>
      <p:sp>
        <p:nvSpPr>
          <p:cNvPr id="537624" name="Text Box 24"/>
          <p:cNvSpPr txBox="1">
            <a:spLocks noChangeArrowheads="1"/>
          </p:cNvSpPr>
          <p:nvPr/>
        </p:nvSpPr>
        <p:spPr bwMode="auto">
          <a:xfrm>
            <a:off x="7010400" y="41910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Options Response</a:t>
            </a:r>
          </a:p>
        </p:txBody>
      </p:sp>
      <p:sp>
        <p:nvSpPr>
          <p:cNvPr id="537625" name="Text Box 25"/>
          <p:cNvSpPr txBox="1">
            <a:spLocks noChangeArrowheads="1"/>
          </p:cNvSpPr>
          <p:nvPr/>
        </p:nvSpPr>
        <p:spPr bwMode="auto">
          <a:xfrm>
            <a:off x="2133600" y="12192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000" b="1" i="0">
                <a:solidFill>
                  <a:srgbClr val="0000CC"/>
                </a:solidFill>
                <a:latin typeface="Times New Roman" pitchFamily="18" charset="0"/>
              </a:rPr>
              <a:t>Control Point</a:t>
            </a:r>
          </a:p>
        </p:txBody>
      </p: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5867400" y="121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000" b="1" i="0">
                <a:solidFill>
                  <a:srgbClr val="0000CC"/>
                </a:solidFill>
                <a:latin typeface="Times New Roman" pitchFamily="18" charset="0"/>
              </a:rPr>
              <a:t>Controlled Device</a:t>
            </a:r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3124200" y="2743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67AFC-DE77-495C-9BD1-12B8FE5FD455}" type="slidenum">
              <a:rPr lang="en-US" altLang="ko-KR"/>
              <a:pPr/>
              <a:t>18</a:t>
            </a:fld>
            <a:r>
              <a:rPr lang="en-US" altLang="ko-KR"/>
              <a:t> / 50</a:t>
            </a:r>
          </a:p>
        </p:txBody>
      </p:sp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10668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Description(1)</a:t>
            </a:r>
          </a:p>
        </p:txBody>
      </p:sp>
      <p:pic>
        <p:nvPicPr>
          <p:cNvPr id="538628" name="Picture 4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12954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781800" y="4114800"/>
            <a:ext cx="1295400" cy="3810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6858000" y="4267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78486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76962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5438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8634" name="AutoShape 10"/>
          <p:cNvSpPr>
            <a:spLocks noChangeArrowheads="1"/>
          </p:cNvSpPr>
          <p:nvPr/>
        </p:nvSpPr>
        <p:spPr bwMode="auto">
          <a:xfrm>
            <a:off x="7010400" y="3962400"/>
            <a:ext cx="1066800" cy="152400"/>
          </a:xfrm>
          <a:prstGeom prst="parallelogram">
            <a:avLst>
              <a:gd name="adj" fmla="val 1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Description</a:t>
            </a: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2667000" y="41148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36" name="Line 12"/>
          <p:cNvSpPr>
            <a:spLocks noChangeShapeType="1"/>
          </p:cNvSpPr>
          <p:nvPr/>
        </p:nvSpPr>
        <p:spPr bwMode="auto">
          <a:xfrm>
            <a:off x="5257800" y="44196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37" name="Line 13"/>
          <p:cNvSpPr>
            <a:spLocks noChangeShapeType="1"/>
          </p:cNvSpPr>
          <p:nvPr/>
        </p:nvSpPr>
        <p:spPr bwMode="auto">
          <a:xfrm>
            <a:off x="4724400" y="41148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667000" y="44196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4191000" y="41148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>
            <a:off x="4800600" y="44196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3429000" y="31242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GET </a:t>
            </a:r>
            <a:r>
              <a:rPr lang="en-US" altLang="ko-KR" sz="1400">
                <a:latin typeface="Times New Roman" pitchFamily="18" charset="0"/>
              </a:rPr>
              <a:t>desc.xml</a:t>
            </a:r>
            <a:r>
              <a:rPr lang="en-US" altLang="ko-KR" sz="1400" i="0">
                <a:latin typeface="Times New Roman" pitchFamily="18" charset="0"/>
              </a:rPr>
              <a:t> HTTP/1.1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HOST: </a:t>
            </a:r>
            <a:r>
              <a:rPr lang="en-US" altLang="ko-KR" sz="1400">
                <a:latin typeface="Times New Roman" pitchFamily="18" charset="0"/>
              </a:rPr>
              <a:t>vcr:2000</a:t>
            </a: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3962400" y="4800600"/>
            <a:ext cx="2286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HTTP/1.1 200 OK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…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CONTENT-TYPE: text/xml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…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&lt;?xml version=“1.0”?&gt;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… description document  …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>
            <a:off x="3429000" y="3733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4724400" y="3733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 flipH="1">
            <a:off x="3962400" y="4419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5334000" y="4419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1447800" y="29718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Control Point</a:t>
            </a:r>
          </a:p>
        </p:txBody>
      </p:sp>
      <p:sp>
        <p:nvSpPr>
          <p:cNvPr id="538648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VCR</a:t>
            </a:r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358775" y="914400"/>
            <a:ext cx="878522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2000" b="1" i="0">
                <a:latin typeface="Arial" pitchFamily="34" charset="0"/>
              </a:rPr>
              <a:t>Accessing Description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,Bold" charset="-127"/>
              </a:rPr>
              <a:t>URL specified in search response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,Bold" charset="-127"/>
              </a:rPr>
              <a:t>Description server must listen for HTTP Get request</a:t>
            </a:r>
            <a:endParaRPr lang="en-US" altLang="ko-KR" sz="2000" b="1" i="0"/>
          </a:p>
          <a:p>
            <a:pPr lvl="2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800" i="0">
                <a:latin typeface="Times New Roman" pitchFamily="18" charset="0"/>
                <a:ea typeface="굴림,Bold" charset="-127"/>
              </a:rPr>
              <a:t>Must send HTTP response containing description document in the body</a:t>
            </a:r>
            <a:endParaRPr lang="en-US" altLang="ko-KR" sz="1800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F311D-B5B2-4186-A308-06F1161E07E2}" type="slidenum">
              <a:rPr lang="en-US" altLang="ko-KR"/>
              <a:pPr/>
              <a:t>19</a:t>
            </a:fld>
            <a:r>
              <a:rPr lang="en-US" altLang="ko-KR"/>
              <a:t> / 50</a:t>
            </a:r>
          </a:p>
        </p:txBody>
      </p:sp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10668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Description(2)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1676400" y="1905000"/>
            <a:ext cx="2819400" cy="2209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2209800" y="5638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5334000" y="44196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752600" y="3200400"/>
            <a:ext cx="2667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Description Doc Client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(XML parser for document)</a:t>
            </a: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2590800" y="1981200"/>
            <a:ext cx="1066800" cy="7620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CP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User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Interface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5334000" y="1981200"/>
            <a:ext cx="1752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Description Doc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 Server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5334000" y="25146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 Server</a:t>
            </a:r>
          </a:p>
        </p:txBody>
      </p:sp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2514600" y="3962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 flipV="1">
            <a:off x="3886200" y="3962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1981200" y="4191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GET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3962400" y="4191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OK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>
            <a:off x="3124200" y="2743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5334000" y="35814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39664" name="AutoShape 16"/>
          <p:cNvSpPr>
            <a:spLocks noChangeArrowheads="1"/>
          </p:cNvSpPr>
          <p:nvPr/>
        </p:nvSpPr>
        <p:spPr bwMode="auto">
          <a:xfrm>
            <a:off x="7543800" y="2209800"/>
            <a:ext cx="1066800" cy="762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Document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DB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 flipV="1">
            <a:off x="59436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6" name="Line 18"/>
          <p:cNvSpPr>
            <a:spLocks noChangeShapeType="1"/>
          </p:cNvSpPr>
          <p:nvPr/>
        </p:nvSpPr>
        <p:spPr bwMode="auto">
          <a:xfrm>
            <a:off x="64008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7" name="Line 19"/>
          <p:cNvSpPr>
            <a:spLocks noChangeShapeType="1"/>
          </p:cNvSpPr>
          <p:nvPr/>
        </p:nvSpPr>
        <p:spPr bwMode="auto">
          <a:xfrm>
            <a:off x="61722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8" name="Line 20"/>
          <p:cNvSpPr>
            <a:spLocks noChangeShapeType="1"/>
          </p:cNvSpPr>
          <p:nvPr/>
        </p:nvSpPr>
        <p:spPr bwMode="auto">
          <a:xfrm>
            <a:off x="7086600" y="2590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69" name="Rectangle 21"/>
          <p:cNvSpPr>
            <a:spLocks noChangeArrowheads="1"/>
          </p:cNvSpPr>
          <p:nvPr/>
        </p:nvSpPr>
        <p:spPr bwMode="auto">
          <a:xfrm>
            <a:off x="2133600" y="47244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3276600" y="5181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39671" name="Text Box 23"/>
          <p:cNvSpPr txBox="1">
            <a:spLocks noChangeArrowheads="1"/>
          </p:cNvSpPr>
          <p:nvPr/>
        </p:nvSpPr>
        <p:spPr bwMode="auto">
          <a:xfrm>
            <a:off x="6400800" y="31242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OK</a:t>
            </a:r>
          </a:p>
        </p:txBody>
      </p:sp>
      <p:sp>
        <p:nvSpPr>
          <p:cNvPr id="539672" name="Text Box 24"/>
          <p:cNvSpPr txBox="1">
            <a:spLocks noChangeArrowheads="1"/>
          </p:cNvSpPr>
          <p:nvPr/>
        </p:nvSpPr>
        <p:spPr bwMode="auto">
          <a:xfrm>
            <a:off x="5410200" y="3200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GET</a:t>
            </a:r>
          </a:p>
        </p:txBody>
      </p:sp>
      <p:sp>
        <p:nvSpPr>
          <p:cNvPr id="539673" name="Text Box 25"/>
          <p:cNvSpPr txBox="1">
            <a:spLocks noChangeArrowheads="1"/>
          </p:cNvSpPr>
          <p:nvPr/>
        </p:nvSpPr>
        <p:spPr bwMode="auto">
          <a:xfrm>
            <a:off x="4822825" y="4945063"/>
            <a:ext cx="386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ko-KR" altLang="ko-KR" sz="2400" i="0">
              <a:latin typeface="Times New Roman" pitchFamily="18" charset="0"/>
            </a:endParaRPr>
          </a:p>
        </p:txBody>
      </p: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724400" y="5105400"/>
            <a:ext cx="3810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UCP description document client will parse the document. Document will be formatted and displayed in UCP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C412D-76DB-47EA-A522-E9686F3BF8F5}" type="slidenum">
              <a:rPr lang="en-US" altLang="ko-KR"/>
              <a:pPr/>
              <a:t>2</a:t>
            </a:fld>
            <a:r>
              <a:rPr lang="en-US" altLang="ko-KR"/>
              <a:t> / 50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715000" cy="3811588"/>
          </a:xfrm>
          <a:noFill/>
          <a:ln/>
        </p:spPr>
        <p:txBody>
          <a:bodyPr/>
          <a:lstStyle/>
          <a:p>
            <a:pPr marL="381000" indent="-381000">
              <a:spcBef>
                <a:spcPct val="10000"/>
              </a:spcBef>
              <a:buFont typeface="Wingdings" pitchFamily="2" charset="2"/>
              <a:buAutoNum type="arabicPeriod"/>
            </a:pPr>
            <a:r>
              <a:rPr lang="en-US" altLang="ko-KR" sz="2400" dirty="0">
                <a:solidFill>
                  <a:srgbClr val="0000FF"/>
                </a:solidFill>
              </a:rPr>
              <a:t>Introduction</a:t>
            </a: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2. </a:t>
            </a:r>
            <a:r>
              <a:rPr lang="en-US" altLang="ko-KR" sz="2400" dirty="0" smtClean="0">
                <a:solidFill>
                  <a:srgbClr val="0000FF"/>
                </a:solidFill>
              </a:rPr>
              <a:t>UPnP(Universal Plug and Play)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3. </a:t>
            </a:r>
            <a:r>
              <a:rPr lang="en-US" altLang="ko-KR" sz="2400" dirty="0" err="1">
                <a:solidFill>
                  <a:srgbClr val="0000FF"/>
                </a:solidFill>
              </a:rPr>
              <a:t>Jini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4.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Havi</a:t>
            </a:r>
            <a:r>
              <a:rPr lang="en-US" altLang="ko-KR" sz="2400" dirty="0" smtClean="0">
                <a:solidFill>
                  <a:srgbClr val="0000FF"/>
                </a:solidFill>
              </a:rPr>
              <a:t>(Home Audio Video Interoperability)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5. Other </a:t>
            </a:r>
            <a:r>
              <a:rPr lang="en-US" altLang="ko-KR" sz="2400" dirty="0" smtClean="0">
                <a:solidFill>
                  <a:srgbClr val="0000FF"/>
                </a:solidFill>
              </a:rPr>
              <a:t>HNW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Middlewares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6.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OSGi</a:t>
            </a:r>
            <a:r>
              <a:rPr lang="en-US" altLang="ko-KR" sz="2400" dirty="0" smtClean="0">
                <a:solidFill>
                  <a:srgbClr val="0000FF"/>
                </a:solidFill>
              </a:rPr>
              <a:t>(Open Services Gateway initiatives)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381000" indent="-381000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References</a:t>
            </a:r>
            <a:endParaRPr lang="en-US" altLang="ko-KR" sz="2400" dirty="0"/>
          </a:p>
          <a:p>
            <a:pPr marL="381000" indent="-381000">
              <a:spcBef>
                <a:spcPct val="10000"/>
              </a:spcBef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A8B9F-9FFF-4018-98FF-846DB6F483FA}" type="slidenum">
              <a:rPr lang="en-US" altLang="ko-KR"/>
              <a:pPr/>
              <a:t>20</a:t>
            </a:fld>
            <a:r>
              <a:rPr lang="en-US" altLang="ko-KR"/>
              <a:t> / 50</a:t>
            </a:r>
          </a:p>
        </p:txBody>
      </p:sp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1066800" y="22860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Control(1)</a:t>
            </a: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1600200" y="3429000"/>
            <a:ext cx="36576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&lt;SOAP:Envelope&gt;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&lt;SOAP:Header&gt;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   …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&lt;/SOAP:Header&gt;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&lt;SOAP:Body&gt;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    &lt;SetVolume&gt;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	&lt;newVolume&gt;100&lt;/newVolume&gt;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    &lt;/SetVolume&gt;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&lt;/SOAP:Body&gt;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&lt;/SOAP:Envelope&gt;</a:t>
            </a:r>
          </a:p>
        </p:txBody>
      </p:sp>
      <p:sp>
        <p:nvSpPr>
          <p:cNvPr id="540678" name="Rectangle 6"/>
          <p:cNvSpPr>
            <a:spLocks noChangeArrowheads="1"/>
          </p:cNvSpPr>
          <p:nvPr/>
        </p:nvSpPr>
        <p:spPr bwMode="auto">
          <a:xfrm>
            <a:off x="5867400" y="3429000"/>
            <a:ext cx="28194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&lt;SOAP:Envelope&gt;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&lt;SOAP:Body&gt;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    &lt;SetVolumeResponse&gt;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	&lt;return&gt;0&lt;/return&gt;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      &lt;/SetVolumeResponse&gt;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      &lt;/SOAP:Body&gt;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&lt;/SOAP:Envelope&gt;</a:t>
            </a:r>
          </a:p>
        </p:txBody>
      </p:sp>
      <p:sp>
        <p:nvSpPr>
          <p:cNvPr id="540681" name="Rectangle 9"/>
          <p:cNvSpPr>
            <a:spLocks noChangeArrowheads="1"/>
          </p:cNvSpPr>
          <p:nvPr/>
        </p:nvSpPr>
        <p:spPr bwMode="auto">
          <a:xfrm>
            <a:off x="457200" y="1066800"/>
            <a:ext cx="43434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2000" i="0">
                <a:latin typeface="Arial" pitchFamily="34" charset="0"/>
              </a:rPr>
              <a:t>Control Request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,Bold" charset="-127"/>
              </a:rPr>
              <a:t>SOAP messages</a:t>
            </a:r>
            <a:endParaRPr lang="en-US" altLang="ko-KR" sz="1800" b="1" i="0">
              <a:latin typeface="Arial" pitchFamily="34" charset="0"/>
            </a:endParaRP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800" i="0">
                <a:latin typeface="Times New Roman" pitchFamily="18" charset="0"/>
                <a:ea typeface="굴림,Bold" charset="-127"/>
              </a:rPr>
              <a:t>HTTP POST or M-POST requests</a:t>
            </a:r>
          </a:p>
          <a:p>
            <a:pPr lvl="2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800" i="0">
                <a:latin typeface="Times New Roman" pitchFamily="18" charset="0"/>
                <a:ea typeface="굴림,Bold" charset="-127"/>
              </a:rPr>
              <a:t>XML body specifies action to invoke and values for argument</a:t>
            </a:r>
            <a:endParaRPr lang="en-US" altLang="ko-KR" sz="1800" i="0">
              <a:latin typeface="Arial" pitchFamily="34" charset="0"/>
            </a:endParaRPr>
          </a:p>
        </p:txBody>
      </p:sp>
      <p:sp>
        <p:nvSpPr>
          <p:cNvPr id="540682" name="Rectangle 10"/>
          <p:cNvSpPr>
            <a:spLocks noChangeArrowheads="1"/>
          </p:cNvSpPr>
          <p:nvPr/>
        </p:nvSpPr>
        <p:spPr bwMode="auto">
          <a:xfrm>
            <a:off x="5257800" y="990600"/>
            <a:ext cx="34290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ko-KR" sz="2000" i="0">
                <a:latin typeface="Arial" pitchFamily="34" charset="0"/>
              </a:rPr>
              <a:t>Control Responses</a:t>
            </a:r>
          </a:p>
          <a:p>
            <a:pPr lvl="1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ko-KR" sz="2000" i="0">
                <a:latin typeface="Times New Roman" pitchFamily="18" charset="0"/>
                <a:ea typeface="굴림,Bold" charset="-127"/>
              </a:rPr>
              <a:t>Send SOAP response via HTTP</a:t>
            </a:r>
            <a:endParaRPr lang="en-US" altLang="ko-KR" sz="1800" i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3135-2E93-47DE-8871-3C92A2730C57}" type="slidenum">
              <a:rPr lang="en-US" altLang="ko-KR"/>
              <a:pPr/>
              <a:t>21</a:t>
            </a:fld>
            <a:r>
              <a:rPr lang="en-US" altLang="ko-KR"/>
              <a:t> / 50</a:t>
            </a:r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1066800" y="304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Control(2)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2667000" y="2057400"/>
            <a:ext cx="1981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Controlled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Device</a:t>
            </a: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5715000" y="2057400"/>
            <a:ext cx="29718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Control Point</a:t>
            </a: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18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auto">
          <a:xfrm>
            <a:off x="2971800" y="3048000"/>
            <a:ext cx="13716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Document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3048000" y="43434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Control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7315200" y="274320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Browser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Presentation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7315200" y="358140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Browser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Control</a:t>
            </a: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791200" y="36576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Rehydrator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315200" y="4419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Applications</a:t>
            </a:r>
          </a:p>
        </p:txBody>
      </p:sp>
      <p:sp>
        <p:nvSpPr>
          <p:cNvPr id="541707" name="Line 11"/>
          <p:cNvSpPr>
            <a:spLocks noChangeShapeType="1"/>
          </p:cNvSpPr>
          <p:nvPr/>
        </p:nvSpPr>
        <p:spPr bwMode="auto">
          <a:xfrm>
            <a:off x="4343400" y="32004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08" name="Line 12"/>
          <p:cNvSpPr>
            <a:spLocks noChangeShapeType="1"/>
          </p:cNvSpPr>
          <p:nvPr/>
        </p:nvSpPr>
        <p:spPr bwMode="auto">
          <a:xfrm flipH="1">
            <a:off x="4267200" y="3962400"/>
            <a:ext cx="1524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09" name="Line 13"/>
          <p:cNvSpPr>
            <a:spLocks noChangeShapeType="1"/>
          </p:cNvSpPr>
          <p:nvPr/>
        </p:nvSpPr>
        <p:spPr bwMode="auto">
          <a:xfrm flipH="1">
            <a:off x="6934200" y="3810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 flipH="1" flipV="1">
            <a:off x="6934200" y="39624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1143000" y="1600200"/>
            <a:ext cx="1219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Service Definition: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1143000" y="2286000"/>
            <a:ext cx="144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Service State Table + Actions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1219200" y="3352800"/>
            <a:ext cx="1371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Service Control Protocol Declaration</a:t>
            </a:r>
          </a:p>
        </p:txBody>
      </p:sp>
      <p:sp>
        <p:nvSpPr>
          <p:cNvPr id="541714" name="Text Box 18"/>
          <p:cNvSpPr txBox="1">
            <a:spLocks noChangeArrowheads="1"/>
          </p:cNvSpPr>
          <p:nvPr/>
        </p:nvSpPr>
        <p:spPr bwMode="auto">
          <a:xfrm>
            <a:off x="1219200" y="4800600"/>
            <a:ext cx="129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Service Control Protocol</a:t>
            </a:r>
          </a:p>
        </p:txBody>
      </p:sp>
      <p:sp>
        <p:nvSpPr>
          <p:cNvPr id="541715" name="Line 19"/>
          <p:cNvSpPr>
            <a:spLocks noChangeShapeType="1"/>
          </p:cNvSpPr>
          <p:nvPr/>
        </p:nvSpPr>
        <p:spPr bwMode="auto">
          <a:xfrm flipV="1">
            <a:off x="2133600" y="33528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 flipV="1">
            <a:off x="2133600" y="4800600"/>
            <a:ext cx="914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1717" name="Text Box 21"/>
          <p:cNvSpPr txBox="1">
            <a:spLocks noChangeArrowheads="1"/>
          </p:cNvSpPr>
          <p:nvPr/>
        </p:nvSpPr>
        <p:spPr bwMode="auto">
          <a:xfrm>
            <a:off x="1981200" y="31242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solidFill>
                  <a:srgbClr val="FF5050"/>
                </a:solidFill>
                <a:latin typeface="Times New Roman" pitchFamily="18" charset="0"/>
              </a:rPr>
              <a:t>Embedded</a:t>
            </a:r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2057400" y="51816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i="0">
                <a:solidFill>
                  <a:srgbClr val="FF5050"/>
                </a:solidFill>
                <a:latin typeface="Times New Roman" pitchFamily="18" charset="0"/>
              </a:rPr>
              <a:t>Implemented (Server)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4724400" y="3048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solidFill>
                  <a:srgbClr val="FF5050"/>
                </a:solidFill>
                <a:latin typeface="Times New Roman" pitchFamily="18" charset="0"/>
              </a:rPr>
              <a:t>Uploaded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4724400" y="43434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i="0">
                <a:solidFill>
                  <a:srgbClr val="FF5050"/>
                </a:solidFill>
                <a:latin typeface="Times New Roman" pitchFamily="18" charset="0"/>
              </a:rPr>
              <a:t>SCP (Client)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F783-3BC4-48BA-BDDF-5E0361AC29D6}" type="slidenum">
              <a:rPr lang="en-US" altLang="ko-KR"/>
              <a:pPr/>
              <a:t>22</a:t>
            </a:fld>
            <a:r>
              <a:rPr lang="en-US" altLang="ko-KR"/>
              <a:t> / 50</a:t>
            </a:r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1066800" y="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굴림,Bold" charset="-127"/>
              </a:rPr>
              <a:t>UPnP : Control(3)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676400" y="1752600"/>
            <a:ext cx="2819400" cy="2438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209800" y="5638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TCP/UDP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4800600" y="5715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TCP/UDP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1828800" y="3200400"/>
            <a:ext cx="2667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Rehydrator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2133600" y="1905000"/>
            <a:ext cx="1981200" cy="7620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CP User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Interface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(SCP Control)</a:t>
            </a:r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4800600" y="2057400"/>
            <a:ext cx="1752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Control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 Server</a:t>
            </a: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800600" y="25908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 Server</a:t>
            </a: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2743200" y="3962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V="1">
            <a:off x="3505200" y="3962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914400" y="4114800"/>
            <a:ext cx="1828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Text/xml encoding from SCP POST / M-POST</a:t>
            </a:r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3505200" y="4191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200 OK</a:t>
            </a:r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3124200" y="2667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35" name="Rectangle 15"/>
          <p:cNvSpPr>
            <a:spLocks noChangeArrowheads="1"/>
          </p:cNvSpPr>
          <p:nvPr/>
        </p:nvSpPr>
        <p:spPr bwMode="auto">
          <a:xfrm>
            <a:off x="4800600" y="4953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42736" name="AutoShape 16"/>
          <p:cNvSpPr>
            <a:spLocks noChangeArrowheads="1"/>
          </p:cNvSpPr>
          <p:nvPr/>
        </p:nvSpPr>
        <p:spPr bwMode="auto">
          <a:xfrm>
            <a:off x="7620000" y="3962400"/>
            <a:ext cx="1066800" cy="762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SST</a:t>
            </a:r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 flipV="1">
            <a:off x="5791200" y="3124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4953000" y="3124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39" name="Line 19"/>
          <p:cNvSpPr>
            <a:spLocks noChangeShapeType="1"/>
          </p:cNvSpPr>
          <p:nvPr/>
        </p:nvSpPr>
        <p:spPr bwMode="auto">
          <a:xfrm>
            <a:off x="5638800" y="5334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40" name="Line 20"/>
          <p:cNvSpPr>
            <a:spLocks noChangeShapeType="1"/>
          </p:cNvSpPr>
          <p:nvPr/>
        </p:nvSpPr>
        <p:spPr bwMode="auto">
          <a:xfrm>
            <a:off x="6553200" y="2667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41" name="Rectangle 21"/>
          <p:cNvSpPr>
            <a:spLocks noChangeArrowheads="1"/>
          </p:cNvSpPr>
          <p:nvPr/>
        </p:nvSpPr>
        <p:spPr bwMode="auto">
          <a:xfrm>
            <a:off x="2133600" y="47244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42742" name="Line 22"/>
          <p:cNvSpPr>
            <a:spLocks noChangeShapeType="1"/>
          </p:cNvSpPr>
          <p:nvPr/>
        </p:nvSpPr>
        <p:spPr bwMode="auto">
          <a:xfrm>
            <a:off x="3276600" y="5181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43" name="Text Box 23"/>
          <p:cNvSpPr txBox="1">
            <a:spLocks noChangeArrowheads="1"/>
          </p:cNvSpPr>
          <p:nvPr/>
        </p:nvSpPr>
        <p:spPr bwMode="auto">
          <a:xfrm>
            <a:off x="2819400" y="38862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SCP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4876800" y="38862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200 OK</a:t>
            </a:r>
          </a:p>
        </p:txBody>
      </p:sp>
      <p:sp>
        <p:nvSpPr>
          <p:cNvPr id="542745" name="Rectangle 25"/>
          <p:cNvSpPr>
            <a:spLocks noChangeArrowheads="1"/>
          </p:cNvSpPr>
          <p:nvPr/>
        </p:nvSpPr>
        <p:spPr bwMode="auto">
          <a:xfrm>
            <a:off x="7543800" y="21336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Local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Service</a:t>
            </a:r>
          </a:p>
        </p:txBody>
      </p:sp>
      <p:sp>
        <p:nvSpPr>
          <p:cNvPr id="542746" name="Line 26"/>
          <p:cNvSpPr>
            <a:spLocks noChangeShapeType="1"/>
          </p:cNvSpPr>
          <p:nvPr/>
        </p:nvSpPr>
        <p:spPr bwMode="auto">
          <a:xfrm>
            <a:off x="8001000" y="3124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5791200" y="3886200"/>
            <a:ext cx="1828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Text/xml encoding from SCP POST / M-POST</a:t>
            </a:r>
          </a:p>
        </p:txBody>
      </p:sp>
      <p:sp>
        <p:nvSpPr>
          <p:cNvPr id="542748" name="AutoShape 28"/>
          <p:cNvSpPr>
            <a:spLocks noChangeArrowheads="1"/>
          </p:cNvSpPr>
          <p:nvPr/>
        </p:nvSpPr>
        <p:spPr bwMode="auto">
          <a:xfrm>
            <a:off x="6553200" y="2971800"/>
            <a:ext cx="685800" cy="276225"/>
          </a:xfrm>
          <a:prstGeom prst="curvedUpArrow">
            <a:avLst>
              <a:gd name="adj1" fmla="val 49655"/>
              <a:gd name="adj2" fmla="val 99310"/>
              <a:gd name="adj3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6248400" y="3200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Generate Events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7772400" y="3200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Update</a:t>
            </a:r>
          </a:p>
        </p:txBody>
      </p:sp>
      <p:sp>
        <p:nvSpPr>
          <p:cNvPr id="542751" name="Rectangle 31"/>
          <p:cNvSpPr>
            <a:spLocks noChangeArrowheads="1"/>
          </p:cNvSpPr>
          <p:nvPr/>
        </p:nvSpPr>
        <p:spPr bwMode="auto">
          <a:xfrm>
            <a:off x="7086600" y="5562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7391400" y="5486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SOAP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6477000" y="2286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Native API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200400" y="25908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OS(Native)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22BF-ED24-4162-841B-287D9793C8BC}" type="slidenum">
              <a:rPr lang="en-US" altLang="ko-KR"/>
              <a:pPr/>
              <a:t>23</a:t>
            </a:fld>
            <a:r>
              <a:rPr lang="en-US" altLang="ko-KR"/>
              <a:t> / 50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UPnP : Event(1)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0">
                <a:latin typeface="Times New Roman" pitchFamily="18" charset="0"/>
                <a:ea typeface="굴림체" pitchFamily="49" charset="-127"/>
              </a:rPr>
              <a:t>Subscribing</a:t>
            </a:r>
          </a:p>
          <a:p>
            <a:pPr lvl="1"/>
            <a:r>
              <a:rPr lang="en-US" altLang="ko-KR" b="1">
                <a:latin typeface="Times New Roman" pitchFamily="18" charset="0"/>
                <a:ea typeface="굴림체" pitchFamily="49" charset="-127"/>
              </a:rPr>
              <a:t>SUBSCRIBE request sent via HTTP</a:t>
            </a:r>
            <a:endParaRPr lang="en-US" altLang="ko-KR" b="1">
              <a:solidFill>
                <a:srgbClr val="000000"/>
              </a:solidFill>
              <a:latin typeface="Times New Roman" pitchFamily="18" charset="0"/>
              <a:ea typeface="굴림,Bold" charset="-127"/>
            </a:endParaRPr>
          </a:p>
          <a:p>
            <a:pPr lvl="1"/>
            <a:r>
              <a:rPr lang="en-US" altLang="ko-KR" b="1">
                <a:latin typeface="Times New Roman" pitchFamily="18" charset="0"/>
                <a:ea typeface="굴림체" pitchFamily="49" charset="-127"/>
              </a:rPr>
              <a:t>HTTP response contains new Subscribe ID </a:t>
            </a:r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6781800" y="4114800"/>
            <a:ext cx="1295400" cy="3810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6858000" y="4267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78486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76962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5438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778" name="AutoShape 10"/>
          <p:cNvSpPr>
            <a:spLocks noChangeArrowheads="1"/>
          </p:cNvSpPr>
          <p:nvPr/>
        </p:nvSpPr>
        <p:spPr bwMode="auto">
          <a:xfrm>
            <a:off x="7010400" y="3962400"/>
            <a:ext cx="1066800" cy="152400"/>
          </a:xfrm>
          <a:prstGeom prst="parallelogram">
            <a:avLst>
              <a:gd name="adj" fmla="val 1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Event Server</a:t>
            </a:r>
          </a:p>
        </p:txBody>
      </p:sp>
      <p:sp>
        <p:nvSpPr>
          <p:cNvPr id="544779" name="Line 11"/>
          <p:cNvSpPr>
            <a:spLocks noChangeShapeType="1"/>
          </p:cNvSpPr>
          <p:nvPr/>
        </p:nvSpPr>
        <p:spPr bwMode="auto">
          <a:xfrm>
            <a:off x="2667000" y="41148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0" name="Line 12"/>
          <p:cNvSpPr>
            <a:spLocks noChangeShapeType="1"/>
          </p:cNvSpPr>
          <p:nvPr/>
        </p:nvSpPr>
        <p:spPr bwMode="auto">
          <a:xfrm>
            <a:off x="5257800" y="44196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1" name="Line 13"/>
          <p:cNvSpPr>
            <a:spLocks noChangeShapeType="1"/>
          </p:cNvSpPr>
          <p:nvPr/>
        </p:nvSpPr>
        <p:spPr bwMode="auto">
          <a:xfrm>
            <a:off x="4724400" y="41148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>
            <a:off x="2667000" y="44196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3" name="Line 15"/>
          <p:cNvSpPr>
            <a:spLocks noChangeShapeType="1"/>
          </p:cNvSpPr>
          <p:nvPr/>
        </p:nvSpPr>
        <p:spPr bwMode="auto">
          <a:xfrm>
            <a:off x="4191000" y="41148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4800600" y="44196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5" name="Rectangle 17"/>
          <p:cNvSpPr>
            <a:spLocks noChangeArrowheads="1"/>
          </p:cNvSpPr>
          <p:nvPr/>
        </p:nvSpPr>
        <p:spPr bwMode="auto">
          <a:xfrm>
            <a:off x="3048000" y="2667000"/>
            <a:ext cx="2819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SUBSCRIBE </a:t>
            </a:r>
            <a:r>
              <a:rPr lang="en-US" altLang="ko-KR" sz="1400">
                <a:latin typeface="Times New Roman" pitchFamily="18" charset="0"/>
              </a:rPr>
              <a:t>eventSource</a:t>
            </a:r>
            <a:r>
              <a:rPr lang="en-US" altLang="ko-KR" sz="1400" i="0">
                <a:latin typeface="Times New Roman" pitchFamily="18" charset="0"/>
              </a:rPr>
              <a:t> HTTP/1.1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HOST: </a:t>
            </a:r>
            <a:r>
              <a:rPr lang="en-US" altLang="ko-KR" sz="1400">
                <a:latin typeface="Times New Roman" pitchFamily="18" charset="0"/>
              </a:rPr>
              <a:t>vcr:4000</a:t>
            </a:r>
          </a:p>
          <a:p>
            <a:pPr algn="l">
              <a:spcBef>
                <a:spcPct val="0"/>
              </a:spcBef>
            </a:pPr>
            <a:r>
              <a:rPr lang="en-US" altLang="ko-KR" sz="1400">
                <a:latin typeface="Times New Roman" pitchFamily="18" charset="0"/>
              </a:rPr>
              <a:t>…</a:t>
            </a:r>
            <a:endParaRPr lang="en-US" altLang="ko-KR" sz="1400" i="0"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Callback:&lt;http://ucp:923/upnp&gt;</a:t>
            </a:r>
            <a:endParaRPr lang="en-US" altLang="ko-KR" sz="1400">
              <a:latin typeface="Times New Roman" pitchFamily="18" charset="0"/>
            </a:endParaRPr>
          </a:p>
        </p:txBody>
      </p:sp>
      <p:sp>
        <p:nvSpPr>
          <p:cNvPr id="544786" name="Rectangle 18"/>
          <p:cNvSpPr>
            <a:spLocks noChangeArrowheads="1"/>
          </p:cNvSpPr>
          <p:nvPr/>
        </p:nvSpPr>
        <p:spPr bwMode="auto">
          <a:xfrm>
            <a:off x="3962400" y="4800600"/>
            <a:ext cx="2286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HTTP/1.1 200 OK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SID: uuid: …(new uuid) …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…</a:t>
            </a:r>
          </a:p>
        </p:txBody>
      </p:sp>
      <p:sp>
        <p:nvSpPr>
          <p:cNvPr id="544787" name="Line 19"/>
          <p:cNvSpPr>
            <a:spLocks noChangeShapeType="1"/>
          </p:cNvSpPr>
          <p:nvPr/>
        </p:nvSpPr>
        <p:spPr bwMode="auto">
          <a:xfrm>
            <a:off x="3429000" y="3733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8" name="Line 20"/>
          <p:cNvSpPr>
            <a:spLocks noChangeShapeType="1"/>
          </p:cNvSpPr>
          <p:nvPr/>
        </p:nvSpPr>
        <p:spPr bwMode="auto">
          <a:xfrm flipH="1">
            <a:off x="4724400" y="3733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89" name="Line 21"/>
          <p:cNvSpPr>
            <a:spLocks noChangeShapeType="1"/>
          </p:cNvSpPr>
          <p:nvPr/>
        </p:nvSpPr>
        <p:spPr bwMode="auto">
          <a:xfrm flipH="1">
            <a:off x="3962400" y="4419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5334000" y="4419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4791" name="Text Box 23"/>
          <p:cNvSpPr txBox="1">
            <a:spLocks noChangeArrowheads="1"/>
          </p:cNvSpPr>
          <p:nvPr/>
        </p:nvSpPr>
        <p:spPr bwMode="auto">
          <a:xfrm>
            <a:off x="1447800" y="29718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Control Point</a:t>
            </a:r>
          </a:p>
        </p:txBody>
      </p:sp>
      <p:pic>
        <p:nvPicPr>
          <p:cNvPr id="544792" name="Picture 24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12954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793" name="Text Box 25"/>
          <p:cNvSpPr txBox="1">
            <a:spLocks noChangeArrowheads="1"/>
          </p:cNvSpPr>
          <p:nvPr/>
        </p:nvSpPr>
        <p:spPr bwMode="auto">
          <a:xfrm>
            <a:off x="7315200" y="3276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VCR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0C8E-4B47-4BA3-829F-3C2034ACD8B9}" type="slidenum">
              <a:rPr lang="en-US" altLang="ko-KR"/>
              <a:pPr/>
              <a:t>24</a:t>
            </a:fld>
            <a:r>
              <a:rPr lang="en-US" altLang="ko-KR"/>
              <a:t> / 50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UPnP : Event(2)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0">
                <a:latin typeface="Times New Roman" pitchFamily="18" charset="0"/>
                <a:ea typeface="굴림,Bold" charset="-127"/>
              </a:rPr>
              <a:t>Notifications</a:t>
            </a:r>
          </a:p>
          <a:p>
            <a:pPr lvl="1"/>
            <a:r>
              <a:rPr lang="en-US" altLang="ko-KR" b="1">
                <a:latin typeface="Times New Roman" pitchFamily="18" charset="0"/>
                <a:ea typeface="굴림,Bold" charset="-127"/>
              </a:rPr>
              <a:t>Event source sends HTTP request to each subscriber</a:t>
            </a:r>
          </a:p>
          <a:p>
            <a:pPr lvl="2"/>
            <a:r>
              <a:rPr lang="en-US" altLang="ko-KR" sz="1400" b="1">
                <a:latin typeface="Times New Roman" pitchFamily="18" charset="0"/>
                <a:ea typeface="굴림,Bold" charset="-127"/>
              </a:rPr>
              <a:t>Body contains XML fragment which specifies changed variables and 	new values</a:t>
            </a:r>
          </a:p>
          <a:p>
            <a:pPr lvl="1"/>
            <a:r>
              <a:rPr lang="en-US" altLang="ko-KR" b="1">
                <a:latin typeface="Times New Roman" pitchFamily="18" charset="0"/>
                <a:ea typeface="굴림,Bold" charset="-127"/>
              </a:rPr>
              <a:t>Initial Notification</a:t>
            </a:r>
          </a:p>
          <a:p>
            <a:pPr lvl="2"/>
            <a:r>
              <a:rPr lang="en-US" altLang="ko-KR" sz="1400" b="1">
                <a:latin typeface="Times New Roman" pitchFamily="18" charset="0"/>
                <a:ea typeface="굴림,Bold" charset="-127"/>
              </a:rPr>
              <a:t>Event server must send initial notification immediately for new subscription</a:t>
            </a:r>
          </a:p>
          <a:p>
            <a:pPr lvl="2"/>
            <a:r>
              <a:rPr lang="en-US" altLang="ko-KR" sz="1400" b="1">
                <a:latin typeface="Times New Roman" pitchFamily="18" charset="0"/>
                <a:ea typeface="굴림,Bold" charset="-127"/>
              </a:rPr>
              <a:t>Must contain current values for all state variables</a:t>
            </a:r>
          </a:p>
          <a:p>
            <a:r>
              <a:rPr lang="en-US" altLang="ko-KR" sz="2400" b="0">
                <a:latin typeface="Times New Roman" pitchFamily="18" charset="0"/>
                <a:ea typeface="굴림,Bold" charset="-127"/>
              </a:rPr>
              <a:t>Sequence Number</a:t>
            </a:r>
          </a:p>
          <a:p>
            <a:pPr lvl="1"/>
            <a:r>
              <a:rPr lang="en-US" altLang="ko-KR" b="1">
                <a:latin typeface="Times New Roman" pitchFamily="18" charset="0"/>
                <a:ea typeface="굴림,Bold" charset="-127"/>
              </a:rPr>
              <a:t>UPnP event must be numbered</a:t>
            </a:r>
          </a:p>
          <a:p>
            <a:pPr lvl="2"/>
            <a:r>
              <a:rPr lang="en-US" altLang="ko-KR" sz="1400" b="1">
                <a:latin typeface="Times New Roman" pitchFamily="18" charset="0"/>
                <a:ea typeface="굴림,Bold" charset="-127"/>
              </a:rPr>
              <a:t>Sequence numbers are used for synchronization</a:t>
            </a:r>
          </a:p>
          <a:p>
            <a:pPr lvl="1"/>
            <a:r>
              <a:rPr lang="en-US" altLang="ko-KR" b="1">
                <a:latin typeface="Times New Roman" pitchFamily="18" charset="0"/>
                <a:ea typeface="굴림,Bold" charset="-127"/>
              </a:rPr>
              <a:t>Event source must send a sequence number in each Notify message header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endParaRPr lang="en-US" altLang="ko-KR"/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1066800" y="4800600"/>
            <a:ext cx="3048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4876800" y="5410200"/>
            <a:ext cx="838200" cy="6858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B</a:t>
            </a:r>
          </a:p>
          <a:p>
            <a:pPr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C</a:t>
            </a:r>
          </a:p>
        </p:txBody>
      </p:sp>
      <p:sp>
        <p:nvSpPr>
          <p:cNvPr id="545799" name="Line 7"/>
          <p:cNvSpPr>
            <a:spLocks noChangeShapeType="1"/>
          </p:cNvSpPr>
          <p:nvPr/>
        </p:nvSpPr>
        <p:spPr bwMode="auto">
          <a:xfrm>
            <a:off x="4876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0" name="Line 8"/>
          <p:cNvSpPr>
            <a:spLocks noChangeShapeType="1"/>
          </p:cNvSpPr>
          <p:nvPr/>
        </p:nvSpPr>
        <p:spPr bwMode="auto">
          <a:xfrm>
            <a:off x="4876800" y="586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1" name="AutoShape 9"/>
          <p:cNvSpPr>
            <a:spLocks noChangeArrowheads="1"/>
          </p:cNvSpPr>
          <p:nvPr/>
        </p:nvSpPr>
        <p:spPr bwMode="auto">
          <a:xfrm>
            <a:off x="1295400" y="4953000"/>
            <a:ext cx="1066800" cy="11430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State Table</a:t>
            </a:r>
          </a:p>
          <a:p>
            <a:pPr>
              <a:spcBef>
                <a:spcPct val="0"/>
              </a:spcBef>
            </a:pPr>
            <a:endParaRPr lang="en-US" altLang="ko-KR" sz="1800" i="0">
              <a:latin typeface="Times New Roman" pitchFamily="18" charset="0"/>
            </a:endParaRP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1447800" y="5638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5803" name="Line 11"/>
          <p:cNvSpPr>
            <a:spLocks noChangeShapeType="1"/>
          </p:cNvSpPr>
          <p:nvPr/>
        </p:nvSpPr>
        <p:spPr bwMode="auto">
          <a:xfrm>
            <a:off x="1447800" y="571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4" name="Line 12"/>
          <p:cNvSpPr>
            <a:spLocks noChangeShapeType="1"/>
          </p:cNvSpPr>
          <p:nvPr/>
        </p:nvSpPr>
        <p:spPr bwMode="auto">
          <a:xfrm>
            <a:off x="14478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5" name="Line 13"/>
          <p:cNvSpPr>
            <a:spLocks noChangeShapeType="1"/>
          </p:cNvSpPr>
          <p:nvPr/>
        </p:nvSpPr>
        <p:spPr bwMode="auto">
          <a:xfrm>
            <a:off x="1447800" y="586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6" name="Line 14"/>
          <p:cNvSpPr>
            <a:spLocks noChangeShapeType="1"/>
          </p:cNvSpPr>
          <p:nvPr/>
        </p:nvSpPr>
        <p:spPr bwMode="auto">
          <a:xfrm>
            <a:off x="1828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07" name="Rectangle 15"/>
          <p:cNvSpPr>
            <a:spLocks noChangeArrowheads="1"/>
          </p:cNvSpPr>
          <p:nvPr/>
        </p:nvSpPr>
        <p:spPr bwMode="auto">
          <a:xfrm>
            <a:off x="2667000" y="48768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Control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2667000" y="54864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5809" name="Line 17"/>
          <p:cNvSpPr>
            <a:spLocks noChangeShapeType="1"/>
          </p:cNvSpPr>
          <p:nvPr/>
        </p:nvSpPr>
        <p:spPr bwMode="auto">
          <a:xfrm>
            <a:off x="3886200" y="49530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0" name="Line 18"/>
          <p:cNvSpPr>
            <a:spLocks noChangeShapeType="1"/>
          </p:cNvSpPr>
          <p:nvPr/>
        </p:nvSpPr>
        <p:spPr bwMode="auto">
          <a:xfrm>
            <a:off x="3886200" y="51054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1" name="Line 19"/>
          <p:cNvSpPr>
            <a:spLocks noChangeShapeType="1"/>
          </p:cNvSpPr>
          <p:nvPr/>
        </p:nvSpPr>
        <p:spPr bwMode="auto">
          <a:xfrm>
            <a:off x="7239000" y="5257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2" name="Line 20"/>
          <p:cNvSpPr>
            <a:spLocks noChangeShapeType="1"/>
          </p:cNvSpPr>
          <p:nvPr/>
        </p:nvSpPr>
        <p:spPr bwMode="auto">
          <a:xfrm>
            <a:off x="3886200" y="52578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3" name="Line 21"/>
          <p:cNvSpPr>
            <a:spLocks noChangeShapeType="1"/>
          </p:cNvSpPr>
          <p:nvPr/>
        </p:nvSpPr>
        <p:spPr bwMode="auto">
          <a:xfrm>
            <a:off x="6858000" y="5257800"/>
            <a:ext cx="381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7696200" y="4724400"/>
            <a:ext cx="304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400" i="0">
                <a:latin typeface="Times New Roman" pitchFamily="18" charset="0"/>
              </a:rPr>
              <a:t>AB C</a:t>
            </a:r>
          </a:p>
        </p:txBody>
      </p:sp>
      <p:sp>
        <p:nvSpPr>
          <p:cNvPr id="545815" name="Line 23"/>
          <p:cNvSpPr>
            <a:spLocks noChangeShapeType="1"/>
          </p:cNvSpPr>
          <p:nvPr/>
        </p:nvSpPr>
        <p:spPr bwMode="auto">
          <a:xfrm>
            <a:off x="6934200" y="5105400"/>
            <a:ext cx="381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6" name="Line 24"/>
          <p:cNvSpPr>
            <a:spLocks noChangeShapeType="1"/>
          </p:cNvSpPr>
          <p:nvPr/>
        </p:nvSpPr>
        <p:spPr bwMode="auto">
          <a:xfrm>
            <a:off x="7010400" y="4953000"/>
            <a:ext cx="381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7" name="Line 25"/>
          <p:cNvSpPr>
            <a:spLocks noChangeShapeType="1"/>
          </p:cNvSpPr>
          <p:nvPr/>
        </p:nvSpPr>
        <p:spPr bwMode="auto">
          <a:xfrm>
            <a:off x="38862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8" name="Line 26"/>
          <p:cNvSpPr>
            <a:spLocks noChangeShapeType="1"/>
          </p:cNvSpPr>
          <p:nvPr/>
        </p:nvSpPr>
        <p:spPr bwMode="auto">
          <a:xfrm>
            <a:off x="4419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19" name="Line 27"/>
          <p:cNvSpPr>
            <a:spLocks noChangeShapeType="1"/>
          </p:cNvSpPr>
          <p:nvPr/>
        </p:nvSpPr>
        <p:spPr bwMode="auto">
          <a:xfrm>
            <a:off x="4419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20" name="Rectangle 28"/>
          <p:cNvSpPr>
            <a:spLocks noChangeArrowheads="1"/>
          </p:cNvSpPr>
          <p:nvPr/>
        </p:nvSpPr>
        <p:spPr bwMode="auto">
          <a:xfrm>
            <a:off x="6096000" y="54102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NOTIFY </a:t>
            </a:r>
            <a:r>
              <a:rPr lang="en-US" altLang="ko-KR" sz="1400">
                <a:latin typeface="Times New Roman" pitchFamily="18" charset="0"/>
              </a:rPr>
              <a:t>upnp</a:t>
            </a:r>
            <a:r>
              <a:rPr lang="en-US" altLang="ko-KR" sz="1400" i="0">
                <a:latin typeface="Times New Roman" pitchFamily="18" charset="0"/>
              </a:rPr>
              <a:t> HTTP/1.1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HOST: </a:t>
            </a:r>
            <a:r>
              <a:rPr lang="en-US" altLang="ko-KR" sz="1400">
                <a:latin typeface="Times New Roman" pitchFamily="18" charset="0"/>
              </a:rPr>
              <a:t>ucp:923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…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Context-Type: text/xml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&lt;…xml fragment …&gt;</a:t>
            </a:r>
          </a:p>
        </p:txBody>
      </p:sp>
      <p:sp>
        <p:nvSpPr>
          <p:cNvPr id="545821" name="Line 29"/>
          <p:cNvSpPr>
            <a:spLocks noChangeShapeType="1"/>
          </p:cNvSpPr>
          <p:nvPr/>
        </p:nvSpPr>
        <p:spPr bwMode="auto">
          <a:xfrm flipH="1">
            <a:off x="6096000" y="5257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5822" name="Line 30"/>
          <p:cNvSpPr>
            <a:spLocks noChangeShapeType="1"/>
          </p:cNvSpPr>
          <p:nvPr/>
        </p:nvSpPr>
        <p:spPr bwMode="auto">
          <a:xfrm flipH="1" flipV="1">
            <a:off x="7239000" y="5257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F1234-3CA1-412F-B813-7D244DF042D5}" type="slidenum">
              <a:rPr lang="en-US" altLang="ko-KR"/>
              <a:pPr/>
              <a:t>25</a:t>
            </a:fld>
            <a:r>
              <a:rPr lang="en-US" altLang="ko-KR"/>
              <a:t> / 50</a:t>
            </a:r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1066800" y="15240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 : Event(3)- Subscription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143000" y="1690688"/>
            <a:ext cx="3352800" cy="2438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2400" i="0">
              <a:solidFill>
                <a:schemeClr val="bg2"/>
              </a:solidFill>
              <a:latin typeface="굴림" pitchFamily="50" charset="-127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2209800" y="5576888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TCP/UDP</a:t>
            </a: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2971800" y="3138488"/>
            <a:ext cx="14478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Event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Subscription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3048000" y="1843088"/>
            <a:ext cx="1143000" cy="7620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UCP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User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Interface</a:t>
            </a:r>
          </a:p>
        </p:txBody>
      </p:sp>
      <p:sp>
        <p:nvSpPr>
          <p:cNvPr id="546823" name="Line 7"/>
          <p:cNvSpPr>
            <a:spLocks noChangeShapeType="1"/>
          </p:cNvSpPr>
          <p:nvPr/>
        </p:nvSpPr>
        <p:spPr bwMode="auto">
          <a:xfrm>
            <a:off x="2286000" y="3976688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24" name="Line 8"/>
          <p:cNvSpPr>
            <a:spLocks noChangeShapeType="1"/>
          </p:cNvSpPr>
          <p:nvPr/>
        </p:nvSpPr>
        <p:spPr bwMode="auto">
          <a:xfrm flipV="1">
            <a:off x="3886200" y="39004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4038600" y="4129088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GENA Subscribe</a:t>
            </a:r>
          </a:p>
        </p:txBody>
      </p:sp>
      <p:sp>
        <p:nvSpPr>
          <p:cNvPr id="546826" name="Line 10"/>
          <p:cNvSpPr>
            <a:spLocks noChangeShapeType="1"/>
          </p:cNvSpPr>
          <p:nvPr/>
        </p:nvSpPr>
        <p:spPr bwMode="auto">
          <a:xfrm>
            <a:off x="3657600" y="26050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2133600" y="4662488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46828" name="Line 12"/>
          <p:cNvSpPr>
            <a:spLocks noChangeShapeType="1"/>
          </p:cNvSpPr>
          <p:nvPr/>
        </p:nvSpPr>
        <p:spPr bwMode="auto">
          <a:xfrm>
            <a:off x="3276600" y="51196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4953000" y="1676400"/>
            <a:ext cx="2743200" cy="23764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30" name="Rectangle 14"/>
          <p:cNvSpPr>
            <a:spLocks noChangeArrowheads="1"/>
          </p:cNvSpPr>
          <p:nvPr/>
        </p:nvSpPr>
        <p:spPr bwMode="auto">
          <a:xfrm>
            <a:off x="5486400" y="5500688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TCP/UDP</a:t>
            </a:r>
          </a:p>
        </p:txBody>
      </p:sp>
      <p:sp>
        <p:nvSpPr>
          <p:cNvPr id="546831" name="Rectangle 15"/>
          <p:cNvSpPr>
            <a:spLocks noChangeArrowheads="1"/>
          </p:cNvSpPr>
          <p:nvPr/>
        </p:nvSpPr>
        <p:spPr bwMode="auto">
          <a:xfrm>
            <a:off x="5105400" y="3062288"/>
            <a:ext cx="24384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Subscription Arbiter</a:t>
            </a:r>
          </a:p>
        </p:txBody>
      </p:sp>
      <p:sp>
        <p:nvSpPr>
          <p:cNvPr id="546832" name="Rectangle 16"/>
          <p:cNvSpPr>
            <a:spLocks noChangeArrowheads="1"/>
          </p:cNvSpPr>
          <p:nvPr/>
        </p:nvSpPr>
        <p:spPr bwMode="auto">
          <a:xfrm>
            <a:off x="5410200" y="1766888"/>
            <a:ext cx="1981200" cy="76200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Event Subscription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1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546833" name="Line 17"/>
          <p:cNvSpPr>
            <a:spLocks noChangeShapeType="1"/>
          </p:cNvSpPr>
          <p:nvPr/>
        </p:nvSpPr>
        <p:spPr bwMode="auto">
          <a:xfrm>
            <a:off x="6019800" y="38242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34" name="Line 18"/>
          <p:cNvSpPr>
            <a:spLocks noChangeShapeType="1"/>
          </p:cNvSpPr>
          <p:nvPr/>
        </p:nvSpPr>
        <p:spPr bwMode="auto">
          <a:xfrm flipV="1">
            <a:off x="6781800" y="38242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35" name="Text Box 19"/>
          <p:cNvSpPr txBox="1">
            <a:spLocks noChangeArrowheads="1"/>
          </p:cNvSpPr>
          <p:nvPr/>
        </p:nvSpPr>
        <p:spPr bwMode="auto">
          <a:xfrm>
            <a:off x="6781800" y="4052888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NOTIFY</a:t>
            </a:r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5410200" y="4586288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HTTP/1.1</a:t>
            </a:r>
          </a:p>
        </p:txBody>
      </p:sp>
      <p:sp>
        <p:nvSpPr>
          <p:cNvPr id="546837" name="Text Box 21"/>
          <p:cNvSpPr txBox="1">
            <a:spLocks noChangeArrowheads="1"/>
          </p:cNvSpPr>
          <p:nvPr/>
        </p:nvSpPr>
        <p:spPr bwMode="auto">
          <a:xfrm>
            <a:off x="6400800" y="26050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Notification</a:t>
            </a:r>
          </a:p>
        </p:txBody>
      </p:sp>
      <p:sp>
        <p:nvSpPr>
          <p:cNvPr id="546838" name="Rectangle 22"/>
          <p:cNvSpPr>
            <a:spLocks noChangeArrowheads="1"/>
          </p:cNvSpPr>
          <p:nvPr/>
        </p:nvSpPr>
        <p:spPr bwMode="auto">
          <a:xfrm>
            <a:off x="7924800" y="1843088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Event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546839" name="Line 23"/>
          <p:cNvSpPr>
            <a:spLocks noChangeShapeType="1"/>
          </p:cNvSpPr>
          <p:nvPr/>
        </p:nvSpPr>
        <p:spPr bwMode="auto">
          <a:xfrm flipH="1">
            <a:off x="7391400" y="214788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40" name="Rectangle 24"/>
          <p:cNvSpPr>
            <a:spLocks noChangeArrowheads="1"/>
          </p:cNvSpPr>
          <p:nvPr/>
        </p:nvSpPr>
        <p:spPr bwMode="auto">
          <a:xfrm>
            <a:off x="1219200" y="3519488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HTTP Server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1219200" y="1766888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Native App</a:t>
            </a:r>
          </a:p>
        </p:txBody>
      </p:sp>
      <p:sp>
        <p:nvSpPr>
          <p:cNvPr id="546842" name="Rectangle 26"/>
          <p:cNvSpPr>
            <a:spLocks noChangeArrowheads="1"/>
          </p:cNvSpPr>
          <p:nvPr/>
        </p:nvSpPr>
        <p:spPr bwMode="auto">
          <a:xfrm>
            <a:off x="1219200" y="3214688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Event Sink</a:t>
            </a:r>
          </a:p>
        </p:txBody>
      </p:sp>
      <p:sp>
        <p:nvSpPr>
          <p:cNvPr id="546843" name="Rectangle 27"/>
          <p:cNvSpPr>
            <a:spLocks noChangeArrowheads="1"/>
          </p:cNvSpPr>
          <p:nvPr/>
        </p:nvSpPr>
        <p:spPr bwMode="auto">
          <a:xfrm>
            <a:off x="1295400" y="2590800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bg2"/>
                </a:solidFill>
                <a:latin typeface="Times New Roman" pitchFamily="18" charset="0"/>
              </a:rPr>
              <a:t>Rehydrator</a:t>
            </a:r>
          </a:p>
        </p:txBody>
      </p:sp>
      <p:sp>
        <p:nvSpPr>
          <p:cNvPr id="546844" name="Line 28"/>
          <p:cNvSpPr>
            <a:spLocks noChangeShapeType="1"/>
          </p:cNvSpPr>
          <p:nvPr/>
        </p:nvSpPr>
        <p:spPr bwMode="auto">
          <a:xfrm>
            <a:off x="2133600" y="2224088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95400" y="4205288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NOTIFY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5029200" y="3976688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Times New Roman" pitchFamily="18" charset="0"/>
              </a:rPr>
              <a:t>GENA Subscribe</a:t>
            </a:r>
          </a:p>
        </p:txBody>
      </p:sp>
      <p:sp>
        <p:nvSpPr>
          <p:cNvPr id="546847" name="Line 31"/>
          <p:cNvSpPr>
            <a:spLocks noChangeShapeType="1"/>
          </p:cNvSpPr>
          <p:nvPr/>
        </p:nvSpPr>
        <p:spPr bwMode="auto">
          <a:xfrm flipV="1">
            <a:off x="6781800" y="50434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48" name="Line 32"/>
          <p:cNvSpPr>
            <a:spLocks noChangeShapeType="1"/>
          </p:cNvSpPr>
          <p:nvPr/>
        </p:nvSpPr>
        <p:spPr bwMode="auto">
          <a:xfrm>
            <a:off x="6019800" y="50434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49" name="Rectangle 33"/>
          <p:cNvSpPr>
            <a:spLocks noChangeArrowheads="1"/>
          </p:cNvSpPr>
          <p:nvPr/>
        </p:nvSpPr>
        <p:spPr bwMode="auto">
          <a:xfrm>
            <a:off x="6858000" y="618648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7162800" y="6110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GENA</a:t>
            </a:r>
          </a:p>
        </p:txBody>
      </p:sp>
      <p:sp>
        <p:nvSpPr>
          <p:cNvPr id="546851" name="Line 35"/>
          <p:cNvSpPr>
            <a:spLocks noChangeShapeType="1"/>
          </p:cNvSpPr>
          <p:nvPr/>
        </p:nvSpPr>
        <p:spPr bwMode="auto">
          <a:xfrm flipV="1">
            <a:off x="6477000" y="25288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52" name="Line 36"/>
          <p:cNvSpPr>
            <a:spLocks noChangeShapeType="1"/>
          </p:cNvSpPr>
          <p:nvPr/>
        </p:nvSpPr>
        <p:spPr bwMode="auto">
          <a:xfrm>
            <a:off x="6019800" y="25288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A9243-10F2-45AA-9B0B-84CD64C5E683}" type="slidenum">
              <a:rPr lang="en-US" altLang="ko-KR"/>
              <a:pPr/>
              <a:t>26</a:t>
            </a:fld>
            <a:r>
              <a:rPr lang="en-US" altLang="ko-KR"/>
              <a:t> / 50</a:t>
            </a:r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990600" y="304800"/>
            <a:ext cx="762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 : Event(4)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1524000" y="1752600"/>
            <a:ext cx="2667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Control Point</a:t>
            </a: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5715000" y="1752600"/>
            <a:ext cx="28194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Controlled Device</a:t>
            </a: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ko-KR" sz="2000" i="0">
              <a:latin typeface="Times New Roman" pitchFamily="18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1295400" y="4191000"/>
            <a:ext cx="6553200" cy="1676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1752600" y="2438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Discovery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Client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1752600" y="32766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Client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5867400" y="2438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Discovery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5867400" y="32766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7850" name="AutoShape 10"/>
          <p:cNvSpPr>
            <a:spLocks noChangeArrowheads="1"/>
          </p:cNvSpPr>
          <p:nvPr/>
        </p:nvSpPr>
        <p:spPr bwMode="auto">
          <a:xfrm>
            <a:off x="7391400" y="3124200"/>
            <a:ext cx="10668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Description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Document</a:t>
            </a:r>
          </a:p>
        </p:txBody>
      </p:sp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1752600" y="4343400"/>
            <a:ext cx="1143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Application</a:t>
            </a:r>
          </a:p>
        </p:txBody>
      </p:sp>
      <p:sp>
        <p:nvSpPr>
          <p:cNvPr id="547852" name="Rectangle 12"/>
          <p:cNvSpPr>
            <a:spLocks noChangeArrowheads="1"/>
          </p:cNvSpPr>
          <p:nvPr/>
        </p:nvSpPr>
        <p:spPr bwMode="auto">
          <a:xfrm>
            <a:off x="6019800" y="4267200"/>
            <a:ext cx="1295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Subscription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Server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6019800" y="51054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Source</a:t>
            </a:r>
          </a:p>
        </p:txBody>
      </p:sp>
      <p:sp>
        <p:nvSpPr>
          <p:cNvPr id="547854" name="Rectangle 14"/>
          <p:cNvSpPr>
            <a:spLocks noChangeArrowheads="1"/>
          </p:cNvSpPr>
          <p:nvPr/>
        </p:nvSpPr>
        <p:spPr bwMode="auto">
          <a:xfrm>
            <a:off x="3048000" y="426720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Subscription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Client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3048000" y="5105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Event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Sink</a:t>
            </a:r>
          </a:p>
        </p:txBody>
      </p:sp>
      <p:sp>
        <p:nvSpPr>
          <p:cNvPr id="547856" name="Text Box 16"/>
          <p:cNvSpPr txBox="1">
            <a:spLocks noChangeArrowheads="1"/>
          </p:cNvSpPr>
          <p:nvPr/>
        </p:nvSpPr>
        <p:spPr bwMode="auto">
          <a:xfrm>
            <a:off x="6553200" y="5562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Times New Roman" pitchFamily="18" charset="0"/>
              </a:rPr>
              <a:t>Per Service</a:t>
            </a:r>
          </a:p>
        </p:txBody>
      </p:sp>
      <p:sp>
        <p:nvSpPr>
          <p:cNvPr id="547857" name="Line 17"/>
          <p:cNvSpPr>
            <a:spLocks noChangeShapeType="1"/>
          </p:cNvSpPr>
          <p:nvPr/>
        </p:nvSpPr>
        <p:spPr bwMode="auto">
          <a:xfrm>
            <a:off x="2895600" y="2590800"/>
            <a:ext cx="2971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58" name="Line 18"/>
          <p:cNvSpPr>
            <a:spLocks noChangeShapeType="1"/>
          </p:cNvSpPr>
          <p:nvPr/>
        </p:nvSpPr>
        <p:spPr bwMode="auto">
          <a:xfrm>
            <a:off x="2895600" y="2895600"/>
            <a:ext cx="2971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59" name="Line 19"/>
          <p:cNvSpPr>
            <a:spLocks noChangeShapeType="1"/>
          </p:cNvSpPr>
          <p:nvPr/>
        </p:nvSpPr>
        <p:spPr bwMode="auto">
          <a:xfrm>
            <a:off x="2895600" y="3581400"/>
            <a:ext cx="29718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60" name="Line 20"/>
          <p:cNvSpPr>
            <a:spLocks noChangeShapeType="1"/>
          </p:cNvSpPr>
          <p:nvPr/>
        </p:nvSpPr>
        <p:spPr bwMode="auto">
          <a:xfrm flipH="1">
            <a:off x="2895600" y="5410200"/>
            <a:ext cx="31242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 flipH="1">
            <a:off x="6934200" y="3581400"/>
            <a:ext cx="457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62" name="Text Box 22"/>
          <p:cNvSpPr txBox="1">
            <a:spLocks noChangeArrowheads="1"/>
          </p:cNvSpPr>
          <p:nvPr/>
        </p:nvSpPr>
        <p:spPr bwMode="auto">
          <a:xfrm>
            <a:off x="4419600" y="2590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SSDP</a:t>
            </a:r>
          </a:p>
        </p:txBody>
      </p:sp>
      <p:sp>
        <p:nvSpPr>
          <p:cNvPr id="547863" name="Text Box 23"/>
          <p:cNvSpPr txBox="1">
            <a:spLocks noChangeArrowheads="1"/>
          </p:cNvSpPr>
          <p:nvPr/>
        </p:nvSpPr>
        <p:spPr bwMode="auto">
          <a:xfrm>
            <a:off x="3352800" y="3200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Description</a:t>
            </a:r>
            <a:r>
              <a:rPr lang="en-US" altLang="ko-KR" sz="1800" i="0">
                <a:solidFill>
                  <a:srgbClr val="FF5050"/>
                </a:solidFill>
                <a:latin typeface="Times New Roman" pitchFamily="18" charset="0"/>
              </a:rPr>
              <a:t>    </a:t>
            </a:r>
          </a:p>
          <a:p>
            <a:pPr algn="l"/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(Event Subscribe URL)</a:t>
            </a:r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4267200" y="5105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Notify(Event)</a:t>
            </a:r>
          </a:p>
        </p:txBody>
      </p:sp>
      <p:sp>
        <p:nvSpPr>
          <p:cNvPr id="547865" name="Line 25"/>
          <p:cNvSpPr>
            <a:spLocks noChangeShapeType="1"/>
          </p:cNvSpPr>
          <p:nvPr/>
        </p:nvSpPr>
        <p:spPr bwMode="auto">
          <a:xfrm>
            <a:off x="2895600" y="4800600"/>
            <a:ext cx="31242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7866" name="Text Box 26"/>
          <p:cNvSpPr txBox="1">
            <a:spLocks noChangeArrowheads="1"/>
          </p:cNvSpPr>
          <p:nvPr/>
        </p:nvSpPr>
        <p:spPr bwMode="auto">
          <a:xfrm>
            <a:off x="3886200" y="4343400"/>
            <a:ext cx="2438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Description    </a:t>
            </a:r>
          </a:p>
          <a:p>
            <a:r>
              <a:rPr lang="en-US" altLang="ko-KR" sz="1800" b="1" i="0">
                <a:solidFill>
                  <a:srgbClr val="FF5050"/>
                </a:solidFill>
                <a:latin typeface="Times New Roman" pitchFamily="18" charset="0"/>
              </a:rPr>
              <a:t>(Event Sink URL)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CEC4-23E3-4AC9-AFA1-CED9D1E5D568}" type="slidenum">
              <a:rPr lang="en-US" altLang="ko-KR"/>
              <a:pPr/>
              <a:t>27</a:t>
            </a:fld>
            <a:r>
              <a:rPr lang="en-US" altLang="ko-KR"/>
              <a:t> / 50</a:t>
            </a: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UPnP : Presentation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b="0">
                <a:solidFill>
                  <a:srgbClr val="000000"/>
                </a:solidFill>
                <a:latin typeface="Times New Roman" pitchFamily="18" charset="0"/>
                <a:ea typeface="굴림,Bold" charset="-127"/>
              </a:rPr>
              <a:t>Presentation</a:t>
            </a:r>
          </a:p>
          <a:p>
            <a:pPr lvl="1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,Bold" charset="-127"/>
              </a:rPr>
              <a:t>Control Point can retrieve a page from this URL</a:t>
            </a:r>
          </a:p>
          <a:p>
            <a:pPr lvl="1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,Bold" charset="-127"/>
              </a:rPr>
              <a:t>Delivers an HTML page and provide device specific UI</a:t>
            </a:r>
          </a:p>
          <a:p>
            <a:r>
              <a:rPr lang="en-US" altLang="ko-KR" sz="2400" b="0">
                <a:solidFill>
                  <a:srgbClr val="000000"/>
                </a:solidFill>
                <a:latin typeface="Times New Roman" pitchFamily="18" charset="0"/>
                <a:ea typeface="굴림,Bold" charset="-127"/>
              </a:rPr>
              <a:t>Accessing Presentation</a:t>
            </a:r>
          </a:p>
          <a:p>
            <a:pPr lvl="1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  <a:ea typeface="굴림,Bold" charset="-127"/>
              </a:rPr>
              <a:t>Use HTTP GET on presentation URL specified in description documentation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endParaRPr lang="en-US" altLang="ko-KR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7239000" y="4648200"/>
            <a:ext cx="1295400" cy="381000"/>
          </a:xfrm>
          <a:prstGeom prst="rect">
            <a:avLst/>
          </a:prstGeom>
          <a:solidFill>
            <a:srgbClr val="333333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7315200" y="48006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83058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8153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8001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73" name="AutoShape 9"/>
          <p:cNvSpPr>
            <a:spLocks noChangeArrowheads="1"/>
          </p:cNvSpPr>
          <p:nvPr/>
        </p:nvSpPr>
        <p:spPr bwMode="auto">
          <a:xfrm>
            <a:off x="7467600" y="4495800"/>
            <a:ext cx="1066800" cy="152400"/>
          </a:xfrm>
          <a:prstGeom prst="parallelogram">
            <a:avLst>
              <a:gd name="adj" fmla="val 1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i="0">
                <a:solidFill>
                  <a:srgbClr val="000099"/>
                </a:solidFill>
                <a:latin typeface="Times New Roman" pitchFamily="18" charset="0"/>
              </a:rPr>
              <a:t>Presentation</a:t>
            </a:r>
          </a:p>
        </p:txBody>
      </p:sp>
      <p:sp>
        <p:nvSpPr>
          <p:cNvPr id="548874" name="Line 10"/>
          <p:cNvSpPr>
            <a:spLocks noChangeShapeType="1"/>
          </p:cNvSpPr>
          <p:nvPr/>
        </p:nvSpPr>
        <p:spPr bwMode="auto">
          <a:xfrm>
            <a:off x="4191000" y="46482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>
            <a:off x="5715000" y="49530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>
            <a:off x="6096000" y="4648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>
            <a:off x="4191000" y="4953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78" name="Line 14"/>
          <p:cNvSpPr>
            <a:spLocks noChangeShapeType="1"/>
          </p:cNvSpPr>
          <p:nvPr/>
        </p:nvSpPr>
        <p:spPr bwMode="auto">
          <a:xfrm>
            <a:off x="5562600" y="46482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79" name="Line 15"/>
          <p:cNvSpPr>
            <a:spLocks noChangeShapeType="1"/>
          </p:cNvSpPr>
          <p:nvPr/>
        </p:nvSpPr>
        <p:spPr bwMode="auto">
          <a:xfrm>
            <a:off x="5257800" y="4953000"/>
            <a:ext cx="533400" cy="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80" name="Rectangle 16"/>
          <p:cNvSpPr>
            <a:spLocks noChangeArrowheads="1"/>
          </p:cNvSpPr>
          <p:nvPr/>
        </p:nvSpPr>
        <p:spPr bwMode="auto">
          <a:xfrm>
            <a:off x="4800600" y="381000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GET </a:t>
            </a:r>
            <a:r>
              <a:rPr lang="en-US" altLang="ko-KR" sz="1400">
                <a:latin typeface="Times New Roman" pitchFamily="18" charset="0"/>
              </a:rPr>
              <a:t>pres:html</a:t>
            </a:r>
            <a:r>
              <a:rPr lang="en-US" altLang="ko-KR" sz="1400" i="0">
                <a:latin typeface="Times New Roman" pitchFamily="18" charset="0"/>
              </a:rPr>
              <a:t> HTTP/1.1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Times New Roman" pitchFamily="18" charset="0"/>
              </a:rPr>
              <a:t>HOST: </a:t>
            </a:r>
            <a:r>
              <a:rPr lang="en-US" altLang="ko-KR" sz="1400">
                <a:latin typeface="Times New Roman" pitchFamily="18" charset="0"/>
              </a:rPr>
              <a:t>vcr:3000</a:t>
            </a:r>
          </a:p>
        </p:txBody>
      </p:sp>
      <p:sp>
        <p:nvSpPr>
          <p:cNvPr id="548881" name="Line 17"/>
          <p:cNvSpPr>
            <a:spLocks noChangeShapeType="1"/>
          </p:cNvSpPr>
          <p:nvPr/>
        </p:nvSpPr>
        <p:spPr bwMode="auto">
          <a:xfrm>
            <a:off x="4800600" y="4267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82" name="Line 18"/>
          <p:cNvSpPr>
            <a:spLocks noChangeShapeType="1"/>
          </p:cNvSpPr>
          <p:nvPr/>
        </p:nvSpPr>
        <p:spPr bwMode="auto">
          <a:xfrm flipH="1">
            <a:off x="6096000" y="4267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 flipH="1">
            <a:off x="4419600" y="4953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84" name="Line 20"/>
          <p:cNvSpPr>
            <a:spLocks noChangeShapeType="1"/>
          </p:cNvSpPr>
          <p:nvPr/>
        </p:nvSpPr>
        <p:spPr bwMode="auto">
          <a:xfrm>
            <a:off x="5791200" y="49530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85" name="Text Box 21"/>
          <p:cNvSpPr txBox="1">
            <a:spLocks noChangeArrowheads="1"/>
          </p:cNvSpPr>
          <p:nvPr/>
        </p:nvSpPr>
        <p:spPr bwMode="auto">
          <a:xfrm>
            <a:off x="2819400" y="55626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0">
                <a:solidFill>
                  <a:srgbClr val="000099"/>
                </a:solidFill>
                <a:latin typeface="Times New Roman" pitchFamily="18" charset="0"/>
              </a:rPr>
              <a:t>Control Point</a:t>
            </a:r>
          </a:p>
        </p:txBody>
      </p:sp>
      <p:pic>
        <p:nvPicPr>
          <p:cNvPr id="548886" name="Picture 22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12954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87" name="Rectangle 23"/>
          <p:cNvSpPr>
            <a:spLocks noChangeArrowheads="1"/>
          </p:cNvSpPr>
          <p:nvPr/>
        </p:nvSpPr>
        <p:spPr bwMode="auto">
          <a:xfrm>
            <a:off x="3276600" y="4724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914400" y="3200400"/>
            <a:ext cx="1905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89" name="Line 25"/>
          <p:cNvSpPr>
            <a:spLocks noChangeShapeType="1"/>
          </p:cNvSpPr>
          <p:nvPr/>
        </p:nvSpPr>
        <p:spPr bwMode="auto">
          <a:xfrm>
            <a:off x="914400" y="3429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914400" y="3200400"/>
            <a:ext cx="19050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i="0">
                <a:solidFill>
                  <a:schemeClr val="bg1"/>
                </a:solidFill>
                <a:latin typeface="Times New Roman" pitchFamily="18" charset="0"/>
              </a:rPr>
              <a:t>@ Presentation Page</a:t>
            </a: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3276600" y="4724400"/>
            <a:ext cx="2286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1143000" y="3962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Arial" pitchFamily="34" charset="0"/>
              </a:rPr>
              <a:t>Play&gt;&gt;</a:t>
            </a:r>
          </a:p>
        </p:txBody>
      </p:sp>
      <p:sp>
        <p:nvSpPr>
          <p:cNvPr id="548893" name="Rectangle 29"/>
          <p:cNvSpPr>
            <a:spLocks noChangeArrowheads="1"/>
          </p:cNvSpPr>
          <p:nvPr/>
        </p:nvSpPr>
        <p:spPr bwMode="auto">
          <a:xfrm>
            <a:off x="1676400" y="3962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Arial" pitchFamily="34" charset="0"/>
              </a:rPr>
              <a:t>Pause</a:t>
            </a:r>
          </a:p>
        </p:txBody>
      </p:sp>
      <p:sp>
        <p:nvSpPr>
          <p:cNvPr id="548894" name="Rectangle 30"/>
          <p:cNvSpPr>
            <a:spLocks noChangeArrowheads="1"/>
          </p:cNvSpPr>
          <p:nvPr/>
        </p:nvSpPr>
        <p:spPr bwMode="auto">
          <a:xfrm>
            <a:off x="2286000" y="3962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Arial" pitchFamily="34" charset="0"/>
              </a:rPr>
              <a:t>Stop</a:t>
            </a:r>
          </a:p>
        </p:txBody>
      </p:sp>
      <p:sp>
        <p:nvSpPr>
          <p:cNvPr id="548895" name="Rectangle 31"/>
          <p:cNvSpPr>
            <a:spLocks noChangeArrowheads="1"/>
          </p:cNvSpPr>
          <p:nvPr/>
        </p:nvSpPr>
        <p:spPr bwMode="auto">
          <a:xfrm>
            <a:off x="990600" y="4267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Arial" pitchFamily="34" charset="0"/>
              </a:rPr>
              <a:t>VolumeUp</a:t>
            </a:r>
          </a:p>
        </p:txBody>
      </p:sp>
      <p:sp>
        <p:nvSpPr>
          <p:cNvPr id="548896" name="Rectangle 32"/>
          <p:cNvSpPr>
            <a:spLocks noChangeArrowheads="1"/>
          </p:cNvSpPr>
          <p:nvPr/>
        </p:nvSpPr>
        <p:spPr bwMode="auto">
          <a:xfrm>
            <a:off x="1828800" y="4267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i="0">
                <a:latin typeface="Arial" pitchFamily="34" charset="0"/>
              </a:rPr>
              <a:t>VolumeDown</a:t>
            </a:r>
          </a:p>
        </p:txBody>
      </p:sp>
      <p:sp>
        <p:nvSpPr>
          <p:cNvPr id="548897" name="Line 33"/>
          <p:cNvSpPr>
            <a:spLocks noChangeShapeType="1"/>
          </p:cNvSpPr>
          <p:nvPr/>
        </p:nvSpPr>
        <p:spPr bwMode="auto">
          <a:xfrm>
            <a:off x="2819400" y="3200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8898" name="Line 34"/>
          <p:cNvSpPr>
            <a:spLocks noChangeShapeType="1"/>
          </p:cNvSpPr>
          <p:nvPr/>
        </p:nvSpPr>
        <p:spPr bwMode="auto">
          <a:xfrm>
            <a:off x="914400" y="480060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0AD4E-DA14-4A25-BA3C-CF83C12B6969}" type="slidenum">
              <a:rPr lang="en-US" altLang="ko-KR"/>
              <a:pPr/>
              <a:t>28</a:t>
            </a:fld>
            <a:r>
              <a:rPr lang="en-US" altLang="ko-KR"/>
              <a:t> / 50</a:t>
            </a: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UPnP Standardization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UPnP </a:t>
            </a:r>
            <a:r>
              <a:rPr lang="ko-KR" altLang="en-US" dirty="0"/>
              <a:t>표준현황</a:t>
            </a:r>
          </a:p>
          <a:p>
            <a:pPr lvl="1"/>
            <a:r>
              <a:rPr lang="en-US" altLang="ko-KR" dirty="0"/>
              <a:t>DLNA</a:t>
            </a:r>
            <a:r>
              <a:rPr lang="ko-KR" altLang="en-US" dirty="0"/>
              <a:t>에서 기본으로 채택</a:t>
            </a:r>
          </a:p>
          <a:p>
            <a:pPr lvl="1"/>
            <a:r>
              <a:rPr lang="en-US" altLang="ko-KR" dirty="0" err="1"/>
              <a:t>OSGi</a:t>
            </a:r>
            <a:r>
              <a:rPr lang="en-US" altLang="ko-KR" dirty="0"/>
              <a:t> </a:t>
            </a:r>
            <a:r>
              <a:rPr lang="en-US" altLang="ko-KR" dirty="0" smtClean="0"/>
              <a:t>Provides</a:t>
            </a:r>
            <a:r>
              <a:rPr lang="ko-KR" altLang="en-US" dirty="0" smtClean="0"/>
              <a:t> </a:t>
            </a:r>
            <a:r>
              <a:rPr lang="en-US" altLang="ko-KR" dirty="0"/>
              <a:t>UPnP </a:t>
            </a:r>
            <a:r>
              <a:rPr lang="en-US" altLang="ko-KR" dirty="0" smtClean="0"/>
              <a:t>Bundle</a:t>
            </a:r>
            <a:endParaRPr lang="ko-KR" altLang="en-US" dirty="0"/>
          </a:p>
          <a:p>
            <a:pPr lvl="1"/>
            <a:r>
              <a:rPr lang="en-US" altLang="ko-KR" dirty="0" smtClean="0"/>
              <a:t>Device Category</a:t>
            </a:r>
            <a:endParaRPr lang="ko-KR" altLang="en-US" dirty="0"/>
          </a:p>
          <a:p>
            <a:pPr lvl="2"/>
            <a:r>
              <a:rPr lang="en-US" altLang="ko-KR" dirty="0"/>
              <a:t>AV</a:t>
            </a:r>
          </a:p>
          <a:p>
            <a:pPr lvl="2"/>
            <a:r>
              <a:rPr lang="en-US" altLang="ko-KR" dirty="0"/>
              <a:t>Basic</a:t>
            </a:r>
          </a:p>
          <a:p>
            <a:pPr lvl="2"/>
            <a:r>
              <a:rPr lang="en-US" altLang="ko-KR" dirty="0"/>
              <a:t>HA</a:t>
            </a:r>
          </a:p>
          <a:p>
            <a:pPr lvl="2"/>
            <a:r>
              <a:rPr lang="en-US" altLang="ko-KR" dirty="0"/>
              <a:t>Networking</a:t>
            </a:r>
          </a:p>
          <a:p>
            <a:pPr lvl="2"/>
            <a:r>
              <a:rPr lang="en-US" altLang="ko-KR" dirty="0"/>
              <a:t>Printer</a:t>
            </a:r>
          </a:p>
          <a:p>
            <a:pPr lvl="2"/>
            <a:r>
              <a:rPr lang="en-US" altLang="ko-KR" dirty="0" err="1"/>
              <a:t>Remoting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</a:p>
          <a:p>
            <a:pPr lvl="1"/>
            <a:r>
              <a:rPr lang="ko-KR" altLang="en-US" dirty="0"/>
              <a:t>추가 서비스</a:t>
            </a:r>
          </a:p>
          <a:p>
            <a:pPr lvl="2"/>
            <a:r>
              <a:rPr lang="en-US" altLang="ko-KR" dirty="0" smtClean="0"/>
              <a:t>Device Security and Security Console</a:t>
            </a:r>
            <a:endParaRPr lang="ko-KR" altLang="en-US" dirty="0"/>
          </a:p>
          <a:p>
            <a:pPr lvl="2"/>
            <a:r>
              <a:rPr lang="en-US" altLang="ko-KR" dirty="0" err="1"/>
              <a:t>QoS</a:t>
            </a:r>
            <a:endParaRPr lang="en-US" altLang="ko-KR" dirty="0"/>
          </a:p>
          <a:p>
            <a:pPr lvl="1"/>
            <a:r>
              <a:rPr lang="en-US" altLang="ko-KR" dirty="0"/>
              <a:t>ISO/IEC </a:t>
            </a:r>
            <a:r>
              <a:rPr lang="en-US" altLang="ko-KR" dirty="0" smtClean="0"/>
              <a:t>29341 (in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Dec. 2008)</a:t>
            </a:r>
            <a:endParaRPr lang="ko-KR" altLang="en-US" dirty="0"/>
          </a:p>
          <a:p>
            <a:pPr lvl="2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Jini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7EBB7-B1C1-4C8B-867E-9CC58F7E906F}" type="slidenum">
              <a:rPr lang="en-US" altLang="ko-KR"/>
              <a:pPr/>
              <a:t>30</a:t>
            </a:fld>
            <a:r>
              <a:rPr lang="en-US" altLang="ko-KR"/>
              <a:t> / 50</a:t>
            </a: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836613"/>
            <a:ext cx="8594725" cy="5256212"/>
          </a:xfrm>
        </p:spPr>
        <p:txBody>
          <a:bodyPr/>
          <a:lstStyle/>
          <a:p>
            <a:r>
              <a:rPr lang="en-US" altLang="ko-KR" sz="2400"/>
              <a:t>Jini </a:t>
            </a:r>
            <a:r>
              <a:rPr lang="ko-KR" altLang="en-US" sz="2400"/>
              <a:t>소개</a:t>
            </a:r>
          </a:p>
          <a:p>
            <a:pPr lvl="1"/>
            <a:r>
              <a:rPr lang="ko-KR" altLang="en-US" sz="2000"/>
              <a:t>마술이라는 뜻</a:t>
            </a:r>
          </a:p>
          <a:p>
            <a:pPr lvl="1"/>
            <a:r>
              <a:rPr lang="en-US" altLang="ko-KR" sz="2000"/>
              <a:t>SUN</a:t>
            </a:r>
            <a:r>
              <a:rPr lang="ko-KR" altLang="en-US" sz="2000"/>
              <a:t>에서 홈네트워크용 미들웨어로 개발</a:t>
            </a:r>
          </a:p>
          <a:p>
            <a:pPr lvl="1"/>
            <a:r>
              <a:rPr lang="en-US" altLang="ko-KR" sz="2000"/>
              <a:t>JVM </a:t>
            </a:r>
            <a:r>
              <a:rPr lang="ko-KR" altLang="en-US" sz="2000"/>
              <a:t>위에서 동작하며 </a:t>
            </a:r>
            <a:r>
              <a:rPr lang="en-US" altLang="ko-KR" sz="2000"/>
              <a:t>PnP</a:t>
            </a:r>
            <a:r>
              <a:rPr lang="ko-KR" altLang="en-US" sz="2000"/>
              <a:t>지원</a:t>
            </a:r>
          </a:p>
          <a:p>
            <a:pPr lvl="1"/>
            <a:r>
              <a:rPr lang="en-US" altLang="ko-KR" sz="2000"/>
              <a:t>Lookup </a:t>
            </a:r>
            <a:r>
              <a:rPr lang="ko-KR" altLang="en-US" sz="2000"/>
              <a:t>서버가 기기의 기능이나 특징을 가져오는 </a:t>
            </a:r>
            <a:r>
              <a:rPr lang="en-US" altLang="ko-KR" sz="2000"/>
              <a:t>join </a:t>
            </a:r>
            <a:r>
              <a:rPr lang="ko-KR" altLang="en-US" sz="2000"/>
              <a:t>일어남</a:t>
            </a:r>
          </a:p>
          <a:p>
            <a:pPr lvl="1"/>
            <a:r>
              <a:rPr lang="ko-KR" altLang="en-US" sz="2000"/>
              <a:t>서비스</a:t>
            </a:r>
            <a:r>
              <a:rPr lang="en-US" altLang="ko-KR" sz="2000"/>
              <a:t>?</a:t>
            </a:r>
          </a:p>
          <a:p>
            <a:pPr lvl="2"/>
            <a:r>
              <a:rPr lang="ko-KR" altLang="en-US" sz="1800"/>
              <a:t>사용자</a:t>
            </a:r>
            <a:r>
              <a:rPr lang="en-US" altLang="ko-KR" sz="1800"/>
              <a:t>, </a:t>
            </a:r>
            <a:r>
              <a:rPr lang="ko-KR" altLang="en-US" sz="1800"/>
              <a:t>프로그램</a:t>
            </a:r>
            <a:r>
              <a:rPr lang="en-US" altLang="ko-KR" sz="1800"/>
              <a:t>, </a:t>
            </a:r>
            <a:r>
              <a:rPr lang="ko-KR" altLang="en-US" sz="1800"/>
              <a:t>다른 서비스에 의해 사용될 수 있는 실체</a:t>
            </a:r>
          </a:p>
          <a:p>
            <a:pPr lvl="2"/>
            <a:r>
              <a:rPr lang="ko-KR" altLang="en-US" sz="1800"/>
              <a:t>분산 시스템 내 서비스 구축</a:t>
            </a:r>
            <a:r>
              <a:rPr lang="en-US" altLang="ko-KR" sz="1800"/>
              <a:t>, </a:t>
            </a:r>
            <a:r>
              <a:rPr lang="ko-KR" altLang="en-US" sz="1800"/>
              <a:t>탐색</a:t>
            </a:r>
            <a:r>
              <a:rPr lang="en-US" altLang="ko-KR" sz="1800"/>
              <a:t>, </a:t>
            </a:r>
            <a:r>
              <a:rPr lang="ko-KR" altLang="en-US" sz="1800"/>
              <a:t>통신 사용등 방법을 제공해 서비스를 공유</a:t>
            </a:r>
          </a:p>
          <a:p>
            <a:pPr lvl="3"/>
            <a:r>
              <a:rPr lang="ko-KR" altLang="en-US"/>
              <a:t>예를 들면 계산능력</a:t>
            </a:r>
            <a:r>
              <a:rPr lang="en-US" altLang="ko-KR"/>
              <a:t>, </a:t>
            </a:r>
            <a:r>
              <a:rPr lang="ko-KR" altLang="en-US"/>
              <a:t>저장공간</a:t>
            </a:r>
            <a:r>
              <a:rPr lang="en-US" altLang="ko-KR"/>
              <a:t>, </a:t>
            </a:r>
            <a:r>
              <a:rPr lang="ko-KR" altLang="en-US"/>
              <a:t>통신채널 등</a:t>
            </a:r>
          </a:p>
          <a:p>
            <a:pPr lvl="1">
              <a:buFont typeface="Wingdings" pitchFamily="2" charset="2"/>
              <a:buNone/>
            </a:pPr>
            <a:r>
              <a:rPr lang="ko-KR" altLang="en-US"/>
              <a:t> </a:t>
            </a:r>
          </a:p>
          <a:p>
            <a:pPr lvl="1">
              <a:buFont typeface="Wingdings" pitchFamily="2" charset="2"/>
              <a:buNone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F6D4-13B6-4F05-9DF5-EF5991BEF105}" type="slidenum">
              <a:rPr lang="en-US" altLang="ko-KR"/>
              <a:pPr/>
              <a:t>31</a:t>
            </a:fld>
            <a:r>
              <a:rPr lang="en-US" altLang="ko-KR"/>
              <a:t> / 50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: Characteristics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Jini has a highly distributed architecture.</a:t>
            </a:r>
          </a:p>
          <a:p>
            <a:r>
              <a:rPr lang="en-US" altLang="ko-KR" sz="2400"/>
              <a:t>Has a good scalability.</a:t>
            </a:r>
          </a:p>
          <a:p>
            <a:r>
              <a:rPr lang="en-US" altLang="ko-KR" sz="2400"/>
              <a:t>Reduces the cost of management for distributed systems.</a:t>
            </a:r>
          </a:p>
          <a:p>
            <a:r>
              <a:rPr lang="en-US" altLang="ko-KR" sz="2400"/>
              <a:t>Integrates all the software resources as terms of service.</a:t>
            </a:r>
          </a:p>
          <a:p>
            <a:r>
              <a:rPr lang="en-US" altLang="ko-KR" sz="2400"/>
              <a:t>Needs high-level software environment.</a:t>
            </a:r>
          </a:p>
          <a:p>
            <a:pPr lvl="1"/>
            <a:r>
              <a:rPr lang="en-US" altLang="ko-KR" sz="2000"/>
              <a:t>JVM </a:t>
            </a:r>
          </a:p>
          <a:p>
            <a:pPr lvl="1"/>
            <a:r>
              <a:rPr lang="en-US" altLang="ko-KR" sz="2000"/>
              <a:t>RMI</a:t>
            </a:r>
          </a:p>
          <a:p>
            <a:r>
              <a:rPr lang="en-US" altLang="ko-KR" sz="2400"/>
              <a:t>Always needs Lookup Services.</a:t>
            </a:r>
          </a:p>
          <a:p>
            <a:r>
              <a:rPr lang="en-US" altLang="ko-KR" sz="2400"/>
              <a:t>Only TCP/IP is the communication media. Other medium is not allowed at this moment.</a:t>
            </a:r>
          </a:p>
          <a:p>
            <a:pPr>
              <a:buClr>
                <a:srgbClr val="000000"/>
              </a:buClr>
              <a:buFont typeface="Wingdings" pitchFamily="2" charset="2"/>
              <a:buChar char="q"/>
            </a:pPr>
            <a:endParaRPr lang="en-US" altLang="ko-K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F119-C223-4F0F-B011-6E293F93E738}" type="slidenum">
              <a:rPr lang="en-US" altLang="ko-KR"/>
              <a:pPr/>
              <a:t>32</a:t>
            </a:fld>
            <a:r>
              <a:rPr lang="en-US" altLang="ko-KR"/>
              <a:t> / 50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System Architecture</a:t>
            </a:r>
          </a:p>
        </p:txBody>
      </p:sp>
      <p:graphicFrame>
        <p:nvGraphicFramePr>
          <p:cNvPr id="555012" name="Object 4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7838" y="836613"/>
          <a:ext cx="816610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0" name="그림" r:id="rId3" imgW="8318160" imgH="5354280" progId="StaticMetafile">
                  <p:embed/>
                </p:oleObj>
              </mc:Choice>
              <mc:Fallback>
                <p:oleObj name="그림" r:id="rId3" imgW="8318160" imgH="5354280" progId="Static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836613"/>
                        <a:ext cx="8166100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bg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95DB-EBBB-4905-83FD-09DB9A0C5806}" type="slidenum">
              <a:rPr lang="en-US" altLang="ko-KR"/>
              <a:pPr/>
              <a:t>33</a:t>
            </a:fld>
            <a:r>
              <a:rPr lang="en-US" altLang="ko-KR"/>
              <a:t> / 50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System 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Lookup Service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Discovery Protocol and Join Protocol</a:t>
            </a:r>
            <a:endParaRPr lang="en-US" altLang="ko-KR" dirty="0"/>
          </a:p>
          <a:p>
            <a:r>
              <a:rPr lang="en-US" altLang="ko-KR" dirty="0"/>
              <a:t>Java RMI(Remote Method Invocation) : </a:t>
            </a:r>
            <a:r>
              <a:rPr lang="en-US" altLang="ko-KR" dirty="0" err="1"/>
              <a:t>Jini</a:t>
            </a:r>
            <a:r>
              <a:rPr lang="en-US" altLang="ko-KR" dirty="0"/>
              <a:t> </a:t>
            </a:r>
            <a:r>
              <a:rPr lang="en-US" altLang="ko-KR" dirty="0" smtClean="0"/>
              <a:t>Infrastructure</a:t>
            </a:r>
            <a:r>
              <a:rPr lang="ko-KR" altLang="en-US" dirty="0" smtClean="0"/>
              <a:t>의 </a:t>
            </a:r>
            <a:r>
              <a:rPr lang="ko-KR" altLang="en-US" dirty="0"/>
              <a:t>일부로서 서비스간 </a:t>
            </a:r>
            <a:r>
              <a:rPr lang="en-US" altLang="ko-KR" dirty="0" smtClean="0"/>
              <a:t>Communication Protocol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RPC</a:t>
            </a:r>
            <a:r>
              <a:rPr lang="ko-KR" altLang="en-US" dirty="0"/>
              <a:t>의 확장이며</a:t>
            </a:r>
            <a:r>
              <a:rPr lang="en-US" altLang="ko-KR" dirty="0"/>
              <a:t>, </a:t>
            </a:r>
            <a:r>
              <a:rPr lang="ko-KR" altLang="en-US" dirty="0"/>
              <a:t>객체그룹 발견</a:t>
            </a:r>
            <a:r>
              <a:rPr lang="en-US" altLang="ko-KR" dirty="0"/>
              <a:t>, </a:t>
            </a:r>
            <a:r>
              <a:rPr lang="ko-KR" altLang="en-US" dirty="0"/>
              <a:t>활성화</a:t>
            </a:r>
            <a:r>
              <a:rPr lang="en-US" altLang="ko-KR" dirty="0"/>
              <a:t>, </a:t>
            </a:r>
            <a:r>
              <a:rPr lang="ko-KR" altLang="en-US" dirty="0"/>
              <a:t>수집하는 </a:t>
            </a:r>
            <a:r>
              <a:rPr lang="ko-KR" altLang="en-US" dirty="0" err="1"/>
              <a:t>매커니즘도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r>
              <a:rPr lang="ko-KR" altLang="en-US" dirty="0"/>
              <a:t>또 객체간 데이터 전송</a:t>
            </a:r>
            <a:r>
              <a:rPr lang="en-US" altLang="ko-KR" dirty="0"/>
              <a:t>, </a:t>
            </a:r>
            <a:r>
              <a:rPr lang="ko-KR" altLang="en-US" dirty="0"/>
              <a:t>코드를 포함한 완전한 객체 전송을 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Security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시스템의 특별한 사용자를 </a:t>
            </a:r>
            <a:r>
              <a:rPr lang="ko-KR" altLang="en-US" dirty="0" err="1"/>
              <a:t>역추적</a:t>
            </a:r>
            <a:r>
              <a:rPr lang="ko-KR" altLang="en-US" dirty="0"/>
              <a:t> 하기 위해 사용되는 </a:t>
            </a:r>
            <a:r>
              <a:rPr lang="en-US" altLang="ko-KR" dirty="0"/>
              <a:t>Principal </a:t>
            </a:r>
            <a:r>
              <a:rPr lang="ko-KR" altLang="en-US" dirty="0"/>
              <a:t>과 서비스 접근제어를 위한 허용 리스트</a:t>
            </a:r>
            <a:r>
              <a:rPr lang="en-US" altLang="ko-KR" dirty="0"/>
              <a:t>(ACL)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리싱</a:t>
            </a:r>
            <a:r>
              <a:rPr lang="en-US" altLang="ko-KR" dirty="0"/>
              <a:t>(leasing): </a:t>
            </a:r>
            <a:r>
              <a:rPr lang="en-US" altLang="ko-KR" dirty="0" err="1"/>
              <a:t>Jini</a:t>
            </a:r>
            <a:r>
              <a:rPr lang="ko-KR" altLang="en-US" dirty="0"/>
              <a:t>에서 서비스에 대한 접근은 리스</a:t>
            </a:r>
            <a:r>
              <a:rPr lang="en-US" altLang="ko-KR" dirty="0"/>
              <a:t>(lease) </a:t>
            </a:r>
            <a:r>
              <a:rPr lang="ko-KR" altLang="en-US" dirty="0"/>
              <a:t>기반이며 일정 시간 동안의 보장된 접근이 허용된다</a:t>
            </a:r>
            <a:r>
              <a:rPr lang="en-US" altLang="ko-KR" dirty="0"/>
              <a:t>. </a:t>
            </a:r>
            <a:r>
              <a:rPr lang="ko-KR" altLang="en-US" dirty="0"/>
              <a:t>그리고 배타적 리스와 비배타적 리스로 구분된다</a:t>
            </a:r>
            <a:r>
              <a:rPr lang="en-US" altLang="ko-KR" dirty="0"/>
              <a:t>. </a:t>
            </a:r>
            <a:r>
              <a:rPr lang="ko-KR" altLang="en-US" dirty="0"/>
              <a:t>계속 서비스를 받고 싶으면 다시 리스를 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 이벤트</a:t>
            </a:r>
            <a:r>
              <a:rPr lang="en-US" altLang="ko-KR" dirty="0"/>
              <a:t>: </a:t>
            </a:r>
            <a:r>
              <a:rPr lang="ko-KR" altLang="en-US" dirty="0"/>
              <a:t>분산 이벤트와 원격 이벤트를 지원하며 객체들 간의 이벤트 등록 및 이벤트 정보 수신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Java Beans</a:t>
            </a:r>
            <a:r>
              <a:rPr lang="ko-KR" altLang="en-US" dirty="0"/>
              <a:t>에서 사용된 이벤트 모델의 확장이다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오퍼레이션 수행이 트랜잭션 기반으로 이루어진다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09672-03D5-49EE-B1FD-3C417E822842}" type="slidenum">
              <a:rPr lang="en-US" altLang="ko-KR"/>
              <a:pPr/>
              <a:t>34</a:t>
            </a:fld>
            <a:r>
              <a:rPr lang="en-US" altLang="ko-KR"/>
              <a:t> / 50</a:t>
            </a:r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Overview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이나 </a:t>
            </a:r>
            <a:r>
              <a:rPr lang="en-US" altLang="ko-KR"/>
              <a:t>Network </a:t>
            </a:r>
            <a:r>
              <a:rPr lang="ko-KR" altLang="en-US"/>
              <a:t>사용자에 영향 없이 동적으로 </a:t>
            </a:r>
            <a:r>
              <a:rPr lang="en-US" altLang="ko-KR"/>
              <a:t>Join &amp; leave </a:t>
            </a:r>
            <a:r>
              <a:rPr lang="ko-KR" altLang="en-US"/>
              <a:t>가 가능함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ECAD8-C9D7-4465-9874-CF05E2CEEF9C}" type="slidenum">
              <a:rPr lang="en-US" altLang="ko-KR"/>
              <a:pPr/>
              <a:t>35</a:t>
            </a:fld>
            <a:r>
              <a:rPr lang="en-US" altLang="ko-KR"/>
              <a:t> / 50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 Computing</a:t>
            </a:r>
          </a:p>
        </p:txBody>
      </p:sp>
      <p:pic>
        <p:nvPicPr>
          <p:cNvPr id="5601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" y="1212850"/>
            <a:ext cx="8785225" cy="4806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5A9A2-B8AB-43C5-BE62-1DE6FC832CB1}" type="slidenum">
              <a:rPr lang="en-US" altLang="ko-KR"/>
              <a:pPr/>
              <a:t>36</a:t>
            </a:fld>
            <a:r>
              <a:rPr lang="en-US" altLang="ko-KR"/>
              <a:t> / 50</a:t>
            </a: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Overview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75" y="923925"/>
            <a:ext cx="8785225" cy="5081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29CA6-04AB-4A8D-A627-056CEFE6447B}" type="slidenum">
              <a:rPr lang="en-US" altLang="ko-KR"/>
              <a:pPr/>
              <a:t>37</a:t>
            </a:fld>
            <a:r>
              <a:rPr lang="en-US" altLang="ko-KR"/>
              <a:t> / 50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 vs. Distributed Computing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b="0"/>
              <a:t>Local Computing</a:t>
            </a:r>
          </a:p>
          <a:p>
            <a:pPr lvl="1"/>
            <a:r>
              <a:rPr lang="en-US" altLang="ko-KR" sz="2000"/>
              <a:t>Single Address Space</a:t>
            </a:r>
          </a:p>
          <a:p>
            <a:pPr lvl="1"/>
            <a:r>
              <a:rPr lang="en-US" altLang="ko-KR" sz="2000"/>
              <a:t>Single Platform</a:t>
            </a:r>
          </a:p>
          <a:p>
            <a:pPr lvl="1"/>
            <a:r>
              <a:rPr lang="en-US" altLang="ko-KR" sz="2000"/>
              <a:t>Single Operating System</a:t>
            </a:r>
          </a:p>
          <a:p>
            <a:pPr lvl="1"/>
            <a:r>
              <a:rPr lang="en-US" altLang="ko-KR" sz="2000"/>
              <a:t>Zero Network Protocols</a:t>
            </a:r>
          </a:p>
          <a:p>
            <a:pPr lvl="1"/>
            <a:r>
              <a:rPr lang="en-US" altLang="ko-KR" sz="2000"/>
              <a:t>Single Executable File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altLang="ko-KR" sz="2000"/>
              <a:t>   (maybe with many languages)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  <a:buFontTx/>
              <a:buNone/>
            </a:pPr>
            <a:endParaRPr lang="en-US" altLang="ko-KR" sz="2000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b="0">
                <a:solidFill>
                  <a:srgbClr val="010000"/>
                </a:solidFill>
                <a:latin typeface="굴림" pitchFamily="50" charset="-127"/>
              </a:rPr>
              <a:t>Distributed Computing</a:t>
            </a:r>
          </a:p>
          <a:p>
            <a:pPr lvl="1"/>
            <a:r>
              <a:rPr lang="en-US" altLang="ko-KR" sz="2000">
                <a:solidFill>
                  <a:srgbClr val="010000"/>
                </a:solidFill>
              </a:rPr>
              <a:t>Multiple Address Space</a:t>
            </a:r>
          </a:p>
          <a:p>
            <a:pPr lvl="1"/>
            <a:r>
              <a:rPr lang="en-US" altLang="ko-KR" sz="2000">
                <a:solidFill>
                  <a:srgbClr val="010000"/>
                </a:solidFill>
              </a:rPr>
              <a:t>Multiple Platform</a:t>
            </a:r>
          </a:p>
          <a:p>
            <a:pPr lvl="1"/>
            <a:r>
              <a:rPr lang="en-US" altLang="ko-KR" sz="2000">
                <a:solidFill>
                  <a:srgbClr val="010000"/>
                </a:solidFill>
              </a:rPr>
              <a:t>Multiple Operating Systems</a:t>
            </a:r>
          </a:p>
          <a:p>
            <a:pPr lvl="1"/>
            <a:r>
              <a:rPr lang="en-US" altLang="ko-KR" sz="2000">
                <a:solidFill>
                  <a:srgbClr val="010000"/>
                </a:solidFill>
              </a:rPr>
              <a:t>Multiple Network Protocols</a:t>
            </a:r>
          </a:p>
          <a:p>
            <a:pPr lvl="1"/>
            <a:r>
              <a:rPr lang="en-US" altLang="ko-KR" sz="2000">
                <a:solidFill>
                  <a:srgbClr val="010000"/>
                </a:solidFill>
              </a:rPr>
              <a:t>Multiple 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0320-B601-4FC3-A7A1-A7DB733E356B}" type="slidenum">
              <a:rPr lang="en-US" altLang="ko-KR"/>
              <a:pPr/>
              <a:t>38</a:t>
            </a:fld>
            <a:r>
              <a:rPr lang="en-US" altLang="ko-KR"/>
              <a:t> / 50</a:t>
            </a: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Discover</a:t>
            </a:r>
          </a:p>
          <a:p>
            <a:pPr lvl="1"/>
            <a:r>
              <a:rPr lang="en-US" altLang="ko-KR" dirty="0" smtClean="0"/>
              <a:t>Network Service discovers an available look-up server</a:t>
            </a:r>
            <a:endParaRPr lang="ko-KR" altLang="en-US" dirty="0"/>
          </a:p>
        </p:txBody>
      </p:sp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2057400" y="1905000"/>
          <a:ext cx="4970463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7" name="그림" r:id="rId3" imgW="4970160" imgH="3522600" progId="StaticMetafile">
                  <p:embed/>
                </p:oleObj>
              </mc:Choice>
              <mc:Fallback>
                <p:oleObj name="그림" r:id="rId3" imgW="4970160" imgH="352260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970463" cy="352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3581400" y="182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 i="0">
                <a:solidFill>
                  <a:srgbClr val="800000"/>
                </a:solidFill>
                <a:latin typeface="Wingdings 2" pitchFamily="18" charset="2"/>
              </a:rPr>
              <a:t>j</a:t>
            </a:r>
            <a:endParaRPr lang="en-US" altLang="ko-KR" sz="2400" i="0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FCCA0-1CED-456A-9BAE-113493F0811C}" type="slidenum">
              <a:rPr lang="en-US" altLang="ko-KR"/>
              <a:pPr/>
              <a:t>39</a:t>
            </a:fld>
            <a:r>
              <a:rPr lang="en-US" altLang="ko-KR"/>
              <a:t> / 50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</a:p>
          <a:p>
            <a:pPr lvl="1"/>
            <a:r>
              <a:rPr lang="en-US" altLang="ko-KR" dirty="0" smtClean="0"/>
              <a:t>Network Service sends a service proxy to Look-up Server</a:t>
            </a:r>
            <a:endParaRPr lang="ko-KR" altLang="en-US" dirty="0"/>
          </a:p>
        </p:txBody>
      </p:sp>
      <p:graphicFrame>
        <p:nvGraphicFramePr>
          <p:cNvPr id="558085" name="Object 5"/>
          <p:cNvGraphicFramePr>
            <a:graphicFrameLocks noChangeAspect="1"/>
          </p:cNvGraphicFramePr>
          <p:nvPr/>
        </p:nvGraphicFramePr>
        <p:xfrm>
          <a:off x="1676400" y="2133600"/>
          <a:ext cx="4970463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4" name="그림" r:id="rId3" imgW="4970160" imgH="3824280" progId="StaticMetafile">
                  <p:embed/>
                </p:oleObj>
              </mc:Choice>
              <mc:Fallback>
                <p:oleObj name="그림" r:id="rId3" imgW="4970160" imgH="382428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970463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A3C3-9691-4828-80E4-DBB044A36163}" type="slidenum">
              <a:rPr lang="en-US" altLang="ko-KR"/>
              <a:pPr/>
              <a:t>4</a:t>
            </a:fld>
            <a:r>
              <a:rPr lang="en-US" altLang="ko-KR"/>
              <a:t> / 50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 - Middleware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ko-KR" altLang="en-US" dirty="0" err="1"/>
              <a:t>홈네트워크</a:t>
            </a:r>
            <a:r>
              <a:rPr lang="ko-KR" altLang="en-US" dirty="0"/>
              <a:t> 구현의 문제점</a:t>
            </a:r>
            <a:endParaRPr lang="ko-KR" altLang="en-US" b="0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ko-KR" altLang="en-US" sz="2000" b="1" dirty="0">
                <a:latin typeface="굴림" pitchFamily="50" charset="-127"/>
              </a:rPr>
              <a:t>한 종류의 네트워크로 모든 기기들의 특성 만족은 불가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유선</a:t>
            </a:r>
          </a:p>
          <a:p>
            <a:pPr lvl="3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새로 케이블을 구축</a:t>
            </a:r>
          </a:p>
          <a:p>
            <a:pPr lvl="4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비용 추가</a:t>
            </a:r>
          </a:p>
          <a:p>
            <a:pPr lvl="3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전화선 혹은 전력선 사용</a:t>
            </a:r>
          </a:p>
          <a:p>
            <a:pPr lvl="4">
              <a:lnSpc>
                <a:spcPct val="90000"/>
              </a:lnSpc>
              <a:spcBef>
                <a:spcPct val="10000"/>
              </a:spcBef>
            </a:pPr>
            <a:r>
              <a:rPr lang="ko-KR" altLang="en-US" dirty="0">
                <a:latin typeface="굴림" pitchFamily="50" charset="-127"/>
              </a:rPr>
              <a:t>대역폭 </a:t>
            </a:r>
            <a:r>
              <a:rPr lang="ko-KR" altLang="en-US" dirty="0" smtClean="0">
                <a:latin typeface="굴림" pitchFamily="50" charset="-127"/>
              </a:rPr>
              <a:t>제한</a:t>
            </a:r>
            <a:r>
              <a:rPr lang="en-US" altLang="ko-KR" dirty="0" smtClean="0">
                <a:latin typeface="굴림" pitchFamily="50" charset="-127"/>
              </a:rPr>
              <a:t>(Limited Bandwidth)</a:t>
            </a:r>
            <a:endParaRPr lang="ko-KR" altLang="en-US" dirty="0">
              <a:latin typeface="굴림" pitchFamily="50" charset="-127"/>
            </a:endParaRP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무선 </a:t>
            </a:r>
          </a:p>
          <a:p>
            <a:pPr lvl="3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전송거리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접속 </a:t>
            </a:r>
            <a:r>
              <a:rPr lang="ko-KR" altLang="en-US" sz="1800" dirty="0" err="1">
                <a:latin typeface="굴림" pitchFamily="50" charset="-127"/>
              </a:rPr>
              <a:t>노드</a:t>
            </a:r>
            <a:r>
              <a:rPr lang="ko-KR" altLang="en-US" sz="1800" dirty="0">
                <a:latin typeface="굴림" pitchFamily="50" charset="-127"/>
              </a:rPr>
              <a:t> 수의 부족</a:t>
            </a:r>
            <a:r>
              <a:rPr lang="en-US" altLang="ko-KR" sz="1800" dirty="0">
                <a:latin typeface="굴림" pitchFamily="50" charset="-127"/>
              </a:rPr>
              <a:t>, </a:t>
            </a:r>
            <a:r>
              <a:rPr lang="ko-KR" altLang="en-US" sz="1800" dirty="0">
                <a:latin typeface="굴림" pitchFamily="50" charset="-127"/>
              </a:rPr>
              <a:t>상호 간섭</a:t>
            </a:r>
            <a:endParaRPr lang="ko-KR" altLang="en-US" sz="1800" b="1" dirty="0">
              <a:latin typeface="굴림" pitchFamily="50" charset="-127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ko-KR" altLang="en-US" sz="2000" b="1" dirty="0">
                <a:latin typeface="굴림" pitchFamily="50" charset="-127"/>
              </a:rPr>
              <a:t>해결책</a:t>
            </a:r>
            <a:endParaRPr lang="ko-KR" altLang="en-US" sz="2000" dirty="0">
              <a:latin typeface="굴림" pitchFamily="50" charset="-127"/>
            </a:endParaRP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latin typeface="굴림" pitchFamily="50" charset="-127"/>
              </a:rPr>
              <a:t>다양한 홈 네트워크를 혼합 사용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ko-KR" altLang="en-US" sz="2000" b="1" dirty="0">
                <a:solidFill>
                  <a:srgbClr val="010000"/>
                </a:solidFill>
              </a:rPr>
              <a:t>다양한 </a:t>
            </a:r>
            <a:r>
              <a:rPr lang="ko-KR" altLang="en-US" sz="2000" b="1" dirty="0" err="1">
                <a:solidFill>
                  <a:srgbClr val="010000"/>
                </a:solidFill>
              </a:rPr>
              <a:t>홈네트워크</a:t>
            </a:r>
            <a:r>
              <a:rPr lang="ko-KR" altLang="en-US" sz="2000" b="1" dirty="0">
                <a:solidFill>
                  <a:srgbClr val="010000"/>
                </a:solidFill>
              </a:rPr>
              <a:t> 사용시 요구사항</a:t>
            </a:r>
            <a:endParaRPr lang="ko-KR" altLang="en-US" sz="2000" b="1" dirty="0"/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ko-KR" altLang="en-US" sz="1800" dirty="0">
                <a:solidFill>
                  <a:srgbClr val="010000"/>
                </a:solidFill>
              </a:rPr>
              <a:t>이종 네트워크 간의 제어</a:t>
            </a:r>
            <a:r>
              <a:rPr lang="en-US" altLang="ko-KR" sz="1800" dirty="0">
                <a:solidFill>
                  <a:srgbClr val="010000"/>
                </a:solidFill>
              </a:rPr>
              <a:t>/</a:t>
            </a:r>
            <a:r>
              <a:rPr lang="ko-KR" altLang="en-US" sz="1800" dirty="0">
                <a:solidFill>
                  <a:srgbClr val="010000"/>
                </a:solidFill>
              </a:rPr>
              <a:t>모니터링이 가능하여야 함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>
                <a:solidFill>
                  <a:srgbClr val="010000"/>
                </a:solidFill>
              </a:rPr>
              <a:t>데이터의 흐름이 투명하여야 함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>
                <a:solidFill>
                  <a:srgbClr val="010000"/>
                </a:solidFill>
              </a:rPr>
              <a:t>사용자는 네트워크 구성에 대하여 알 필요가 없음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>
                <a:solidFill>
                  <a:srgbClr val="010000"/>
                </a:solidFill>
              </a:rPr>
              <a:t>서비스를 위한 응용 프로그램의 손쉬운 적용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=&gt; </a:t>
            </a:r>
            <a:r>
              <a:rPr lang="ko-KR" altLang="en-US" b="1" dirty="0" err="1">
                <a:solidFill>
                  <a:srgbClr val="FF0000"/>
                </a:solidFill>
              </a:rPr>
              <a:t>미들웨어</a:t>
            </a:r>
            <a:r>
              <a:rPr lang="ko-KR" altLang="en-US" b="1" dirty="0">
                <a:solidFill>
                  <a:srgbClr val="FF0000"/>
                </a:solidFill>
              </a:rPr>
              <a:t> 요구 등장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8E5BA-4D70-45C7-B62F-BC4B5A7A9803}" type="slidenum">
              <a:rPr lang="en-US" altLang="ko-KR"/>
              <a:pPr/>
              <a:t>40</a:t>
            </a:fld>
            <a:r>
              <a:rPr lang="en-US" altLang="ko-KR"/>
              <a:t> / 50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Discover</a:t>
            </a:r>
          </a:p>
          <a:p>
            <a:pPr lvl="1"/>
            <a:r>
              <a:rPr lang="en-US" altLang="ko-KR" dirty="0"/>
              <a:t>Network C</a:t>
            </a:r>
            <a:r>
              <a:rPr lang="en-US" altLang="ko-KR" dirty="0" smtClean="0"/>
              <a:t>lient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 available</a:t>
            </a:r>
            <a:r>
              <a:rPr lang="ko-KR" altLang="en-US" dirty="0" smtClean="0"/>
              <a:t> </a:t>
            </a:r>
            <a:r>
              <a:rPr lang="en-US" altLang="ko-KR" dirty="0"/>
              <a:t>lookup 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  <p:graphicFrame>
        <p:nvGraphicFramePr>
          <p:cNvPr id="563205" name="Object 5"/>
          <p:cNvGraphicFramePr>
            <a:graphicFrameLocks noChangeAspect="1"/>
          </p:cNvGraphicFramePr>
          <p:nvPr/>
        </p:nvGraphicFramePr>
        <p:xfrm>
          <a:off x="2085975" y="1516063"/>
          <a:ext cx="4970463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4" name="그림" r:id="rId3" imgW="4970160" imgH="3824280" progId="StaticMetafile">
                  <p:embed/>
                </p:oleObj>
              </mc:Choice>
              <mc:Fallback>
                <p:oleObj name="그림" r:id="rId3" imgW="4970160" imgH="382428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516063"/>
                        <a:ext cx="4970463" cy="382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ACED-1696-48DE-A114-4623231383E7}" type="slidenum">
              <a:rPr lang="en-US" altLang="ko-KR"/>
              <a:pPr/>
              <a:t>41</a:t>
            </a:fld>
            <a:r>
              <a:rPr lang="en-US" altLang="ko-KR"/>
              <a:t> / 50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Lookup</a:t>
            </a:r>
          </a:p>
          <a:p>
            <a:pPr lvl="1"/>
            <a:r>
              <a:rPr lang="en-US" altLang="ko-KR" dirty="0"/>
              <a:t>Network C</a:t>
            </a:r>
            <a:r>
              <a:rPr lang="en-US" altLang="ko-KR" dirty="0" smtClean="0"/>
              <a:t>lient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requests a service to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look-up </a:t>
            </a:r>
            <a:r>
              <a:rPr lang="en-US" altLang="ko-KR" dirty="0"/>
              <a:t>server </a:t>
            </a:r>
            <a:endParaRPr lang="ko-KR" altLang="en-US" dirty="0"/>
          </a:p>
        </p:txBody>
      </p:sp>
      <p:graphicFrame>
        <p:nvGraphicFramePr>
          <p:cNvPr id="564229" name="Object 5"/>
          <p:cNvGraphicFramePr>
            <a:graphicFrameLocks noChangeAspect="1"/>
          </p:cNvGraphicFramePr>
          <p:nvPr/>
        </p:nvGraphicFramePr>
        <p:xfrm>
          <a:off x="2133600" y="1981200"/>
          <a:ext cx="4970463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8" name="그림" r:id="rId3" imgW="4970160" imgH="3900240" progId="StaticMetafile">
                  <p:embed/>
                </p:oleObj>
              </mc:Choice>
              <mc:Fallback>
                <p:oleObj name="그림" r:id="rId3" imgW="4970160" imgH="390024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4970463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5A284-DF22-47CB-97F5-071C4EE6D62C}" type="slidenum">
              <a:rPr lang="en-US" altLang="ko-KR"/>
              <a:pPr/>
              <a:t>42</a:t>
            </a:fld>
            <a:r>
              <a:rPr lang="en-US" altLang="ko-KR"/>
              <a:t> / 50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Receive </a:t>
            </a:r>
          </a:p>
          <a:p>
            <a:pPr lvl="1"/>
            <a:r>
              <a:rPr lang="en-US" altLang="ko-KR" dirty="0" smtClean="0"/>
              <a:t>Look-up Server forwards service proxy to client if the service requested by Network client is registered in look-up server. </a:t>
            </a:r>
            <a:endParaRPr lang="en-US" altLang="ko-KR" dirty="0"/>
          </a:p>
        </p:txBody>
      </p:sp>
      <p:graphicFrame>
        <p:nvGraphicFramePr>
          <p:cNvPr id="566278" name="Object 6"/>
          <p:cNvGraphicFramePr>
            <a:graphicFrameLocks noChangeAspect="1"/>
          </p:cNvGraphicFramePr>
          <p:nvPr/>
        </p:nvGraphicFramePr>
        <p:xfrm>
          <a:off x="1905000" y="2057400"/>
          <a:ext cx="4970463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7" name="그림" r:id="rId3" imgW="4970160" imgH="3824280" progId="StaticMetafile">
                  <p:embed/>
                </p:oleObj>
              </mc:Choice>
              <mc:Fallback>
                <p:oleObj name="그림" r:id="rId3" imgW="4970160" imgH="3824280" progId="StaticMetafil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4970463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FF621-25E3-4A85-B00D-12313F204B35}" type="slidenum">
              <a:rPr lang="en-US" altLang="ko-KR"/>
              <a:pPr/>
              <a:t>43</a:t>
            </a:fld>
            <a:r>
              <a:rPr lang="en-US" altLang="ko-KR"/>
              <a:t> / 50</a:t>
            </a: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Service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 </a:t>
            </a:r>
          </a:p>
          <a:p>
            <a:pPr lvl="1"/>
            <a:r>
              <a:rPr lang="en-US" altLang="ko-KR" dirty="0"/>
              <a:t>Network client </a:t>
            </a:r>
            <a:r>
              <a:rPr lang="en-US" altLang="ko-KR" dirty="0" smtClean="0"/>
              <a:t>directly communicate </a:t>
            </a:r>
            <a:r>
              <a:rPr lang="en-US" altLang="ko-KR" dirty="0"/>
              <a:t>with Network </a:t>
            </a:r>
            <a:r>
              <a:rPr lang="en-US" altLang="ko-KR" dirty="0" smtClean="0"/>
              <a:t>Service through</a:t>
            </a:r>
            <a:r>
              <a:rPr lang="ko-KR" altLang="en-US" dirty="0" smtClean="0"/>
              <a:t> </a:t>
            </a:r>
            <a:r>
              <a:rPr lang="en-US" altLang="ko-KR" dirty="0"/>
              <a:t>service </a:t>
            </a:r>
            <a:r>
              <a:rPr lang="en-US" altLang="ko-KR" dirty="0" smtClean="0"/>
              <a:t>proxy</a:t>
            </a:r>
            <a:endParaRPr lang="ko-KR" altLang="en-US" dirty="0"/>
          </a:p>
          <a:p>
            <a:pPr lvl="1"/>
            <a:r>
              <a:rPr lang="en-US" altLang="ko-KR" dirty="0" smtClean="0"/>
              <a:t>Session maintained until the end of lease</a:t>
            </a:r>
            <a:endParaRPr lang="ko-KR" altLang="en-US" dirty="0"/>
          </a:p>
        </p:txBody>
      </p:sp>
      <p:graphicFrame>
        <p:nvGraphicFramePr>
          <p:cNvPr id="567301" name="Object 5"/>
          <p:cNvGraphicFramePr>
            <a:graphicFrameLocks noChangeAspect="1"/>
          </p:cNvGraphicFramePr>
          <p:nvPr/>
        </p:nvGraphicFramePr>
        <p:xfrm>
          <a:off x="1905000" y="2133600"/>
          <a:ext cx="4970463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1" name="그림" r:id="rId3" imgW="4970160" imgH="3971880" progId="StaticMetafile">
                  <p:embed/>
                </p:oleObj>
              </mc:Choice>
              <mc:Fallback>
                <p:oleObj name="그림" r:id="rId3" imgW="4970160" imgH="397188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4970463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BC18-BCFF-4F91-A6D2-3351FE1A7574}" type="slidenum">
              <a:rPr lang="en-US" altLang="ko-KR"/>
              <a:pPr/>
              <a:t>44</a:t>
            </a:fld>
            <a:r>
              <a:rPr lang="en-US" altLang="ko-KR"/>
              <a:t> / 50</a:t>
            </a: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Jini Standardization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Jini 2.0 spec </a:t>
            </a:r>
            <a:r>
              <a:rPr lang="ko-KR" altLang="en-US"/>
              <a:t>출시</a:t>
            </a:r>
          </a:p>
          <a:p>
            <a:r>
              <a:rPr lang="en-US" altLang="ko-KR"/>
              <a:t>UPnP </a:t>
            </a:r>
            <a:r>
              <a:rPr lang="ko-KR" altLang="en-US"/>
              <a:t>와의 경쟁에서 열세</a:t>
            </a:r>
          </a:p>
          <a:p>
            <a:pPr lvl="1"/>
            <a:r>
              <a:rPr lang="en-US" altLang="ko-KR"/>
              <a:t>SUN</a:t>
            </a:r>
            <a:r>
              <a:rPr lang="ko-KR" altLang="en-US"/>
              <a:t>에서도 </a:t>
            </a:r>
            <a:r>
              <a:rPr lang="en-US" altLang="ko-KR"/>
              <a:t>promotion </a:t>
            </a:r>
            <a:r>
              <a:rPr lang="ko-KR" altLang="en-US"/>
              <a:t>소극적</a:t>
            </a:r>
          </a:p>
          <a:p>
            <a:r>
              <a:rPr lang="en-US" altLang="ko-KR"/>
              <a:t>OSGi </a:t>
            </a:r>
            <a:r>
              <a:rPr lang="ko-KR" altLang="en-US"/>
              <a:t>의 기술적인 근간을 이루었으나 </a:t>
            </a:r>
            <a:r>
              <a:rPr lang="en-US" altLang="ko-KR"/>
              <a:t>OSGi </a:t>
            </a:r>
            <a:r>
              <a:rPr lang="ko-KR" altLang="en-US"/>
              <a:t>에서 </a:t>
            </a:r>
            <a:r>
              <a:rPr lang="en-US" altLang="ko-KR"/>
              <a:t>r4.0 </a:t>
            </a:r>
            <a:r>
              <a:rPr lang="ko-KR" altLang="en-US"/>
              <a:t>이후 </a:t>
            </a:r>
            <a:r>
              <a:rPr lang="en-US" altLang="ko-KR"/>
              <a:t>Jini</a:t>
            </a:r>
            <a:r>
              <a:rPr lang="ko-KR" altLang="en-US"/>
              <a:t>를 지원하지 않음</a:t>
            </a:r>
            <a:r>
              <a:rPr lang="en-US" altLang="ko-KR"/>
              <a:t>(</a:t>
            </a:r>
            <a:r>
              <a:rPr lang="ko-KR" altLang="en-US"/>
              <a:t>반면 </a:t>
            </a:r>
            <a:r>
              <a:rPr lang="en-US" altLang="ko-KR"/>
              <a:t>UPnP</a:t>
            </a:r>
            <a:r>
              <a:rPr lang="ko-KR" altLang="en-US"/>
              <a:t>는 </a:t>
            </a:r>
            <a:r>
              <a:rPr lang="en-US" altLang="ko-KR"/>
              <a:t>OSGi r2.0 </a:t>
            </a:r>
            <a:r>
              <a:rPr lang="ko-KR" altLang="en-US"/>
              <a:t>부터 계속 번들 지원</a:t>
            </a:r>
            <a:r>
              <a:rPr lang="en-US" altLang="ko-KR"/>
              <a:t>)</a:t>
            </a:r>
          </a:p>
          <a:p>
            <a:r>
              <a:rPr lang="en-US" altLang="ko-KR"/>
              <a:t>Ubiquitous </a:t>
            </a:r>
            <a:r>
              <a:rPr lang="ko-KR" altLang="en-US"/>
              <a:t>환경과 보안에 적합</a:t>
            </a:r>
          </a:p>
          <a:p>
            <a:pPr lvl="1"/>
            <a:r>
              <a:rPr lang="ko-KR" altLang="en-US"/>
              <a:t>학계 쪽의 논문은 나오지만 진짜 실용적으로 채택될 지는 미지수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HAVi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2CD99-3FFD-40A3-9403-BD88717DB611}" type="slidenum">
              <a:rPr lang="en-US" altLang="ko-KR"/>
              <a:pPr/>
              <a:t>46</a:t>
            </a:fld>
            <a:r>
              <a:rPr lang="en-US" altLang="ko-KR"/>
              <a:t> / 50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(Home Audio Video Interoperability)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err="1"/>
              <a:t>HAVi</a:t>
            </a:r>
            <a:r>
              <a:rPr lang="en-US" altLang="ko-KR" sz="2400" dirty="0"/>
              <a:t> </a:t>
            </a:r>
            <a:r>
              <a:rPr lang="ko-KR" altLang="en-US" sz="2400" dirty="0"/>
              <a:t>소개</a:t>
            </a:r>
          </a:p>
          <a:p>
            <a:pPr lvl="1"/>
            <a:r>
              <a:rPr lang="ko-KR" altLang="en-US" sz="2000" dirty="0"/>
              <a:t>전세계 </a:t>
            </a:r>
            <a:r>
              <a:rPr lang="en-US" altLang="ko-KR" sz="2000" dirty="0"/>
              <a:t>AV </a:t>
            </a:r>
            <a:r>
              <a:rPr lang="ko-KR" altLang="en-US" sz="2000" dirty="0"/>
              <a:t>시장의 </a:t>
            </a:r>
            <a:r>
              <a:rPr lang="en-US" altLang="ko-KR" sz="2000" dirty="0"/>
              <a:t>70% </a:t>
            </a:r>
            <a:r>
              <a:rPr lang="ko-KR" altLang="en-US" sz="2000" dirty="0"/>
              <a:t>이상인 업체들이 뭉쳐 만든 </a:t>
            </a:r>
            <a:r>
              <a:rPr lang="ko-KR" altLang="en-US" sz="2000" dirty="0" err="1"/>
              <a:t>홈네트워크</a:t>
            </a:r>
            <a:r>
              <a:rPr lang="ko-KR" altLang="en-US" sz="2000" dirty="0"/>
              <a:t> </a:t>
            </a:r>
            <a:r>
              <a:rPr lang="en-US" altLang="ko-KR" sz="2000" dirty="0"/>
              <a:t>AV </a:t>
            </a:r>
            <a:r>
              <a:rPr lang="ko-KR" altLang="en-US" sz="2000" dirty="0"/>
              <a:t>용 표준</a:t>
            </a:r>
          </a:p>
          <a:p>
            <a:pPr lvl="1"/>
            <a:r>
              <a:rPr lang="en-US" altLang="ko-KR" sz="2000"/>
              <a:t>IEEE </a:t>
            </a:r>
            <a:r>
              <a:rPr lang="en-US" altLang="ko-KR" sz="2000" smtClean="0"/>
              <a:t>1394(FireWire) </a:t>
            </a:r>
            <a:r>
              <a:rPr lang="ko-KR" altLang="en-US" sz="2000" dirty="0"/>
              <a:t>위에서 작동</a:t>
            </a:r>
          </a:p>
          <a:p>
            <a:pPr lvl="1"/>
            <a:r>
              <a:rPr lang="ko-KR" altLang="en-US" sz="2000" dirty="0" err="1"/>
              <a:t>홈네트워크는</a:t>
            </a:r>
            <a:r>
              <a:rPr lang="ko-KR" altLang="en-US" sz="2000" dirty="0"/>
              <a:t> 분산 컴퓨팅 플랫폼으로 생각</a:t>
            </a:r>
          </a:p>
          <a:p>
            <a:pPr lvl="1">
              <a:buFont typeface="Wingdings" pitchFamily="2" charset="2"/>
              <a:buNone/>
            </a:pPr>
            <a:endParaRPr lang="ko-KR" altLang="en-US" sz="2000" dirty="0"/>
          </a:p>
          <a:p>
            <a:r>
              <a:rPr lang="en-US" altLang="ko-KR" sz="2400" dirty="0" err="1"/>
              <a:t>HAVi</a:t>
            </a:r>
            <a:r>
              <a:rPr lang="en-US" altLang="ko-KR" sz="2400" dirty="0"/>
              <a:t> </a:t>
            </a:r>
            <a:r>
              <a:rPr lang="ko-KR" altLang="en-US" sz="2400" dirty="0"/>
              <a:t>기기 분류</a:t>
            </a:r>
          </a:p>
          <a:p>
            <a:pPr lvl="1"/>
            <a:r>
              <a:rPr lang="en-US" altLang="ko-KR" sz="2000" dirty="0"/>
              <a:t>LAV: 1394 only</a:t>
            </a:r>
          </a:p>
          <a:p>
            <a:pPr lvl="1"/>
            <a:r>
              <a:rPr lang="en-US" altLang="ko-KR" sz="2000" dirty="0"/>
              <a:t>BAV: Device Discover  </a:t>
            </a:r>
            <a:r>
              <a:rPr lang="ko-KR" altLang="en-US" sz="2000" dirty="0"/>
              <a:t>까지</a:t>
            </a:r>
          </a:p>
          <a:p>
            <a:pPr lvl="1"/>
            <a:r>
              <a:rPr lang="en-US" altLang="ko-KR" sz="2000" dirty="0"/>
              <a:t>IAV: level 1 UI </a:t>
            </a:r>
            <a:r>
              <a:rPr lang="ko-KR" altLang="en-US" sz="2000" dirty="0"/>
              <a:t>까지</a:t>
            </a:r>
          </a:p>
          <a:p>
            <a:pPr lvl="1"/>
            <a:r>
              <a:rPr lang="en-US" altLang="ko-KR" sz="2000" dirty="0"/>
              <a:t>FAV: level 2 UI </a:t>
            </a:r>
            <a:r>
              <a:rPr lang="ko-KR" altLang="en-US" sz="2000" dirty="0"/>
              <a:t>까지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D433-918E-4330-8C60-EEC48D5250F3}" type="slidenum">
              <a:rPr lang="en-US" altLang="ko-KR"/>
              <a:pPr/>
              <a:t>47</a:t>
            </a:fld>
            <a:r>
              <a:rPr lang="en-US" altLang="ko-KR"/>
              <a:t> / 50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Characteristics of HAVi SW Architecture(1)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IEEE1394 </a:t>
            </a:r>
            <a:r>
              <a:rPr lang="ko-KR" altLang="en-US"/>
              <a:t>통신매체 관리자 </a:t>
            </a:r>
            <a:r>
              <a:rPr lang="en-US" altLang="ko-KR"/>
              <a:t>(CMM)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소프트웨어 요소간에 </a:t>
            </a:r>
            <a:r>
              <a:rPr lang="en-US" altLang="ko-KR"/>
              <a:t>IEEE1394 </a:t>
            </a:r>
            <a:r>
              <a:rPr lang="ko-KR" altLang="en-US"/>
              <a:t>네트워크를 통해 비동기</a:t>
            </a:r>
            <a:r>
              <a:rPr lang="en-US" altLang="ko-KR"/>
              <a:t>(asynchronous) </a:t>
            </a:r>
            <a:r>
              <a:rPr lang="ko-KR" altLang="en-US"/>
              <a:t>및 등시성</a:t>
            </a:r>
            <a:r>
              <a:rPr lang="en-US" altLang="ko-KR"/>
              <a:t>(isosynchronous) </a:t>
            </a:r>
            <a:r>
              <a:rPr lang="ko-KR" altLang="en-US"/>
              <a:t>통신이 가능하도록 한다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/>
              <a:t>메시징 시스템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HAVi </a:t>
            </a:r>
            <a:r>
              <a:rPr lang="ko-KR" altLang="en-US"/>
              <a:t>소프트웨어 요소간에 메시지 전달을 책임지고 있다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/>
              <a:t>레지스트리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어떤 소프트웨어 요소를 네트워크 상의 다른 소프트웨어 요소에 위치하거나 능력과 특성을 검출하는 디렉토리 서비스 역할을 수행하고 있다</a:t>
            </a:r>
            <a:r>
              <a:rPr lang="en-US" altLang="ko-KR"/>
              <a:t>.  </a:t>
            </a:r>
          </a:p>
          <a:p>
            <a:pPr>
              <a:lnSpc>
                <a:spcPct val="90000"/>
              </a:lnSpc>
            </a:pPr>
            <a:r>
              <a:rPr lang="ko-KR" altLang="en-US"/>
              <a:t>이벤트 관리자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이벤트 디렉토리 서비스 역할을 수행한다</a:t>
            </a:r>
            <a:r>
              <a:rPr lang="en-US" altLang="ko-KR"/>
              <a:t>. </a:t>
            </a:r>
            <a:r>
              <a:rPr lang="ko-KR" altLang="en-US"/>
              <a:t>이벤트는 </a:t>
            </a:r>
            <a:r>
              <a:rPr lang="en-US" altLang="ko-KR"/>
              <a:t>HAVi </a:t>
            </a:r>
            <a:r>
              <a:rPr lang="ko-KR" altLang="en-US"/>
              <a:t>소프트웨어 요소의 상태 또는 </a:t>
            </a:r>
            <a:r>
              <a:rPr lang="en-US" altLang="ko-KR"/>
              <a:t>HAVi </a:t>
            </a:r>
            <a:r>
              <a:rPr lang="ko-KR" altLang="en-US"/>
              <a:t>네트워크 구성상태를 변경시킨다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/>
              <a:t>스트림 관리자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기능적 컴포넌트 사이에서 </a:t>
            </a:r>
            <a:r>
              <a:rPr lang="en-US" altLang="ko-KR"/>
              <a:t>AV </a:t>
            </a:r>
            <a:r>
              <a:rPr lang="ko-KR" altLang="en-US"/>
              <a:t>스트림의 실시간 전송을 담당한다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/>
              <a:t>자원 관리자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액션의 스케줄링과 자원 공유가 가능하도록 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C492-45A1-4B4F-B0F2-463E6BCF416D}" type="slidenum">
              <a:rPr lang="en-US" altLang="ko-KR"/>
              <a:pPr/>
              <a:t>48</a:t>
            </a:fld>
            <a:r>
              <a:rPr lang="en-US" altLang="ko-KR"/>
              <a:t> / 50</a:t>
            </a: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Characteristics of HAVi SW Architecture(2)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/>
              <a:t>DCM(</a:t>
            </a:r>
            <a:r>
              <a:rPr lang="ko-KR" altLang="en-US" sz="1800"/>
              <a:t>디바이스 제어 모듈</a:t>
            </a:r>
            <a:r>
              <a:rPr lang="en-US" altLang="ko-KR" sz="180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/>
              <a:t>HAVi </a:t>
            </a:r>
            <a:r>
              <a:rPr lang="ko-KR" altLang="en-US" sz="1600" b="1"/>
              <a:t>네트워크에서 한 개 디바이스를 표현하는 소프트웨어 요소이며</a:t>
            </a:r>
            <a:r>
              <a:rPr lang="en-US" altLang="ko-KR" sz="1600" b="1"/>
              <a:t>, HAVi </a:t>
            </a:r>
            <a:r>
              <a:rPr lang="ko-KR" altLang="en-US" sz="1600" b="1"/>
              <a:t>가 정의한 </a:t>
            </a:r>
            <a:r>
              <a:rPr lang="en-US" altLang="ko-KR" sz="1600" b="1"/>
              <a:t>API</a:t>
            </a:r>
            <a:r>
              <a:rPr lang="ko-KR" altLang="en-US" sz="1600" b="1"/>
              <a:t>로 공개되어있다</a:t>
            </a:r>
            <a:r>
              <a:rPr lang="en-US" altLang="ko-KR" sz="1600" b="1"/>
              <a:t>. </a:t>
            </a:r>
            <a:r>
              <a:rPr lang="ko-KR" altLang="en-US" sz="1600" b="1"/>
              <a:t>사실은 </a:t>
            </a:r>
            <a:r>
              <a:rPr lang="en-US" altLang="ko-KR" sz="1600" b="1"/>
              <a:t>DCM</a:t>
            </a:r>
            <a:r>
              <a:rPr lang="ko-KR" altLang="en-US" sz="1600" b="1"/>
              <a:t>은 동적이다</a:t>
            </a:r>
            <a:r>
              <a:rPr lang="en-US" altLang="ko-KR" sz="1600" b="1"/>
              <a:t>. </a:t>
            </a:r>
            <a:r>
              <a:rPr lang="ko-KR" altLang="en-US" sz="1600" b="1"/>
              <a:t>만약에 디바이스가 삽입되거나 제거될 때 해당 디바이스용 </a:t>
            </a:r>
            <a:r>
              <a:rPr lang="en-US" altLang="ko-KR" sz="1600" b="1"/>
              <a:t>DCM</a:t>
            </a:r>
            <a:r>
              <a:rPr lang="ko-KR" altLang="en-US" sz="1600" b="1"/>
              <a:t>은 네트워크로부터 설치되거나 제거될 필요가 있다</a:t>
            </a:r>
            <a:r>
              <a:rPr lang="en-US" altLang="ko-KR" sz="1600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FCM(</a:t>
            </a:r>
            <a:r>
              <a:rPr lang="ko-KR" altLang="en-US" sz="1800"/>
              <a:t>기능 컴포넌트 모듈</a:t>
            </a:r>
            <a:r>
              <a:rPr lang="en-US" altLang="ko-KR" sz="1800"/>
              <a:t>) 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/>
              <a:t>각 디바이스에서 제어가능한 기능을 위한 </a:t>
            </a:r>
            <a:r>
              <a:rPr lang="en-US" altLang="ko-KR" sz="1600" b="1"/>
              <a:t>FCM </a:t>
            </a:r>
            <a:r>
              <a:rPr lang="ko-KR" altLang="en-US" sz="1600" b="1"/>
              <a:t>모듈이며</a:t>
            </a:r>
            <a:r>
              <a:rPr lang="en-US" altLang="ko-KR" sz="1600" b="1"/>
              <a:t>, </a:t>
            </a:r>
            <a:r>
              <a:rPr lang="ko-KR" altLang="en-US" sz="1600" b="1"/>
              <a:t>이는 </a:t>
            </a:r>
            <a:r>
              <a:rPr lang="en-US" altLang="ko-KR" sz="1600" b="1"/>
              <a:t>DCM</a:t>
            </a:r>
            <a:r>
              <a:rPr lang="ko-KR" altLang="en-US" sz="1600" b="1"/>
              <a:t>에 포함되어 있다</a:t>
            </a:r>
            <a:r>
              <a:rPr lang="en-US" altLang="ko-KR" sz="1600" b="1"/>
              <a:t>. </a:t>
            </a:r>
            <a:r>
              <a:rPr lang="ko-KR" altLang="en-US" sz="1600" b="1"/>
              <a:t>현재 </a:t>
            </a:r>
            <a:r>
              <a:rPr lang="en-US" altLang="ko-KR" sz="1600" b="1"/>
              <a:t>HAVi </a:t>
            </a:r>
            <a:r>
              <a:rPr lang="ko-KR" altLang="en-US" sz="1600" b="1"/>
              <a:t>는 튜너</a:t>
            </a:r>
            <a:r>
              <a:rPr lang="en-US" altLang="ko-KR" sz="1600" b="1"/>
              <a:t>, VCR, AV </a:t>
            </a:r>
            <a:r>
              <a:rPr lang="ko-KR" altLang="en-US" sz="1600" b="1"/>
              <a:t>디스플레이</a:t>
            </a:r>
            <a:r>
              <a:rPr lang="en-US" altLang="ko-KR" sz="1600" b="1"/>
              <a:t>, </a:t>
            </a:r>
            <a:r>
              <a:rPr lang="ko-KR" altLang="en-US" sz="1600" b="1"/>
              <a:t>카메라</a:t>
            </a:r>
            <a:r>
              <a:rPr lang="en-US" altLang="ko-KR" sz="1600" b="1"/>
              <a:t>, </a:t>
            </a:r>
            <a:r>
              <a:rPr lang="ko-KR" altLang="en-US" sz="1600" b="1"/>
              <a:t>모뎀과 같은 기능을 위한 </a:t>
            </a:r>
            <a:r>
              <a:rPr lang="en-US" altLang="ko-KR" sz="1600" b="1"/>
              <a:t>API </a:t>
            </a:r>
            <a:r>
              <a:rPr lang="ko-KR" altLang="en-US" sz="1600" b="1"/>
              <a:t>및 </a:t>
            </a:r>
            <a:r>
              <a:rPr lang="en-US" altLang="ko-KR" sz="1600" b="1"/>
              <a:t>FCM</a:t>
            </a:r>
            <a:r>
              <a:rPr lang="ko-KR" altLang="en-US" sz="1600" b="1"/>
              <a:t>을 정의하고 있다</a:t>
            </a:r>
            <a:r>
              <a:rPr lang="en-US" altLang="ko-KR" sz="1600" b="1"/>
              <a:t>.</a:t>
            </a:r>
            <a:r>
              <a:rPr lang="en-US" altLang="ko-KR" sz="160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DCM </a:t>
            </a:r>
            <a:r>
              <a:rPr lang="ko-KR" altLang="en-US" sz="1800"/>
              <a:t>관리자 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/>
              <a:t>DCM</a:t>
            </a:r>
            <a:r>
              <a:rPr lang="ko-KR" altLang="en-US" sz="1600" b="1"/>
              <a:t>의 설치 및 제거에 대한 책임을 지고 있다</a:t>
            </a:r>
            <a:r>
              <a:rPr lang="en-US" altLang="ko-KR" sz="1600" b="1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/>
              <a:t>어플리케이션 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/>
              <a:t>어플리케이션은 </a:t>
            </a:r>
            <a:r>
              <a:rPr lang="en-US" altLang="ko-KR" sz="1600" b="1"/>
              <a:t>HAVi </a:t>
            </a:r>
            <a:r>
              <a:rPr lang="ko-KR" altLang="en-US" sz="1600" b="1"/>
              <a:t>네트워크에서 소프트웨어 요소가 레지스트리 또는 </a:t>
            </a:r>
            <a:r>
              <a:rPr lang="en-US" altLang="ko-KR" sz="1600" b="1"/>
              <a:t>DCM</a:t>
            </a:r>
            <a:r>
              <a:rPr lang="ko-KR" altLang="en-US" sz="1600" b="1"/>
              <a:t>과 같은 다른 소프트웨어 요소와 통신이 가능하도록 하기 위해 스스로 알려줄 필요가 있다</a:t>
            </a:r>
            <a:r>
              <a:rPr lang="en-US" altLang="ko-KR" sz="1600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DDI(Data Driven Interaction)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/>
              <a:t>소프트웨어 요소는 아니지만</a:t>
            </a:r>
            <a:r>
              <a:rPr lang="en-US" altLang="ko-KR" sz="1600" b="1"/>
              <a:t>, </a:t>
            </a:r>
            <a:r>
              <a:rPr lang="ko-KR" altLang="en-US" sz="1600" b="1"/>
              <a:t>어플리케이션 또는 </a:t>
            </a:r>
            <a:r>
              <a:rPr lang="en-US" altLang="ko-KR" sz="1600" b="1"/>
              <a:t>DCM </a:t>
            </a:r>
            <a:r>
              <a:rPr lang="ko-KR" altLang="en-US" sz="1600" b="1"/>
              <a:t>사이에서 수행되는 프로토콜이다</a:t>
            </a:r>
            <a:r>
              <a:rPr lang="en-US" altLang="ko-KR" sz="1600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Havlet 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/>
              <a:t>Havlet </a:t>
            </a:r>
            <a:r>
              <a:rPr lang="ko-KR" altLang="en-US" sz="1600" b="1"/>
              <a:t>은 디스플레이 기기의 요구에서 어플리케이션 또는 </a:t>
            </a:r>
            <a:r>
              <a:rPr lang="en-US" altLang="ko-KR" sz="1600" b="1"/>
              <a:t>DCM</a:t>
            </a:r>
            <a:r>
              <a:rPr lang="ko-KR" altLang="en-US" sz="1600" b="1"/>
              <a:t>으로부터 추출되는 </a:t>
            </a:r>
            <a:r>
              <a:rPr lang="en-US" altLang="ko-KR" sz="1600" b="1"/>
              <a:t>Java </a:t>
            </a:r>
            <a:r>
              <a:rPr lang="ko-KR" altLang="en-US" sz="1600" b="1"/>
              <a:t>어플리케이션이다</a:t>
            </a:r>
            <a:r>
              <a:rPr lang="en-US" altLang="ko-KR" sz="1600" b="1"/>
              <a:t>. </a:t>
            </a:r>
            <a:r>
              <a:rPr lang="ko-KR" altLang="en-US" sz="1600" b="1"/>
              <a:t>이는 </a:t>
            </a:r>
            <a:r>
              <a:rPr lang="en-US" altLang="ko-KR" sz="1600" b="1"/>
              <a:t>Java</a:t>
            </a:r>
            <a:r>
              <a:rPr lang="ko-KR" altLang="en-US" sz="1600" b="1"/>
              <a:t>가 가능한디스플레이 기기에서 수행되며 </a:t>
            </a:r>
            <a:r>
              <a:rPr lang="en-US" altLang="ko-KR" sz="1600" b="1"/>
              <a:t>Java GUI API</a:t>
            </a:r>
            <a:r>
              <a:rPr lang="ko-KR" altLang="en-US" sz="1600" b="1"/>
              <a:t>에 의해 </a:t>
            </a:r>
            <a:r>
              <a:rPr lang="en-US" altLang="ko-KR" sz="1600" b="1"/>
              <a:t>DCM </a:t>
            </a:r>
            <a:r>
              <a:rPr lang="ko-KR" altLang="en-US" sz="1600" b="1"/>
              <a:t>또는 어플리케이션 대신에 사용자 인터페이스를 나타낼 수 있다</a:t>
            </a:r>
            <a:r>
              <a:rPr lang="en-US" altLang="ko-KR" sz="1600" b="1"/>
              <a:t>. </a:t>
            </a:r>
          </a:p>
          <a:p>
            <a:pPr>
              <a:lnSpc>
                <a:spcPct val="90000"/>
              </a:lnSpc>
            </a:pPr>
            <a:endParaRPr lang="en-US" altLang="ko-KR" sz="1800" b="0"/>
          </a:p>
          <a:p>
            <a:pPr>
              <a:lnSpc>
                <a:spcPct val="90000"/>
              </a:lnSpc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18B45-28E8-41F5-B73A-94233FC18D24}" type="slidenum">
              <a:rPr lang="en-US" altLang="ko-KR"/>
              <a:pPr/>
              <a:t>49</a:t>
            </a:fld>
            <a:r>
              <a:rPr lang="en-US" altLang="ko-KR"/>
              <a:t> / 50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0325"/>
            <a:ext cx="8785225" cy="547688"/>
          </a:xfrm>
        </p:spPr>
        <p:txBody>
          <a:bodyPr/>
          <a:lstStyle/>
          <a:p>
            <a:r>
              <a:rPr lang="en-US" altLang="ko-KR">
                <a:ea typeface="굴림,Bold" charset="-127"/>
              </a:rPr>
              <a:t>HAVi : Control Model</a:t>
            </a:r>
            <a:endParaRPr lang="en-US" altLang="ko-KR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048000" y="1905000"/>
            <a:ext cx="4800600" cy="3884613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ko-KR" altLang="ko-KR" sz="2400" i="0">
              <a:latin typeface="Times New Roman" pitchFamily="18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3124200" y="1905000"/>
            <a:ext cx="2305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Full AV Device (FAV)</a:t>
            </a:r>
            <a:r>
              <a:rPr kumimoji="0" lang="en-US" altLang="ko-KR" sz="1400" i="0">
                <a:latin typeface="Times New Roman" pitchFamily="18" charset="0"/>
              </a:rPr>
              <a:t> 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Download and execute all HAVi applications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 Download and execute DCMs</a:t>
            </a:r>
            <a:endParaRPr kumimoji="0" lang="en-US" altLang="ko-KR" sz="2000" i="0">
              <a:latin typeface="Times New Roman" pitchFamily="18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3048000" y="2725738"/>
            <a:ext cx="4352925" cy="306387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124200" y="2743200"/>
            <a:ext cx="38036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Intermediate AV Device (IAV)</a:t>
            </a:r>
            <a:endParaRPr kumimoji="0" lang="en-US" altLang="ko-KR" sz="1400" i="0">
              <a:latin typeface="Times New Roman" pitchFamily="18" charset="0"/>
            </a:endParaRP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Ability to communicate with other HAVi Devices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Ability to execute limited applications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Offers own control services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Ability to host other known devices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Ability to host legacy devices</a:t>
            </a:r>
          </a:p>
        </p:txBody>
      </p:sp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3048000" y="4167188"/>
            <a:ext cx="3930650" cy="1622425"/>
          </a:xfrm>
          <a:prstGeom prst="rect">
            <a:avLst/>
          </a:prstGeom>
          <a:solidFill>
            <a:srgbClr val="99CC0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ko-KR" altLang="ko-KR" sz="2400" i="0">
              <a:latin typeface="Times New Roman" pitchFamily="18" charset="0"/>
            </a:endParaRPr>
          </a:p>
        </p:txBody>
      </p:sp>
      <p:sp>
        <p:nvSpPr>
          <p:cNvPr id="575496" name="Text Box 8"/>
          <p:cNvSpPr txBox="1">
            <a:spLocks noChangeArrowheads="1"/>
          </p:cNvSpPr>
          <p:nvPr/>
        </p:nvSpPr>
        <p:spPr bwMode="auto">
          <a:xfrm>
            <a:off x="3124200" y="4267200"/>
            <a:ext cx="3114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Base AV Device (BAV)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Offers own control information in ROM</a:t>
            </a:r>
            <a:endParaRPr kumimoji="0" lang="en-US" altLang="ko-KR" sz="2000" i="0">
              <a:latin typeface="Times New Roman" pitchFamily="18" charset="0"/>
            </a:endParaRPr>
          </a:p>
        </p:txBody>
      </p: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3048000" y="4921250"/>
            <a:ext cx="3533775" cy="868363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latinLnBrk="0" hangingPunct="0">
              <a:spcBef>
                <a:spcPct val="0"/>
              </a:spcBef>
            </a:pPr>
            <a:endParaRPr kumimoji="0" lang="ko-KR" altLang="ko-KR" sz="2000" i="0">
              <a:latin typeface="Times New Roman" pitchFamily="18" charset="0"/>
            </a:endParaRPr>
          </a:p>
        </p:txBody>
      </p:sp>
      <p:sp>
        <p:nvSpPr>
          <p:cNvPr id="575498" name="Text Box 10"/>
          <p:cNvSpPr txBox="1">
            <a:spLocks noChangeArrowheads="1"/>
          </p:cNvSpPr>
          <p:nvPr/>
        </p:nvSpPr>
        <p:spPr bwMode="auto">
          <a:xfrm>
            <a:off x="3124200" y="5029200"/>
            <a:ext cx="3108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Legacy AV Device (LAV)</a:t>
            </a:r>
          </a:p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400" i="0">
                <a:latin typeface="Times New Roman" pitchFamily="18" charset="0"/>
              </a:rPr>
              <a:t>Conventional devices w/ no HAVi SDD</a:t>
            </a:r>
            <a:endParaRPr kumimoji="0" lang="en-US" altLang="ko-KR" sz="2000" i="0">
              <a:latin typeface="Times New Roman" pitchFamily="18" charset="0"/>
            </a:endParaRPr>
          </a:p>
        </p:txBody>
      </p:sp>
      <p:sp>
        <p:nvSpPr>
          <p:cNvPr id="575499" name="Rectangle 11"/>
          <p:cNvSpPr>
            <a:spLocks noChangeArrowheads="1"/>
          </p:cNvSpPr>
          <p:nvPr/>
        </p:nvSpPr>
        <p:spPr bwMode="auto">
          <a:xfrm>
            <a:off x="914400" y="2286000"/>
            <a:ext cx="11430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Controller-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Capable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HAVi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Device</a:t>
            </a:r>
            <a:endParaRPr kumimoji="0" lang="en-US" altLang="ko-KR" sz="1800" i="0">
              <a:latin typeface="Times New Roman" pitchFamily="18" charset="0"/>
            </a:endParaRPr>
          </a:p>
        </p:txBody>
      </p:sp>
      <p:sp>
        <p:nvSpPr>
          <p:cNvPr id="575500" name="Line 12"/>
          <p:cNvSpPr>
            <a:spLocks noChangeShapeType="1"/>
          </p:cNvSpPr>
          <p:nvPr/>
        </p:nvSpPr>
        <p:spPr bwMode="auto">
          <a:xfrm flipV="1">
            <a:off x="1905000" y="22860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1" name="Line 13"/>
          <p:cNvSpPr>
            <a:spLocks noChangeShapeType="1"/>
          </p:cNvSpPr>
          <p:nvPr/>
        </p:nvSpPr>
        <p:spPr bwMode="auto">
          <a:xfrm>
            <a:off x="1905000" y="2971800"/>
            <a:ext cx="1066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2" name="Rectangle 14"/>
          <p:cNvSpPr>
            <a:spLocks noChangeArrowheads="1"/>
          </p:cNvSpPr>
          <p:nvPr/>
        </p:nvSpPr>
        <p:spPr bwMode="auto">
          <a:xfrm>
            <a:off x="990600" y="4495800"/>
            <a:ext cx="106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Controlled 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HAVi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Device</a:t>
            </a:r>
            <a:endParaRPr kumimoji="0" lang="en-US" altLang="ko-KR" sz="1800" i="0">
              <a:latin typeface="Times New Roman" pitchFamily="18" charset="0"/>
            </a:endParaRPr>
          </a:p>
        </p:txBody>
      </p:sp>
      <p:sp>
        <p:nvSpPr>
          <p:cNvPr id="575503" name="Line 15"/>
          <p:cNvSpPr>
            <a:spLocks noChangeShapeType="1"/>
          </p:cNvSpPr>
          <p:nvPr/>
        </p:nvSpPr>
        <p:spPr bwMode="auto">
          <a:xfrm flipV="1">
            <a:off x="1981200" y="4495800"/>
            <a:ext cx="9525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4" name="Line 16"/>
          <p:cNvSpPr>
            <a:spLocks noChangeShapeType="1"/>
          </p:cNvSpPr>
          <p:nvPr/>
        </p:nvSpPr>
        <p:spPr bwMode="auto">
          <a:xfrm>
            <a:off x="1981200" y="5029200"/>
            <a:ext cx="10033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3A90B-3722-46C6-9C1B-6A2AAEF605C9}" type="slidenum">
              <a:rPr lang="en-US" altLang="ko-KR"/>
              <a:pPr/>
              <a:t>5</a:t>
            </a:fld>
            <a:r>
              <a:rPr lang="en-US" altLang="ko-KR"/>
              <a:t> / 50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ko-KR">
                <a:ea typeface="휴먼둥근헤드라인" pitchFamily="18" charset="-127"/>
              </a:rPr>
              <a:t>Introduction - Middleware</a:t>
            </a:r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5948363" y="1093788"/>
            <a:ext cx="2971800" cy="1204912"/>
          </a:xfrm>
          <a:prstGeom prst="rect">
            <a:avLst/>
          </a:prstGeom>
          <a:solidFill>
            <a:schemeClr val="hlink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1800" b="1" i="0">
              <a:latin typeface="Times New Roman" pitchFamily="18" charset="0"/>
            </a:endParaRPr>
          </a:p>
        </p:txBody>
      </p:sp>
      <p:sp>
        <p:nvSpPr>
          <p:cNvPr id="512004" name="Oval 4"/>
          <p:cNvSpPr>
            <a:spLocks noChangeArrowheads="1"/>
          </p:cNvSpPr>
          <p:nvPr/>
        </p:nvSpPr>
        <p:spPr bwMode="auto">
          <a:xfrm>
            <a:off x="6137275" y="1309688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latin typeface="Times New Roman" pitchFamily="18" charset="0"/>
              </a:rPr>
              <a:t>App #1</a:t>
            </a:r>
          </a:p>
        </p:txBody>
      </p:sp>
      <p:sp>
        <p:nvSpPr>
          <p:cNvPr id="512005" name="Oval 5"/>
          <p:cNvSpPr>
            <a:spLocks noChangeArrowheads="1"/>
          </p:cNvSpPr>
          <p:nvPr/>
        </p:nvSpPr>
        <p:spPr bwMode="auto">
          <a:xfrm>
            <a:off x="7435850" y="1312863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latin typeface="Times New Roman" pitchFamily="18" charset="0"/>
              </a:rPr>
              <a:t>App #2</a:t>
            </a:r>
          </a:p>
        </p:txBody>
      </p:sp>
      <p:sp>
        <p:nvSpPr>
          <p:cNvPr id="512006" name="Oval 6"/>
          <p:cNvSpPr>
            <a:spLocks noChangeArrowheads="1"/>
          </p:cNvSpPr>
          <p:nvPr/>
        </p:nvSpPr>
        <p:spPr bwMode="auto">
          <a:xfrm>
            <a:off x="6491288" y="1843088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latin typeface="Times New Roman" pitchFamily="18" charset="0"/>
              </a:rPr>
              <a:t>App #3</a:t>
            </a:r>
          </a:p>
        </p:txBody>
      </p:sp>
      <p:sp>
        <p:nvSpPr>
          <p:cNvPr id="512007" name="Oval 7"/>
          <p:cNvSpPr>
            <a:spLocks noChangeArrowheads="1"/>
          </p:cNvSpPr>
          <p:nvPr/>
        </p:nvSpPr>
        <p:spPr bwMode="auto">
          <a:xfrm>
            <a:off x="7813675" y="1819275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latin typeface="Times New Roman" pitchFamily="18" charset="0"/>
              </a:rPr>
              <a:t>App #N</a:t>
            </a:r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533400" y="1066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7325" indent="-187325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095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6205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ko-KR" sz="2000" b="1" i="0" dirty="0" smtClean="0">
                <a:solidFill>
                  <a:srgbClr val="000000"/>
                </a:solidFill>
              </a:rPr>
              <a:t>Home Network Application</a:t>
            </a:r>
          </a:p>
          <a:p>
            <a:pPr marL="0" indent="0">
              <a:spcBef>
                <a:spcPct val="20000"/>
              </a:spcBef>
              <a:buClr>
                <a:srgbClr val="000000"/>
              </a:buClr>
            </a:pPr>
            <a:r>
              <a:rPr lang="en-US" altLang="ko-KR" sz="2000" b="1" i="0" dirty="0">
                <a:solidFill>
                  <a:srgbClr val="000000"/>
                </a:solidFill>
              </a:rPr>
              <a:t> </a:t>
            </a:r>
            <a:r>
              <a:rPr lang="en-US" altLang="ko-KR" sz="2000" b="1" i="0" dirty="0" smtClean="0">
                <a:solidFill>
                  <a:srgbClr val="000000"/>
                </a:solidFill>
              </a:rPr>
              <a:t>     </a:t>
            </a:r>
            <a:r>
              <a:rPr lang="en-US" altLang="ko-KR" sz="1800" b="1" i="0" dirty="0" smtClean="0">
                <a:solidFill>
                  <a:srgbClr val="000000"/>
                </a:solidFill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</a:rPr>
              <a:t>원격 분석</a:t>
            </a:r>
          </a:p>
          <a:p>
            <a:pPr lvl="1">
              <a:spcBef>
                <a:spcPct val="20000"/>
              </a:spcBef>
            </a:pPr>
            <a:r>
              <a:rPr lang="en-US" altLang="ko-KR" sz="1800" b="1" i="0" dirty="0">
                <a:solidFill>
                  <a:srgbClr val="000000"/>
                </a:solidFill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</a:rPr>
              <a:t>가전제품의 제어</a:t>
            </a:r>
          </a:p>
          <a:p>
            <a:pPr lvl="1">
              <a:spcBef>
                <a:spcPct val="20000"/>
              </a:spcBef>
            </a:pPr>
            <a:r>
              <a:rPr lang="en-US" altLang="ko-KR" sz="1800" b="1" i="0" dirty="0">
                <a:solidFill>
                  <a:srgbClr val="000000"/>
                </a:solidFill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</a:rPr>
              <a:t>홈쇼핑</a:t>
            </a:r>
          </a:p>
          <a:p>
            <a:pPr lvl="1">
              <a:spcBef>
                <a:spcPct val="20000"/>
              </a:spcBef>
            </a:pPr>
            <a:r>
              <a:rPr lang="en-US" altLang="ko-KR" sz="1800" b="1" i="0" dirty="0">
                <a:solidFill>
                  <a:srgbClr val="000000"/>
                </a:solidFill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</a:rPr>
              <a:t>인터넷</a:t>
            </a:r>
            <a:r>
              <a:rPr lang="en-US" altLang="ko-KR" sz="1800" b="1" i="0" dirty="0">
                <a:solidFill>
                  <a:srgbClr val="000000"/>
                </a:solidFill>
              </a:rPr>
              <a:t>/</a:t>
            </a:r>
            <a:r>
              <a:rPr lang="ko-KR" altLang="en-US" sz="1800" b="1" i="0" dirty="0">
                <a:solidFill>
                  <a:srgbClr val="000000"/>
                </a:solidFill>
              </a:rPr>
              <a:t>파일 공유</a:t>
            </a:r>
          </a:p>
        </p:txBody>
      </p:sp>
      <p:sp>
        <p:nvSpPr>
          <p:cNvPr id="512009" name="Rectangle 9"/>
          <p:cNvSpPr>
            <a:spLocks noChangeArrowheads="1"/>
          </p:cNvSpPr>
          <p:nvPr/>
        </p:nvSpPr>
        <p:spPr bwMode="auto">
          <a:xfrm>
            <a:off x="6007100" y="5097463"/>
            <a:ext cx="533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IEEE</a:t>
            </a:r>
          </a:p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1394</a:t>
            </a:r>
          </a:p>
        </p:txBody>
      </p:sp>
      <p:sp>
        <p:nvSpPr>
          <p:cNvPr id="512010" name="Rectangle 10"/>
          <p:cNvSpPr>
            <a:spLocks noChangeArrowheads="1"/>
          </p:cNvSpPr>
          <p:nvPr/>
        </p:nvSpPr>
        <p:spPr bwMode="auto">
          <a:xfrm>
            <a:off x="6692900" y="5097463"/>
            <a:ext cx="533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USB</a:t>
            </a:r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7378700" y="5097463"/>
            <a:ext cx="533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Home</a:t>
            </a:r>
          </a:p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PNA</a:t>
            </a:r>
          </a:p>
        </p:txBody>
      </p:sp>
      <p:sp>
        <p:nvSpPr>
          <p:cNvPr id="512012" name="Rectangle 12"/>
          <p:cNvSpPr>
            <a:spLocks noChangeArrowheads="1"/>
          </p:cNvSpPr>
          <p:nvPr/>
        </p:nvSpPr>
        <p:spPr bwMode="auto">
          <a:xfrm>
            <a:off x="8445500" y="5097463"/>
            <a:ext cx="5334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Blue</a:t>
            </a:r>
          </a:p>
          <a:p>
            <a:pPr>
              <a:spcBef>
                <a:spcPct val="0"/>
              </a:spcBef>
            </a:pPr>
            <a:r>
              <a:rPr lang="en-US" altLang="ko-KR" sz="1400" b="1" i="0">
                <a:solidFill>
                  <a:srgbClr val="000000"/>
                </a:solidFill>
                <a:latin typeface="Times New Roman" pitchFamily="18" charset="0"/>
              </a:rPr>
              <a:t>Tooth</a:t>
            </a:r>
          </a:p>
        </p:txBody>
      </p:sp>
      <p:sp>
        <p:nvSpPr>
          <p:cNvPr id="512013" name="Rectangle 13"/>
          <p:cNvSpPr>
            <a:spLocks noChangeArrowheads="1"/>
          </p:cNvSpPr>
          <p:nvPr/>
        </p:nvSpPr>
        <p:spPr bwMode="auto">
          <a:xfrm>
            <a:off x="5943600" y="2590800"/>
            <a:ext cx="2971800" cy="139382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i="0">
                <a:solidFill>
                  <a:schemeClr val="bg1"/>
                </a:solidFill>
                <a:latin typeface="Times New Roman" pitchFamily="18" charset="0"/>
              </a:rPr>
              <a:t>Home Network</a:t>
            </a:r>
          </a:p>
          <a:p>
            <a:pPr>
              <a:spcBef>
                <a:spcPct val="0"/>
              </a:spcBef>
            </a:pPr>
            <a:r>
              <a:rPr lang="en-US" altLang="ko-KR" sz="1800" b="1" i="0">
                <a:solidFill>
                  <a:schemeClr val="bg1"/>
                </a:solidFill>
                <a:latin typeface="Times New Roman" pitchFamily="18" charset="0"/>
              </a:rPr>
              <a:t>Middleware Solutions</a:t>
            </a:r>
          </a:p>
          <a:p>
            <a:pPr>
              <a:spcBef>
                <a:spcPct val="0"/>
              </a:spcBef>
            </a:pPr>
            <a:r>
              <a:rPr lang="en-US" altLang="ko-KR" sz="1800" b="1" i="0">
                <a:solidFill>
                  <a:schemeClr val="bg1"/>
                </a:solidFill>
                <a:latin typeface="Times New Roman" pitchFamily="18" charset="0"/>
              </a:rPr>
              <a:t>( UPnP, Jini, HAVi)</a:t>
            </a:r>
            <a:endParaRPr lang="en-US" altLang="ko-KR" sz="1800" b="1" i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ko-KR" altLang="ko-KR" sz="1800" b="1" i="0">
              <a:latin typeface="Times New Roman" pitchFamily="18" charset="0"/>
            </a:endParaRPr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6007100" y="4411663"/>
            <a:ext cx="533400" cy="609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ko-KR" sz="1400" b="1" i="0">
                <a:latin typeface="Times New Roman" pitchFamily="18" charset="0"/>
              </a:rPr>
              <a:t>...</a:t>
            </a:r>
          </a:p>
        </p:txBody>
      </p:sp>
      <p:sp>
        <p:nvSpPr>
          <p:cNvPr id="512015" name="Rectangle 15"/>
          <p:cNvSpPr>
            <a:spLocks noChangeArrowheads="1"/>
          </p:cNvSpPr>
          <p:nvPr/>
        </p:nvSpPr>
        <p:spPr bwMode="auto">
          <a:xfrm>
            <a:off x="6692900" y="4411663"/>
            <a:ext cx="533400" cy="609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1400" b="1" i="0">
              <a:latin typeface="Times New Roman" pitchFamily="18" charset="0"/>
            </a:endParaRPr>
          </a:p>
        </p:txBody>
      </p:sp>
      <p:sp>
        <p:nvSpPr>
          <p:cNvPr id="512016" name="Rectangle 16"/>
          <p:cNvSpPr>
            <a:spLocks noChangeArrowheads="1"/>
          </p:cNvSpPr>
          <p:nvPr/>
        </p:nvSpPr>
        <p:spPr bwMode="auto">
          <a:xfrm>
            <a:off x="7378700" y="4411663"/>
            <a:ext cx="533400" cy="609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1400" b="1" i="0">
              <a:latin typeface="Times New Roman" pitchFamily="18" charset="0"/>
            </a:endParaRPr>
          </a:p>
        </p:txBody>
      </p:sp>
      <p:sp>
        <p:nvSpPr>
          <p:cNvPr id="512017" name="Rectangle 17"/>
          <p:cNvSpPr>
            <a:spLocks noChangeArrowheads="1"/>
          </p:cNvSpPr>
          <p:nvPr/>
        </p:nvSpPr>
        <p:spPr bwMode="auto">
          <a:xfrm>
            <a:off x="8445500" y="4422775"/>
            <a:ext cx="533400" cy="5984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ko-KR" altLang="ko-KR" sz="1400" b="1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18" name="Text Box 18"/>
          <p:cNvSpPr txBox="1">
            <a:spLocks noChangeArrowheads="1"/>
          </p:cNvSpPr>
          <p:nvPr/>
        </p:nvSpPr>
        <p:spPr bwMode="auto">
          <a:xfrm>
            <a:off x="4754563" y="4337050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Companion</a:t>
            </a:r>
          </a:p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Protocols</a:t>
            </a:r>
          </a:p>
        </p:txBody>
      </p:sp>
      <p:sp>
        <p:nvSpPr>
          <p:cNvPr id="512019" name="Text Box 19"/>
          <p:cNvSpPr txBox="1">
            <a:spLocks noChangeArrowheads="1"/>
          </p:cNvSpPr>
          <p:nvPr/>
        </p:nvSpPr>
        <p:spPr bwMode="auto">
          <a:xfrm>
            <a:off x="4843463" y="5229225"/>
            <a:ext cx="976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</p:txBody>
      </p:sp>
      <p:sp>
        <p:nvSpPr>
          <p:cNvPr id="512020" name="Rectangle 20"/>
          <p:cNvSpPr>
            <a:spLocks noChangeArrowheads="1"/>
          </p:cNvSpPr>
          <p:nvPr/>
        </p:nvSpPr>
        <p:spPr bwMode="auto">
          <a:xfrm>
            <a:off x="5970588" y="3581400"/>
            <a:ext cx="1524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600" i="0">
                <a:solidFill>
                  <a:srgbClr val="000000"/>
                </a:solidFill>
                <a:latin typeface="Times New Roman" pitchFamily="18" charset="0"/>
              </a:rPr>
              <a:t>HTTP / TCP / </a:t>
            </a: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IP</a:t>
            </a:r>
            <a:endParaRPr lang="en-US" altLang="ko-KR" sz="16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21" name="Text Box 21"/>
          <p:cNvSpPr txBox="1">
            <a:spLocks noChangeArrowheads="1"/>
          </p:cNvSpPr>
          <p:nvPr/>
        </p:nvSpPr>
        <p:spPr bwMode="auto">
          <a:xfrm>
            <a:off x="4495800" y="2986088"/>
            <a:ext cx="1511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Home Network</a:t>
            </a:r>
          </a:p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512022" name="Text Box 22"/>
          <p:cNvSpPr txBox="1">
            <a:spLocks noChangeArrowheads="1"/>
          </p:cNvSpPr>
          <p:nvPr/>
        </p:nvSpPr>
        <p:spPr bwMode="auto">
          <a:xfrm>
            <a:off x="4500563" y="1157288"/>
            <a:ext cx="1511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Distributed</a:t>
            </a:r>
          </a:p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Home Network</a:t>
            </a:r>
          </a:p>
          <a:p>
            <a:pPr>
              <a:spcBef>
                <a:spcPct val="0"/>
              </a:spcBef>
            </a:pPr>
            <a:r>
              <a:rPr lang="en-US" altLang="ko-KR" sz="1600" b="1" i="0">
                <a:solidFill>
                  <a:srgbClr val="000000"/>
                </a:solidFill>
                <a:latin typeface="Times New Roman" pitchFamily="18" charset="0"/>
              </a:rPr>
              <a:t>Applications</a:t>
            </a:r>
          </a:p>
        </p:txBody>
      </p:sp>
      <p:sp>
        <p:nvSpPr>
          <p:cNvPr id="512023" name="Rectangle 23"/>
          <p:cNvSpPr>
            <a:spLocks noChangeArrowheads="1"/>
          </p:cNvSpPr>
          <p:nvPr/>
        </p:nvSpPr>
        <p:spPr bwMode="auto">
          <a:xfrm>
            <a:off x="7494588" y="3592513"/>
            <a:ext cx="1447800" cy="369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600" i="0">
                <a:solidFill>
                  <a:srgbClr val="000000"/>
                </a:solidFill>
                <a:latin typeface="Times New Roman" pitchFamily="18" charset="0"/>
              </a:rPr>
              <a:t>Messaging</a:t>
            </a:r>
          </a:p>
        </p:txBody>
      </p:sp>
      <p:sp>
        <p:nvSpPr>
          <p:cNvPr id="512024" name="Text Box 24"/>
          <p:cNvSpPr txBox="1">
            <a:spLocks noChangeArrowheads="1"/>
          </p:cNvSpPr>
          <p:nvPr/>
        </p:nvSpPr>
        <p:spPr bwMode="auto">
          <a:xfrm>
            <a:off x="7988300" y="5062538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 i="0">
                <a:solidFill>
                  <a:srgbClr val="000000"/>
                </a:solidFill>
                <a:latin typeface="Times New Roman" pitchFamily="18" charset="0"/>
              </a:rPr>
              <a:t>...</a:t>
            </a:r>
          </a:p>
        </p:txBody>
      </p:sp>
      <p:sp>
        <p:nvSpPr>
          <p:cNvPr id="512025" name="Rectangle 25"/>
          <p:cNvSpPr>
            <a:spLocks noChangeArrowheads="1"/>
          </p:cNvSpPr>
          <p:nvPr/>
        </p:nvSpPr>
        <p:spPr bwMode="auto">
          <a:xfrm>
            <a:off x="365125" y="4062413"/>
            <a:ext cx="4214813" cy="1960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l" eaLnBrk="0" latinLnBrk="0" hangingPunct="0">
              <a:spcBef>
                <a:spcPct val="0"/>
              </a:spcBef>
              <a:buFontTx/>
              <a:buChar char="•"/>
            </a:pPr>
            <a:r>
              <a:rPr kumimoji="0" lang="en-US" altLang="ko-KR" sz="1800" b="1" i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kumimoji="0" lang="ko-KR" altLang="en-US" sz="1800" b="1" i="0">
                <a:solidFill>
                  <a:srgbClr val="000000"/>
                </a:solidFill>
                <a:latin typeface="굴림" pitchFamily="50" charset="-127"/>
              </a:rPr>
              <a:t>다양한 인터페이스 기술</a:t>
            </a:r>
          </a:p>
          <a:p>
            <a:pPr lvl="1" algn="l" eaLnBrk="0" latinLnBrk="0" hangingPunct="0"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00"/>
                </a:solidFill>
                <a:latin typeface="굴림" pitchFamily="50" charset="-127"/>
              </a:rPr>
              <a:t>IEEE1394, USB,</a:t>
            </a:r>
          </a:p>
          <a:p>
            <a:pPr lvl="1" algn="l" eaLnBrk="0" latinLnBrk="0" hangingPunct="0"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00"/>
                </a:solidFill>
                <a:latin typeface="굴림" pitchFamily="50" charset="-127"/>
              </a:rPr>
              <a:t>Ethernet, HomePNA,</a:t>
            </a:r>
          </a:p>
          <a:p>
            <a:pPr lvl="1" algn="l" eaLnBrk="0" latinLnBrk="0" hangingPunct="0"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00"/>
                </a:solidFill>
                <a:latin typeface="굴림" pitchFamily="50" charset="-127"/>
              </a:rPr>
              <a:t>HomeRF, Wireless-LAN, Bluetooth,</a:t>
            </a:r>
          </a:p>
          <a:p>
            <a:pPr lvl="1" algn="l" eaLnBrk="0" latinLnBrk="0" hangingPunct="0">
              <a:spcBef>
                <a:spcPct val="0"/>
              </a:spcBef>
            </a:pPr>
            <a:r>
              <a:rPr kumimoji="0" lang="en-US" altLang="ko-KR" sz="1600" b="1" i="0">
                <a:solidFill>
                  <a:srgbClr val="000000"/>
                </a:solidFill>
                <a:latin typeface="굴림" pitchFamily="50" charset="-127"/>
              </a:rPr>
              <a:t>Powerline</a:t>
            </a:r>
          </a:p>
        </p:txBody>
      </p:sp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381000" y="2971800"/>
            <a:ext cx="4191000" cy="914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i="0">
                <a:latin typeface="Times New Roman" pitchFamily="18" charset="0"/>
              </a:rPr>
              <a:t>?</a:t>
            </a:r>
          </a:p>
        </p:txBody>
      </p:sp>
      <p:sp>
        <p:nvSpPr>
          <p:cNvPr id="512027" name="Text Box 27"/>
          <p:cNvSpPr txBox="1">
            <a:spLocks noChangeArrowheads="1"/>
          </p:cNvSpPr>
          <p:nvPr/>
        </p:nvSpPr>
        <p:spPr bwMode="auto">
          <a:xfrm>
            <a:off x="1535113" y="3119438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 b="1" i="0">
                <a:solidFill>
                  <a:schemeClr val="tx2"/>
                </a:solidFill>
                <a:latin typeface="Times New Roman" pitchFamily="18" charset="0"/>
              </a:rPr>
              <a:t>GAP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5405-80C8-4A9C-99BA-D8169BA492C5}" type="slidenum">
              <a:rPr lang="en-US" altLang="ko-KR"/>
              <a:pPr/>
              <a:t>50</a:t>
            </a:fld>
            <a:r>
              <a:rPr lang="en-US" altLang="ko-KR"/>
              <a:t> / 50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Device Types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  <a:latin typeface="한양신명조"/>
              </a:rPr>
              <a:t>FAV(Full AV Device): </a:t>
            </a:r>
          </a:p>
          <a:p>
            <a:pPr lvl="1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풍부한 자원을 갖고 있으며 복잡한 소프트웨어 환경을 지원한다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자바 런타임 환경의 출현으로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가 바른 기기로부터 바이트코드를 업로드하는 것이 허용되고 제어를 위한 능력이 고급화된 것을 제공한다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후보제품군들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세탑박스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, DTV,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홈서버등</a:t>
            </a:r>
            <a:r>
              <a:rPr lang="ko-KR" altLang="en-US" sz="1600">
                <a:solidFill>
                  <a:srgbClr val="000000"/>
                </a:solidFill>
                <a:latin typeface="Arial"/>
              </a:rPr>
              <a:t> 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ko-KR" altLang="en-US" sz="1800">
                <a:solidFill>
                  <a:srgbClr val="000000"/>
                </a:solidFill>
                <a:latin typeface="한양신명조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한양신명조"/>
              </a:rPr>
              <a:t>IAV(Intermediate AV Device):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보다는 비교적 저렴하고 자원 측면에서 좀 더 제한적이다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자바 런타임 환경을 제공하지 않기에 아무 기기의 콘트롤러로서 동작할 수는 없다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특정 기기들의 콘트롤러 지원을 제공한다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  <a:latin typeface="한양신명조"/>
              </a:rPr>
              <a:t>BAV(Base AV Device) 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업로드 가능한 자바 바이트코드를 제공한다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HAVi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아키텍처의 어떤 소프트웨어 요소도 호스트 하지 못한다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업로드 가능한 바이트코드를 통하여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에 의해 제어를 받던지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,</a:t>
            </a:r>
            <a:r>
              <a:rPr lang="en-US" altLang="ko-KR" sz="1600">
                <a:solidFill>
                  <a:srgbClr val="000000"/>
                </a:solidFill>
                <a:latin typeface="Arial"/>
              </a:rPr>
              <a:t> 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IAV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의 네이티브 코드를 통하여 제어를 받는다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BAV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간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또는</a:t>
            </a:r>
            <a:r>
              <a:rPr lang="ko-KR" altLang="en-US" sz="1600">
                <a:solidFill>
                  <a:srgbClr val="000000"/>
                </a:solidFill>
                <a:latin typeface="Arial"/>
              </a:rPr>
              <a:t> 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IAV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BAV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간의 통신은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HAVi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명령어와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BAV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에서 사용되는 명령어 프로토콜 간에 서로 변환되어야 가능하다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  <a:latin typeface="한양신명조"/>
              </a:rPr>
              <a:t>LAV(Legacy AV Device)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HAVi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아키텍쳐를 인식하지 못하고 단순한 제어만 가능한 프로토콜을 갖고 있다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IAV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나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를 게이트웨이로서 필요로 하고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FAV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LAV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간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또는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IAV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LAV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간의 통신은 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HAVi </a:t>
            </a:r>
            <a:r>
              <a:rPr lang="ko-KR" altLang="en-US" sz="1600">
                <a:solidFill>
                  <a:srgbClr val="000000"/>
                </a:solidFill>
                <a:latin typeface="한양신명조"/>
              </a:rPr>
              <a:t>명령어와 레가시 명령어 프로토콜 간에 서로 변환되어야만 가능하다</a:t>
            </a:r>
            <a:r>
              <a:rPr lang="en-US" altLang="ko-KR" sz="1600">
                <a:solidFill>
                  <a:srgbClr val="000000"/>
                </a:solidFill>
                <a:latin typeface="한양신명조"/>
              </a:rPr>
              <a:t>. </a:t>
            </a:r>
            <a:endParaRPr lang="en-US" altLang="ko-KR" sz="1600">
              <a:solidFill>
                <a:srgbClr val="000000"/>
              </a:solidFill>
              <a:ea typeface="한컴바탕" pitchFamily="18" charset="2"/>
              <a:cs typeface="한컴바탕" pitchFamily="18" charset="2"/>
            </a:endParaRPr>
          </a:p>
          <a:p>
            <a:pPr algn="just">
              <a:lnSpc>
                <a:spcPct val="90000"/>
              </a:lnSpc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D5736-E129-4690-8C33-C78BF70B6C0F}" type="slidenum">
              <a:rPr lang="en-US" altLang="ko-KR"/>
              <a:pPr/>
              <a:t>51</a:t>
            </a:fld>
            <a:r>
              <a:rPr lang="en-US" altLang="ko-KR"/>
              <a:t> / 50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Architecture - LAV</a:t>
            </a:r>
          </a:p>
        </p:txBody>
      </p:sp>
      <p:pic>
        <p:nvPicPr>
          <p:cNvPr id="576516" name="Picture 4" descr="E:\Sharp\HAVi\Seminar\HaviArchitecture_LAV.pn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5715000"/>
            <a:ext cx="8785225" cy="37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D9E8-8D93-4A18-A32D-7035291048DC}" type="slidenum">
              <a:rPr lang="en-US" altLang="ko-KR"/>
              <a:pPr/>
              <a:t>52</a:t>
            </a:fld>
            <a:r>
              <a:rPr lang="en-US" altLang="ko-KR"/>
              <a:t> / 50</a:t>
            </a: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Architecture - BAV</a:t>
            </a:r>
          </a:p>
        </p:txBody>
      </p:sp>
      <p:pic>
        <p:nvPicPr>
          <p:cNvPr id="577541" name="Picture 5" descr="E:\Sharp\HAVi\Seminar\HaviArchitecture_B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85958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9D3A2-7F3C-400D-8386-37C1530FB717}" type="slidenum">
              <a:rPr lang="en-US" altLang="ko-KR"/>
              <a:pPr/>
              <a:t>53</a:t>
            </a:fld>
            <a:r>
              <a:rPr lang="en-US" altLang="ko-KR"/>
              <a:t> / 50</a:t>
            </a:r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Architecture - IAV</a:t>
            </a:r>
          </a:p>
        </p:txBody>
      </p:sp>
      <p:pic>
        <p:nvPicPr>
          <p:cNvPr id="578564" name="Picture 4" descr="E:\Sharp\HAVi\Seminar\HaviArchitecture_I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9588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96462-D942-4450-B964-01AC128B88A0}" type="slidenum">
              <a:rPr lang="en-US" altLang="ko-KR"/>
              <a:pPr/>
              <a:t>54</a:t>
            </a:fld>
            <a:r>
              <a:rPr lang="en-US" altLang="ko-KR"/>
              <a:t> / 50</a:t>
            </a: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Architecture - FAV</a:t>
            </a:r>
          </a:p>
        </p:txBody>
      </p:sp>
      <p:pic>
        <p:nvPicPr>
          <p:cNvPr id="579588" name="Picture 4" descr="E:\Sharp\HAVi\Seminar\HaviArchitecture_F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9588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CDAF5-2ACB-4BEA-B9E2-20832E773AD2}" type="slidenum">
              <a:rPr lang="en-US" altLang="ko-KR"/>
              <a:pPr/>
              <a:t>55</a:t>
            </a:fld>
            <a:r>
              <a:rPr lang="en-US" altLang="ko-KR"/>
              <a:t> / 50</a:t>
            </a: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HAVi Architecture</a:t>
            </a:r>
          </a:p>
        </p:txBody>
      </p:sp>
      <p:graphicFrame>
        <p:nvGraphicFramePr>
          <p:cNvPr id="58368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08038" y="836613"/>
          <a:ext cx="750570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2" name="그림" r:id="rId3" imgW="7743600" imgH="5422680" progId="StaticMetafile">
                  <p:embed/>
                </p:oleObj>
              </mc:Choice>
              <mc:Fallback>
                <p:oleObj name="그림" r:id="rId3" imgW="7743600" imgH="5422680" progId="Static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836613"/>
                        <a:ext cx="7505700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Other Middlewares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AF02-6964-4A90-B7D4-5CB0E7A600C0}" type="slidenum">
              <a:rPr lang="en-US" altLang="ko-KR"/>
              <a:pPr/>
              <a:t>57</a:t>
            </a:fld>
            <a:r>
              <a:rPr lang="en-US" altLang="ko-KR"/>
              <a:t> / 50</a:t>
            </a:r>
          </a:p>
        </p:txBody>
      </p:sp>
      <p:graphicFrame>
        <p:nvGraphicFramePr>
          <p:cNvPr id="585733" name="Object 5"/>
          <p:cNvGraphicFramePr>
            <a:graphicFrameLocks noChangeAspect="1"/>
          </p:cNvGraphicFramePr>
          <p:nvPr/>
        </p:nvGraphicFramePr>
        <p:xfrm>
          <a:off x="533400" y="2133600"/>
          <a:ext cx="7924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1" name="슬라이드" r:id="rId3" imgW="4572000" imgH="3429000" progId="PowerPoint.Slide.8">
                  <p:embed/>
                </p:oleObj>
              </mc:Choice>
              <mc:Fallback>
                <p:oleObj name="슬라이드" r:id="rId3" imgW="4572000" imgH="3429000" progId="PowerPoint.Slid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924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DLNA</a:t>
            </a:r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8275" y="836613"/>
            <a:ext cx="8785225" cy="6021387"/>
          </a:xfrm>
        </p:spPr>
        <p:txBody>
          <a:bodyPr/>
          <a:lstStyle/>
          <a:p>
            <a:r>
              <a:rPr lang="en-US" altLang="ko-KR" sz="2400"/>
              <a:t>DLNA(Digital Living Network Alliance)</a:t>
            </a:r>
          </a:p>
          <a:p>
            <a:pPr lvl="1"/>
            <a:r>
              <a:rPr lang="en-US" altLang="ko-KR" sz="2000"/>
              <a:t>2003</a:t>
            </a:r>
            <a:r>
              <a:rPr lang="ko-KR" altLang="en-US" sz="2000"/>
              <a:t>년에 결성된 </a:t>
            </a:r>
            <a:r>
              <a:rPr lang="en-US" altLang="ko-KR" sz="2000"/>
              <a:t>DHWG(Digital Home Working Group)</a:t>
            </a:r>
            <a:r>
              <a:rPr lang="ko-KR" altLang="en-US" sz="2000"/>
              <a:t>에서 </a:t>
            </a:r>
            <a:r>
              <a:rPr lang="en-US" altLang="ko-KR" sz="2000"/>
              <a:t>2004</a:t>
            </a:r>
            <a:r>
              <a:rPr lang="ko-KR" altLang="en-US" sz="2000"/>
              <a:t>년 </a:t>
            </a:r>
            <a:r>
              <a:rPr lang="en-US" altLang="ko-KR" sz="2000"/>
              <a:t>DLNA</a:t>
            </a:r>
            <a:r>
              <a:rPr lang="ko-KR" altLang="en-US" sz="2000"/>
              <a:t>로 개칭</a:t>
            </a:r>
          </a:p>
          <a:p>
            <a:pPr lvl="1"/>
            <a:r>
              <a:rPr lang="en-US" altLang="ko-KR" sz="2000"/>
              <a:t>UPnP </a:t>
            </a:r>
            <a:r>
              <a:rPr lang="ko-KR" altLang="en-US" sz="2000"/>
              <a:t>를 기본으로 채택</a:t>
            </a:r>
            <a:r>
              <a:rPr lang="en-US" altLang="ko-KR" sz="2000"/>
              <a:t>. </a:t>
            </a:r>
            <a:r>
              <a:rPr lang="ko-KR" altLang="en-US" sz="2000"/>
              <a:t>디지털 기기간 호환을 위한 가이드라인 성격</a:t>
            </a:r>
          </a:p>
          <a:p>
            <a:pPr lvl="1">
              <a:buFont typeface="Wingdings" pitchFamily="2" charset="2"/>
              <a:buNone/>
            </a:pPr>
            <a:endParaRPr lang="ko-KR" altLang="en-US" sz="20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107A-7420-4DB7-BE48-E2C843455AF4}" type="slidenum">
              <a:rPr lang="en-US" altLang="ko-KR"/>
              <a:pPr/>
              <a:t>58</a:t>
            </a:fld>
            <a:r>
              <a:rPr lang="en-US" altLang="ko-KR"/>
              <a:t> / 50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HWW</a:t>
            </a: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8275" y="836613"/>
            <a:ext cx="8785225" cy="6021387"/>
          </a:xfrm>
        </p:spPr>
        <p:txBody>
          <a:bodyPr/>
          <a:lstStyle/>
          <a:p>
            <a:r>
              <a:rPr lang="en-US" altLang="ko-KR" sz="2400"/>
              <a:t>HWW(Home Wide Web)</a:t>
            </a:r>
          </a:p>
          <a:p>
            <a:pPr lvl="1"/>
            <a:r>
              <a:rPr lang="en-US" altLang="ko-KR" sz="2000"/>
              <a:t>IEEE 1394 </a:t>
            </a:r>
            <a:r>
              <a:rPr lang="ko-KR" altLang="en-US" sz="2000"/>
              <a:t>기반 </a:t>
            </a:r>
          </a:p>
          <a:p>
            <a:pPr lvl="1"/>
            <a:r>
              <a:rPr lang="en-US" altLang="ko-KR" sz="2000"/>
              <a:t>DTV</a:t>
            </a:r>
            <a:r>
              <a:rPr lang="ko-KR" altLang="en-US" sz="2000"/>
              <a:t>에서 화면상으로 다른 가전 기기들을 제어하는 것을 가능하게 하는 목적으로 삼성에서 개발</a:t>
            </a:r>
          </a:p>
          <a:p>
            <a:pPr lvl="1"/>
            <a:r>
              <a:rPr lang="en-US" altLang="ko-KR" sz="2000"/>
              <a:t>2000</a:t>
            </a:r>
            <a:r>
              <a:rPr lang="ko-KR" altLang="en-US" sz="2000"/>
              <a:t>년 </a:t>
            </a:r>
            <a:r>
              <a:rPr lang="en-US" altLang="ko-KR" sz="2000"/>
              <a:t>CEA</a:t>
            </a:r>
            <a:r>
              <a:rPr lang="ko-KR" altLang="en-US" sz="2000"/>
              <a:t>에서 미국표준으로 채택 </a:t>
            </a:r>
            <a:r>
              <a:rPr lang="en-US" altLang="ko-KR" sz="2000"/>
              <a:t>(EIA-775, EIA775A)</a:t>
            </a:r>
          </a:p>
          <a:p>
            <a:pPr lvl="1"/>
            <a:endParaRPr lang="en-US" altLang="ko-KR" sz="2000"/>
          </a:p>
          <a:p>
            <a:endParaRPr lang="en-US" altLang="ko-KR" sz="24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C8D43-3E82-4131-A130-1F6DCF867382}" type="slidenum">
              <a:rPr lang="en-US" altLang="ko-KR"/>
              <a:pPr/>
              <a:t>59</a:t>
            </a:fld>
            <a:r>
              <a:rPr lang="en-US" altLang="ko-KR"/>
              <a:t> / 50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VESA </a:t>
            </a:r>
            <a:r>
              <a:rPr lang="ko-KR" altLang="en-US"/>
              <a:t>와 </a:t>
            </a:r>
            <a:r>
              <a:rPr lang="en-US" altLang="ko-KR"/>
              <a:t>VHN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836613"/>
            <a:ext cx="8785225" cy="6021387"/>
          </a:xfrm>
        </p:spPr>
        <p:txBody>
          <a:bodyPr/>
          <a:lstStyle/>
          <a:p>
            <a:r>
              <a:rPr lang="en-US" altLang="ko-KR" sz="2400"/>
              <a:t>VESA(Video Electronics Standard Association)</a:t>
            </a:r>
          </a:p>
          <a:p>
            <a:pPr lvl="1"/>
            <a:r>
              <a:rPr lang="en-US" altLang="ko-KR" sz="2000"/>
              <a:t>Settop Box </a:t>
            </a:r>
            <a:r>
              <a:rPr lang="ko-KR" altLang="en-US" sz="2000"/>
              <a:t>속 기능들을 표준화하는 목적의 표준</a:t>
            </a:r>
            <a:r>
              <a:rPr lang="en-US" altLang="ko-KR" sz="2000"/>
              <a:t>(1995)</a:t>
            </a:r>
          </a:p>
          <a:p>
            <a:pPr lvl="1"/>
            <a:r>
              <a:rPr lang="ko-KR" altLang="en-US" sz="2000"/>
              <a:t>초창기에는 </a:t>
            </a:r>
            <a:r>
              <a:rPr lang="en-US" altLang="ko-KR" sz="2000"/>
              <a:t>IEEE1394</a:t>
            </a:r>
            <a:r>
              <a:rPr lang="ko-KR" altLang="en-US" sz="2000"/>
              <a:t>를 백본망으로 채택했었으나 지금은 </a:t>
            </a:r>
            <a:r>
              <a:rPr lang="en-US" altLang="ko-KR" sz="2000"/>
              <a:t>IP </a:t>
            </a:r>
            <a:r>
              <a:rPr lang="ko-KR" altLang="en-US" sz="2000"/>
              <a:t>프로토콜을 네트워크 간 통신방법으로 채택</a:t>
            </a:r>
          </a:p>
          <a:p>
            <a:pPr lvl="1"/>
            <a:r>
              <a:rPr lang="ko-KR" altLang="en-US" sz="2000"/>
              <a:t>웹 브라우저와 웹서버들을 선택 인터페이스로 결정</a:t>
            </a:r>
          </a:p>
          <a:p>
            <a:r>
              <a:rPr lang="en-US" altLang="ko-KR" sz="2400"/>
              <a:t>VHN(Versatile Home Networking)</a:t>
            </a:r>
          </a:p>
          <a:p>
            <a:pPr lvl="1"/>
            <a:r>
              <a:rPr lang="en-US" altLang="ko-KR" sz="2000"/>
              <a:t>VESA </a:t>
            </a:r>
            <a:r>
              <a:rPr lang="ko-KR" altLang="en-US" sz="2000"/>
              <a:t>홈네트워크 위원회가 홈네트워크 미들웨어 솔루션 대부분을 포함하는 </a:t>
            </a:r>
            <a:r>
              <a:rPr lang="en-US" altLang="ko-KR" sz="2000"/>
              <a:t>VESA Home Network Spec 1.0 </a:t>
            </a:r>
            <a:r>
              <a:rPr lang="ko-KR" altLang="en-US" sz="2000"/>
              <a:t>발표</a:t>
            </a:r>
            <a:r>
              <a:rPr lang="en-US" altLang="ko-KR" sz="2000"/>
              <a:t>(1999)</a:t>
            </a:r>
          </a:p>
          <a:p>
            <a:pPr lvl="1"/>
            <a:r>
              <a:rPr lang="ko-KR" altLang="en-US" sz="2000"/>
              <a:t>홈 인터넷에 접속되어 있는 모든 기기들간 통신이 가능하기 위해서 필요한 공통된 네트워크간 통신이 필요한데 이 프로토콜에는 네트워크 계층 프로토콜은 물론 네트워크 프로토콜을 사용한 통신용 프로토콜과 기기들을 네트워크 자율적으로 배치하는데 필요한 다른 프로토콜등이 이에 속함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endParaRPr lang="en-US" altLang="ko-KR" sz="24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564D2-2EF2-4526-8515-E0068BB7BDB7}" type="slidenum">
              <a:rPr lang="en-US" altLang="ko-KR"/>
              <a:pPr/>
              <a:t>6</a:t>
            </a:fld>
            <a:r>
              <a:rPr lang="en-US" altLang="ko-KR"/>
              <a:t> / 50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 - Middleware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ko-KR" sz="2400" dirty="0"/>
              <a:t>Middleware of Computer </a:t>
            </a:r>
            <a:endParaRPr lang="en-US" altLang="ko-KR" sz="2400" b="0" dirty="0">
              <a:latin typeface="굴림" pitchFamily="50" charset="-127"/>
            </a:endParaRPr>
          </a:p>
          <a:p>
            <a:pPr lvl="1">
              <a:spcBef>
                <a:spcPct val="10000"/>
              </a:spcBef>
            </a:pPr>
            <a:r>
              <a:rPr lang="ko-KR" altLang="en-US" sz="2000" b="1" dirty="0">
                <a:solidFill>
                  <a:srgbClr val="010000"/>
                </a:solidFill>
              </a:rPr>
              <a:t>각기 분리된 </a:t>
            </a:r>
            <a:r>
              <a:rPr lang="ko-KR" altLang="en-US" sz="2000" b="1" dirty="0" smtClean="0">
                <a:solidFill>
                  <a:srgbClr val="010000"/>
                </a:solidFill>
              </a:rPr>
              <a:t>두 개의 </a:t>
            </a:r>
            <a:r>
              <a:rPr lang="ko-KR" altLang="en-US" sz="2000" b="1" dirty="0">
                <a:solidFill>
                  <a:srgbClr val="010000"/>
                </a:solidFill>
              </a:rPr>
              <a:t>프로그램 간의 매개 역할을 하거나 연합시켜 주는 프로그램</a:t>
            </a:r>
          </a:p>
          <a:p>
            <a:pPr lvl="1">
              <a:spcBef>
                <a:spcPct val="10000"/>
              </a:spcBef>
            </a:pPr>
            <a:r>
              <a:rPr lang="ko-KR" altLang="en-US" sz="2000" b="1" dirty="0">
                <a:solidFill>
                  <a:srgbClr val="010000"/>
                </a:solidFill>
              </a:rPr>
              <a:t>예</a:t>
            </a:r>
            <a:r>
              <a:rPr lang="en-US" altLang="ko-KR" sz="2000" b="1" dirty="0">
                <a:solidFill>
                  <a:srgbClr val="010000"/>
                </a:solidFill>
              </a:rPr>
              <a:t>: </a:t>
            </a:r>
            <a:r>
              <a:rPr lang="ko-KR" altLang="en-US" sz="2000" b="1" dirty="0">
                <a:solidFill>
                  <a:srgbClr val="010000"/>
                </a:solidFill>
              </a:rPr>
              <a:t>데이터 베이스 접근을 위한 </a:t>
            </a:r>
            <a:r>
              <a:rPr lang="ko-KR" altLang="en-US" sz="2000" b="1" dirty="0" err="1">
                <a:solidFill>
                  <a:srgbClr val="010000"/>
                </a:solidFill>
              </a:rPr>
              <a:t>미들웨어</a:t>
            </a:r>
            <a:endParaRPr lang="ko-KR" altLang="en-US" sz="2000" b="1" dirty="0">
              <a:solidFill>
                <a:srgbClr val="010000"/>
              </a:solidFill>
            </a:endParaRP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endParaRPr lang="ko-KR" altLang="en-US" sz="2000" b="1" dirty="0">
              <a:solidFill>
                <a:srgbClr val="01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ko-KR" sz="240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</a:t>
            </a:r>
            <a:r>
              <a:rPr lang="en-US" altLang="ko-KR" sz="2400" dirty="0" smtClean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Middleware</a:t>
            </a:r>
            <a:r>
              <a:rPr lang="en-US" altLang="ko-KR" sz="240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  <a:p>
            <a:pPr lvl="1">
              <a:spcBef>
                <a:spcPct val="10000"/>
              </a:spcBef>
            </a:pPr>
            <a:r>
              <a:rPr lang="ko-KR" altLang="en-US" sz="2000" b="1" dirty="0">
                <a:solidFill>
                  <a:srgbClr val="010000"/>
                </a:solidFill>
              </a:rPr>
              <a:t>사용자가 </a:t>
            </a:r>
            <a:r>
              <a:rPr lang="en-US" altLang="ko-KR" sz="2000" b="1" dirty="0">
                <a:solidFill>
                  <a:srgbClr val="010000"/>
                </a:solidFill>
              </a:rPr>
              <a:t>H/W </a:t>
            </a:r>
            <a:r>
              <a:rPr lang="ko-KR" altLang="en-US" sz="2000" b="1" dirty="0">
                <a:solidFill>
                  <a:srgbClr val="010000"/>
                </a:solidFill>
              </a:rPr>
              <a:t>및 </a:t>
            </a:r>
            <a:r>
              <a:rPr lang="en-US" altLang="ko-KR" sz="2000" b="1" dirty="0">
                <a:solidFill>
                  <a:srgbClr val="010000"/>
                </a:solidFill>
              </a:rPr>
              <a:t>O/S</a:t>
            </a:r>
            <a:r>
              <a:rPr lang="ko-KR" altLang="en-US" sz="2000" b="1" dirty="0">
                <a:solidFill>
                  <a:srgbClr val="010000"/>
                </a:solidFill>
              </a:rPr>
              <a:t>에 무관하게 일관성 있는 프로그램을 만들게 하는 프로그램</a:t>
            </a:r>
          </a:p>
          <a:p>
            <a:pPr lvl="1">
              <a:spcBef>
                <a:spcPct val="10000"/>
              </a:spcBef>
            </a:pPr>
            <a:r>
              <a:rPr lang="ko-KR" altLang="en-US" sz="2000" b="1" dirty="0">
                <a:solidFill>
                  <a:srgbClr val="010000"/>
                </a:solidFill>
              </a:rPr>
              <a:t>사용자에게는 일관성 있는 </a:t>
            </a:r>
            <a:r>
              <a:rPr lang="en-US" altLang="ko-KR" sz="2000" b="1" dirty="0">
                <a:solidFill>
                  <a:srgbClr val="010000"/>
                </a:solidFill>
              </a:rPr>
              <a:t>API</a:t>
            </a:r>
            <a:r>
              <a:rPr lang="ko-KR" altLang="en-US" sz="2000" b="1" dirty="0">
                <a:solidFill>
                  <a:srgbClr val="010000"/>
                </a:solidFill>
              </a:rPr>
              <a:t>를 제공하지만 내부는 적용 </a:t>
            </a:r>
            <a:r>
              <a:rPr lang="en-US" altLang="ko-KR" sz="2000" b="1" dirty="0">
                <a:solidFill>
                  <a:srgbClr val="010000"/>
                </a:solidFill>
              </a:rPr>
              <a:t>H/W </a:t>
            </a:r>
            <a:r>
              <a:rPr lang="ko-KR" altLang="en-US" sz="2000" b="1" dirty="0">
                <a:solidFill>
                  <a:srgbClr val="010000"/>
                </a:solidFill>
              </a:rPr>
              <a:t>및 </a:t>
            </a:r>
            <a:r>
              <a:rPr lang="en-US" altLang="ko-KR" sz="2000" b="1" dirty="0">
                <a:solidFill>
                  <a:srgbClr val="010000"/>
                </a:solidFill>
              </a:rPr>
              <a:t>O/S</a:t>
            </a:r>
            <a:r>
              <a:rPr lang="ko-KR" altLang="en-US" sz="2000" b="1" dirty="0">
                <a:solidFill>
                  <a:srgbClr val="010000"/>
                </a:solidFill>
              </a:rPr>
              <a:t>에 맞도록 제공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endParaRPr lang="ko-KR" altLang="en-US" sz="2000" b="1" dirty="0">
              <a:solidFill>
                <a:srgbClr val="01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ko-KR" sz="240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Major </a:t>
            </a:r>
            <a:r>
              <a:rPr lang="en-US" altLang="ko-KR" sz="2400" dirty="0" smtClean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Home Network </a:t>
            </a:r>
            <a:r>
              <a:rPr lang="en-US" altLang="ko-KR" sz="2400" dirty="0" err="1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Middlewares</a:t>
            </a:r>
            <a:endParaRPr lang="en-US" altLang="ko-KR" sz="2400" dirty="0">
              <a:solidFill>
                <a:srgbClr val="01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0000"/>
              </a:spcBef>
            </a:pPr>
            <a:r>
              <a:rPr lang="en-US" altLang="ko-KR" sz="2400" b="1" dirty="0" err="1">
                <a:solidFill>
                  <a:srgbClr val="010000"/>
                </a:solidFill>
              </a:rPr>
              <a:t>HAVi</a:t>
            </a:r>
            <a:r>
              <a:rPr lang="en-US" altLang="ko-KR" sz="2400" b="1" dirty="0">
                <a:solidFill>
                  <a:srgbClr val="010000"/>
                </a:solidFill>
              </a:rPr>
              <a:t>, </a:t>
            </a:r>
            <a:r>
              <a:rPr lang="en-US" altLang="ko-KR" sz="2400" b="1" dirty="0" err="1">
                <a:solidFill>
                  <a:srgbClr val="010000"/>
                </a:solidFill>
              </a:rPr>
              <a:t>Jini</a:t>
            </a:r>
            <a:r>
              <a:rPr lang="en-US" altLang="ko-KR" sz="2400" b="1" dirty="0">
                <a:solidFill>
                  <a:srgbClr val="010000"/>
                </a:solidFill>
              </a:rPr>
              <a:t>, UPnP, </a:t>
            </a:r>
            <a:r>
              <a:rPr lang="en-US" altLang="ko-KR" sz="2400" b="1" dirty="0" err="1">
                <a:solidFill>
                  <a:srgbClr val="010000"/>
                </a:solidFill>
              </a:rPr>
              <a:t>OSGi</a:t>
            </a:r>
            <a:r>
              <a:rPr lang="en-US" altLang="ko-KR" sz="2400" b="1" dirty="0">
                <a:solidFill>
                  <a:srgbClr val="010000"/>
                </a:solidFill>
              </a:rPr>
              <a:t>, etc.</a:t>
            </a:r>
          </a:p>
          <a:p>
            <a:pPr lvl="1">
              <a:buClr>
                <a:srgbClr val="000000"/>
              </a:buClr>
              <a:buFont typeface="Wingdings" pitchFamily="2" charset="2"/>
              <a:buChar char="§"/>
            </a:pPr>
            <a:endParaRPr lang="en-US" altLang="ko-KR" sz="2400" b="1" dirty="0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31CA-8397-4C53-AE58-935FB32E1D14}" type="slidenum">
              <a:rPr lang="en-US" altLang="ko-KR"/>
              <a:pPr/>
              <a:t>60</a:t>
            </a:fld>
            <a:r>
              <a:rPr lang="en-US" altLang="ko-KR"/>
              <a:t> / 50</a:t>
            </a: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VESA </a:t>
            </a:r>
            <a:r>
              <a:rPr lang="ko-KR" altLang="en-US"/>
              <a:t>와 </a:t>
            </a:r>
            <a:r>
              <a:rPr lang="en-US" altLang="ko-KR"/>
              <a:t>VHN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836613"/>
            <a:ext cx="8785225" cy="6021387"/>
          </a:xfrm>
        </p:spPr>
        <p:txBody>
          <a:bodyPr/>
          <a:lstStyle/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을 직접 지원하는 통상적인 </a:t>
            </a:r>
            <a:r>
              <a:rPr lang="en-US" altLang="ko-KR" sz="2000"/>
              <a:t>GUI </a:t>
            </a:r>
            <a:r>
              <a:rPr lang="ko-KR" altLang="en-US" sz="2000"/>
              <a:t>프록시를 통하여 사용자</a:t>
            </a:r>
            <a:r>
              <a:rPr lang="en-US" altLang="ko-KR" sz="2000"/>
              <a:t>-</a:t>
            </a:r>
            <a:r>
              <a:rPr lang="ko-KR" altLang="en-US" sz="2000"/>
              <a:t>기기 제어</a:t>
            </a:r>
          </a:p>
          <a:p>
            <a:pPr lvl="1"/>
            <a:r>
              <a:rPr lang="ko-KR" altLang="en-US" sz="2000"/>
              <a:t> 기기발견 </a:t>
            </a:r>
            <a:r>
              <a:rPr lang="en-US" altLang="ko-KR" sz="2000"/>
              <a:t>query</a:t>
            </a:r>
            <a:r>
              <a:rPr lang="ko-KR" altLang="en-US" sz="2000"/>
              <a:t>와 공유언어</a:t>
            </a:r>
            <a:r>
              <a:rPr lang="en-US" altLang="ko-KR" sz="2000"/>
              <a:t>(</a:t>
            </a:r>
            <a:r>
              <a:rPr lang="ko-KR" altLang="en-US" sz="2000"/>
              <a:t>계층적 </a:t>
            </a:r>
            <a:r>
              <a:rPr lang="en-US" altLang="ko-KR" sz="2000"/>
              <a:t>XML, RPC)</a:t>
            </a:r>
            <a:r>
              <a:rPr lang="ko-KR" altLang="en-US" sz="2000"/>
              <a:t>와 </a:t>
            </a:r>
            <a:r>
              <a:rPr lang="en-US" altLang="ko-KR" sz="2000"/>
              <a:t>HNB </a:t>
            </a:r>
            <a:r>
              <a:rPr lang="ko-KR" altLang="en-US" sz="2000"/>
              <a:t>와 </a:t>
            </a:r>
            <a:r>
              <a:rPr lang="en-US" altLang="ko-KR" sz="2000"/>
              <a:t>Interface Repository </a:t>
            </a:r>
            <a:r>
              <a:rPr lang="ko-KR" altLang="en-US" sz="2000"/>
              <a:t>에 기반</a:t>
            </a:r>
          </a:p>
          <a:p>
            <a:pPr lvl="1"/>
            <a:r>
              <a:rPr lang="ko-KR" altLang="en-US" sz="2000"/>
              <a:t>네트워크 관리는 표준 </a:t>
            </a:r>
            <a:r>
              <a:rPr lang="en-US" altLang="ko-KR" sz="2000"/>
              <a:t>CIM </a:t>
            </a:r>
            <a:r>
              <a:rPr lang="ko-KR" altLang="en-US" sz="2000"/>
              <a:t>사용</a:t>
            </a:r>
          </a:p>
          <a:p>
            <a:pPr lvl="1"/>
            <a:r>
              <a:rPr lang="ko-KR" altLang="en-US" sz="2000"/>
              <a:t>사실상 </a:t>
            </a:r>
            <a:r>
              <a:rPr lang="en-US" altLang="ko-KR" sz="2000"/>
              <a:t>UPnP</a:t>
            </a:r>
            <a:r>
              <a:rPr lang="ko-KR" altLang="en-US" sz="2000"/>
              <a:t>를 </a:t>
            </a:r>
            <a:r>
              <a:rPr lang="en-US" altLang="ko-KR" sz="2000"/>
              <a:t>subset </a:t>
            </a:r>
            <a:r>
              <a:rPr lang="ko-KR" altLang="en-US" sz="2000"/>
              <a:t>으로 함</a:t>
            </a:r>
          </a:p>
          <a:p>
            <a:pPr lvl="1"/>
            <a:endParaRPr lang="ko-KR" altLang="en-US" sz="2000"/>
          </a:p>
          <a:p>
            <a:pPr lvl="1">
              <a:buFont typeface="Wingdings" pitchFamily="2" charset="2"/>
              <a:buNone/>
            </a:pPr>
            <a:endParaRPr lang="ko-KR" altLang="en-US" sz="2000"/>
          </a:p>
          <a:p>
            <a:pPr lvl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8C9E-EBE7-4081-9332-B6D5ADF0C9F4}" type="slidenum">
              <a:rPr lang="en-US" altLang="ko-KR"/>
              <a:pPr/>
              <a:t>61</a:t>
            </a:fld>
            <a:r>
              <a:rPr lang="en-US" altLang="ko-KR"/>
              <a:t> / 50</a:t>
            </a: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143000"/>
            <a:ext cx="8785225" cy="5715000"/>
          </a:xfrm>
        </p:spPr>
        <p:txBody>
          <a:bodyPr/>
          <a:lstStyle/>
          <a:p>
            <a:r>
              <a:rPr lang="en-US" altLang="ko-KR" sz="2400" dirty="0"/>
              <a:t>Siemens </a:t>
            </a:r>
            <a:r>
              <a:rPr lang="ko-KR" altLang="en-US" sz="2400" dirty="0"/>
              <a:t>주도로  </a:t>
            </a:r>
            <a:r>
              <a:rPr lang="en-US" altLang="ko-KR" sz="2400" dirty="0"/>
              <a:t>UIC(UPnP </a:t>
            </a:r>
            <a:r>
              <a:rPr lang="en-US" altLang="ko-KR" sz="2400" dirty="0" err="1"/>
              <a:t>Implementor’s</a:t>
            </a:r>
            <a:r>
              <a:rPr lang="en-US" altLang="ko-KR" sz="2400" dirty="0"/>
              <a:t> Cooperation) </a:t>
            </a:r>
            <a:r>
              <a:rPr lang="ko-KR" altLang="en-US" sz="2400" dirty="0"/>
              <a:t>라는 이름으로 </a:t>
            </a:r>
            <a:r>
              <a:rPr lang="en-US" altLang="ko-KR" sz="2400" dirty="0"/>
              <a:t>ISO/IEC JTC1 SC25 </a:t>
            </a:r>
            <a:r>
              <a:rPr lang="ko-KR" altLang="en-US" sz="2400" dirty="0"/>
              <a:t>에 </a:t>
            </a:r>
            <a:r>
              <a:rPr lang="en-US" altLang="ko-KR" sz="2400" dirty="0"/>
              <a:t>UPnP 1.0</a:t>
            </a:r>
            <a:r>
              <a:rPr lang="ko-KR" altLang="en-US" sz="2400" dirty="0"/>
              <a:t>을 표준 시도</a:t>
            </a:r>
          </a:p>
          <a:p>
            <a:r>
              <a:rPr lang="en-US" altLang="ko-KR" sz="2400" dirty="0"/>
              <a:t>UPnP 2.0</a:t>
            </a:r>
            <a:r>
              <a:rPr lang="ko-KR" altLang="en-US" sz="2400" dirty="0"/>
              <a:t>은 </a:t>
            </a:r>
            <a:r>
              <a:rPr lang="ko-KR" altLang="en-US" sz="2400" dirty="0" smtClean="0"/>
              <a:t>인증과 </a:t>
            </a:r>
            <a:r>
              <a:rPr lang="ko-KR" altLang="en-US" sz="2400" dirty="0" err="1" smtClean="0"/>
              <a:t>접근제어등의</a:t>
            </a:r>
            <a:r>
              <a:rPr lang="ko-KR" altLang="en-US" sz="2400" dirty="0" smtClean="0"/>
              <a:t> 보안기능이 추가되나 </a:t>
            </a:r>
            <a:r>
              <a:rPr lang="en-US" altLang="ko-KR" sz="2400" dirty="0" smtClean="0"/>
              <a:t>1.0</a:t>
            </a:r>
            <a:r>
              <a:rPr lang="ko-KR" altLang="en-US" sz="2400" dirty="0"/>
              <a:t>과 호환 불가능</a:t>
            </a:r>
          </a:p>
          <a:p>
            <a:r>
              <a:rPr lang="ko-KR" altLang="en-US" sz="2400" dirty="0"/>
              <a:t>삼성전자에서 </a:t>
            </a:r>
            <a:r>
              <a:rPr lang="en-US" altLang="ko-KR" sz="2400" dirty="0"/>
              <a:t>HD TV</a:t>
            </a:r>
            <a:r>
              <a:rPr lang="ko-KR" altLang="en-US" sz="2400" dirty="0"/>
              <a:t>를 위한 표준인 </a:t>
            </a:r>
            <a:r>
              <a:rPr lang="en-US" altLang="ko-KR" sz="2400" dirty="0"/>
              <a:t>HANA(High-Definition Audio-Video Network Association) </a:t>
            </a:r>
            <a:r>
              <a:rPr lang="ko-KR" altLang="en-US" sz="2400" dirty="0"/>
              <a:t>만들어 주도</a:t>
            </a:r>
          </a:p>
          <a:p>
            <a:r>
              <a:rPr lang="en-US" altLang="ko-KR" sz="2400" dirty="0"/>
              <a:t>ETRI</a:t>
            </a:r>
            <a:r>
              <a:rPr lang="ko-KR" altLang="en-US" sz="2400" dirty="0"/>
              <a:t>에서 </a:t>
            </a:r>
            <a:r>
              <a:rPr lang="en-US" altLang="ko-KR" sz="2400" dirty="0"/>
              <a:t>UMB(Universal Middleware Bridge) </a:t>
            </a:r>
            <a:r>
              <a:rPr lang="ko-KR" altLang="en-US" sz="2400" dirty="0"/>
              <a:t>라는 통합 </a:t>
            </a:r>
            <a:r>
              <a:rPr lang="ko-KR" altLang="en-US" sz="2400" dirty="0" err="1"/>
              <a:t>미들웨어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솔루션을 </a:t>
            </a:r>
            <a:r>
              <a:rPr lang="ko-KR" altLang="en-US" sz="2400" dirty="0"/>
              <a:t>개발하여 국제 표준 </a:t>
            </a:r>
            <a:r>
              <a:rPr lang="ko-KR" altLang="en-US" sz="2400" dirty="0" smtClean="0"/>
              <a:t>제안 후 공개배포 </a:t>
            </a:r>
            <a:endParaRPr lang="ko-KR" altLang="en-US" sz="2400" dirty="0"/>
          </a:p>
          <a:p>
            <a:pPr lvl="1"/>
            <a:r>
              <a:rPr lang="en-US" altLang="ko-KR" sz="2000" dirty="0" err="1"/>
              <a:t>LnCP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LonWorks</a:t>
            </a:r>
            <a:r>
              <a:rPr lang="en-US" altLang="ko-KR" sz="2000" dirty="0"/>
              <a:t>, UPnP, </a:t>
            </a:r>
            <a:r>
              <a:rPr lang="en-US" altLang="ko-KR" sz="2000" dirty="0" err="1"/>
              <a:t>HAVi</a:t>
            </a:r>
            <a:r>
              <a:rPr lang="en-US" altLang="ko-KR" sz="2000" dirty="0"/>
              <a:t> </a:t>
            </a:r>
            <a:r>
              <a:rPr lang="ko-KR" altLang="en-US" sz="2000" dirty="0"/>
              <a:t>등이 어댑터 형식으로 </a:t>
            </a:r>
            <a:r>
              <a:rPr lang="en-US" altLang="ko-KR" sz="2000" dirty="0"/>
              <a:t>Core</a:t>
            </a:r>
            <a:r>
              <a:rPr lang="ko-KR" altLang="en-US" sz="2000" dirty="0"/>
              <a:t>에 장착</a:t>
            </a:r>
          </a:p>
          <a:p>
            <a:r>
              <a:rPr lang="en-US" altLang="ko-KR" sz="2400" dirty="0"/>
              <a:t>KETI</a:t>
            </a:r>
            <a:r>
              <a:rPr lang="ko-KR" altLang="en-US" sz="2400" dirty="0"/>
              <a:t>에서 </a:t>
            </a:r>
            <a:r>
              <a:rPr lang="en-US" altLang="ko-KR" sz="2400" dirty="0"/>
              <a:t>IEC TC100</a:t>
            </a:r>
            <a:r>
              <a:rPr lang="ko-KR" altLang="en-US" sz="2400" dirty="0"/>
              <a:t>에 </a:t>
            </a:r>
            <a:r>
              <a:rPr lang="en-US" altLang="ko-KR" sz="2400" dirty="0"/>
              <a:t>CCP(Common Communication Protocol)</a:t>
            </a:r>
            <a:r>
              <a:rPr lang="ko-KR" altLang="en-US" sz="2400" dirty="0"/>
              <a:t>을 국제 표준으로 </a:t>
            </a:r>
            <a:r>
              <a:rPr lang="ko-KR" altLang="en-US" sz="2400" dirty="0" smtClean="0"/>
              <a:t>제안하여 통과됨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000" dirty="0"/>
              <a:t>모든 기기에 새로운 계층 만들어야 하는 단점 있지만 표준 </a:t>
            </a:r>
            <a:r>
              <a:rPr lang="ko-KR" altLang="en-US" sz="2000" dirty="0" smtClean="0"/>
              <a:t>통과됨</a:t>
            </a:r>
            <a:endParaRPr lang="ko-KR" altLang="en-US" sz="2000" dirty="0"/>
          </a:p>
          <a:p>
            <a:pPr>
              <a:buFont typeface="Wingdings" pitchFamily="2" charset="2"/>
              <a:buNone/>
            </a:pPr>
            <a:endParaRPr lang="ko-KR" altLang="en-US" sz="2400" dirty="0"/>
          </a:p>
          <a:p>
            <a:endParaRPr lang="ko-KR" altLang="en-US" sz="2400" dirty="0"/>
          </a:p>
          <a:p>
            <a:pPr lvl="1">
              <a:buFont typeface="Wingdings" pitchFamily="2" charset="2"/>
              <a:buNone/>
            </a:pPr>
            <a:endParaRPr lang="ko-KR" altLang="en-US" sz="2000" dirty="0"/>
          </a:p>
          <a:p>
            <a:pPr lvl="1">
              <a:buFont typeface="Wingdings" pitchFamily="2" charset="2"/>
              <a:buNone/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2DF2-E973-4614-8116-4A3ECDFBCCA8}" type="slidenum">
              <a:rPr lang="en-US" altLang="ko-KR"/>
              <a:pPr/>
              <a:t>62</a:t>
            </a:fld>
            <a:r>
              <a:rPr lang="en-US" altLang="ko-KR"/>
              <a:t> / 50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143000"/>
            <a:ext cx="8785225" cy="5715000"/>
          </a:xfrm>
        </p:spPr>
        <p:txBody>
          <a:bodyPr/>
          <a:lstStyle/>
          <a:p>
            <a:r>
              <a:rPr lang="ko-KR" altLang="en-US" sz="2400"/>
              <a:t>하나의 미들웨어 가능</a:t>
            </a:r>
            <a:r>
              <a:rPr lang="en-US" altLang="ko-KR" sz="2400"/>
              <a:t>? </a:t>
            </a:r>
          </a:p>
          <a:p>
            <a:pPr lvl="1"/>
            <a:r>
              <a:rPr lang="ko-KR" altLang="en-US" sz="2000"/>
              <a:t>이미 많은 미들웨어들 존재</a:t>
            </a:r>
          </a:p>
          <a:p>
            <a:pPr lvl="1"/>
            <a:r>
              <a:rPr lang="ko-KR" altLang="en-US" sz="2000"/>
              <a:t>하나만의 </a:t>
            </a:r>
            <a:r>
              <a:rPr lang="en-US" altLang="ko-KR" sz="2000"/>
              <a:t>winner</a:t>
            </a:r>
            <a:r>
              <a:rPr lang="ko-KR" altLang="en-US" sz="2000"/>
              <a:t>는 나오기 힘듬</a:t>
            </a:r>
          </a:p>
          <a:p>
            <a:pPr lvl="2"/>
            <a:r>
              <a:rPr lang="ko-KR" altLang="en-US" sz="1800"/>
              <a:t>아무리 </a:t>
            </a:r>
            <a:r>
              <a:rPr lang="en-US" altLang="ko-KR" sz="1800"/>
              <a:t>UPnP</a:t>
            </a:r>
            <a:r>
              <a:rPr lang="ko-KR" altLang="en-US" sz="1800"/>
              <a:t>가 막강하더라도 </a:t>
            </a:r>
            <a:r>
              <a:rPr lang="en-US" altLang="ko-KR" sz="1800"/>
              <a:t>UPnP</a:t>
            </a:r>
            <a:r>
              <a:rPr lang="ko-KR" altLang="en-US" sz="1800"/>
              <a:t>가 다루지 못하는 부분 존재함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차후 </a:t>
            </a:r>
            <a:r>
              <a:rPr lang="en-US" altLang="ko-KR" sz="1800"/>
              <a:t>UPnP</a:t>
            </a:r>
            <a:r>
              <a:rPr lang="ko-KR" altLang="en-US" sz="1800"/>
              <a:t>보다 더 나은 솔루션이 나왔을 시 채택 가능하여야 함</a:t>
            </a:r>
          </a:p>
          <a:p>
            <a:r>
              <a:rPr lang="en-US" altLang="ko-KR" sz="2400"/>
              <a:t>IEEE 1394</a:t>
            </a:r>
            <a:r>
              <a:rPr lang="ko-KR" altLang="en-US" sz="2400"/>
              <a:t>의 성공 여부는 </a:t>
            </a:r>
            <a:r>
              <a:rPr lang="en-US" altLang="ko-KR" sz="2400"/>
              <a:t>SCSI</a:t>
            </a:r>
            <a:r>
              <a:rPr lang="ko-KR" altLang="en-US" sz="2400"/>
              <a:t>를 어느 정도 대체하느냐에 달렸음</a:t>
            </a:r>
          </a:p>
          <a:p>
            <a:r>
              <a:rPr lang="en-US" altLang="ko-KR" sz="2400"/>
              <a:t>OSGi </a:t>
            </a:r>
            <a:r>
              <a:rPr lang="ko-KR" altLang="en-US" sz="2400"/>
              <a:t>의 철학적 고뇌의 출발점</a:t>
            </a:r>
          </a:p>
          <a:p>
            <a:pPr lvl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OSGi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93981-56B5-4AFF-AF5C-4AB53702C70F}" type="slidenum">
              <a:rPr lang="en-US" altLang="ko-KR"/>
              <a:pPr/>
              <a:t>64</a:t>
            </a:fld>
            <a:r>
              <a:rPr lang="en-US" altLang="ko-KR"/>
              <a:t> / 50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OSGi </a:t>
            </a:r>
            <a:r>
              <a:rPr lang="ko-KR" altLang="en-US"/>
              <a:t>배경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143000"/>
            <a:ext cx="8785225" cy="5715000"/>
          </a:xfrm>
        </p:spPr>
        <p:txBody>
          <a:bodyPr/>
          <a:lstStyle/>
          <a:p>
            <a:r>
              <a:rPr lang="en-US" altLang="ko-KR" sz="2400"/>
              <a:t>What’s missing?</a:t>
            </a:r>
          </a:p>
          <a:p>
            <a:endParaRPr lang="en-US" altLang="ko-KR" sz="2400"/>
          </a:p>
          <a:p>
            <a:endParaRPr lang="en-US" altLang="ko-KR" sz="2400"/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600" b="0"/>
          </a:p>
          <a:p>
            <a:pPr lvl="1"/>
            <a:r>
              <a:rPr kumimoji="0" lang="en-US" altLang="ko-KR" sz="1400" b="1"/>
              <a:t>There are many wide area network standards</a:t>
            </a:r>
          </a:p>
          <a:p>
            <a:pPr lvl="1"/>
            <a:endParaRPr kumimoji="0" lang="en-US" altLang="ko-KR" sz="1400" b="1"/>
          </a:p>
          <a:p>
            <a:pPr lvl="1"/>
            <a:endParaRPr kumimoji="0" lang="en-US" altLang="ko-KR" sz="1400" b="1"/>
          </a:p>
          <a:p>
            <a:pPr lvl="1"/>
            <a:endParaRPr kumimoji="0" lang="en-US" altLang="ko-KR" sz="1400" b="1"/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600" b="0"/>
          </a:p>
          <a:p>
            <a:pPr lvl="1"/>
            <a:r>
              <a:rPr kumimoji="0" lang="en-US" altLang="ko-KR" sz="1400" b="1"/>
              <a:t>There is no service delivery standard</a:t>
            </a:r>
          </a:p>
          <a:p>
            <a:pPr lvl="1"/>
            <a:endParaRPr kumimoji="0" lang="en-US" altLang="ko-KR" sz="1400" b="1"/>
          </a:p>
          <a:p>
            <a:pPr lvl="1"/>
            <a:endParaRPr kumimoji="0" lang="en-US" altLang="ko-KR" sz="1400" b="1"/>
          </a:p>
          <a:p>
            <a:pPr lvl="1"/>
            <a:endParaRPr kumimoji="0" lang="en-US" altLang="ko-KR" sz="1400" b="1"/>
          </a:p>
          <a:p>
            <a:pPr lvl="1"/>
            <a:r>
              <a:rPr kumimoji="0" lang="en-US" altLang="ko-KR" sz="1400" b="1"/>
              <a:t>The are many in-home network standards</a:t>
            </a:r>
          </a:p>
          <a:p>
            <a:pPr lvl="1">
              <a:buFont typeface="Wingdings" pitchFamily="2" charset="2"/>
              <a:buNone/>
            </a:pPr>
            <a:endParaRPr kumimoji="0" lang="en-US" altLang="ko-KR" sz="1400"/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685800" y="1981200"/>
            <a:ext cx="335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Char char="q"/>
            </a:pPr>
            <a:endParaRPr kumimoji="0" lang="en-US" altLang="ko-KR" sz="1600" i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altLang="ko-KR" sz="1800" b="1" i="0">
              <a:latin typeface="Arial" pitchFamily="34" charset="0"/>
            </a:endParaRPr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5087938" y="3662363"/>
            <a:ext cx="288607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400" b="1" i="0">
                <a:solidFill>
                  <a:schemeClr val="accent1"/>
                </a:solidFill>
                <a:latin typeface="Verdana" pitchFamily="34" charset="0"/>
              </a:rPr>
              <a:t>Standard for </a:t>
            </a:r>
          </a:p>
          <a:p>
            <a:pPr algn="l">
              <a:spcBef>
                <a:spcPct val="0"/>
              </a:spcBef>
            </a:pPr>
            <a:r>
              <a:rPr lang="en-US" altLang="ko-KR" sz="2400" b="1" i="0">
                <a:solidFill>
                  <a:schemeClr val="accent1"/>
                </a:solidFill>
                <a:latin typeface="Verdana" pitchFamily="34" charset="0"/>
              </a:rPr>
              <a:t>service delivery</a:t>
            </a:r>
          </a:p>
        </p:txBody>
      </p:sp>
      <p:pic>
        <p:nvPicPr>
          <p:cNvPr id="591878" name="Picture 6" descr="WTHER101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291147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5262563" y="2208213"/>
            <a:ext cx="2382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0" latinLnBrk="0" hangingPunct="0">
              <a:spcBef>
                <a:spcPct val="35000"/>
              </a:spcBef>
            </a:pPr>
            <a:r>
              <a:rPr kumimoji="0" lang="en-US" altLang="ko-KR" sz="2000" i="0">
                <a:solidFill>
                  <a:srgbClr val="000000"/>
                </a:solidFill>
                <a:latin typeface="Comic Sans MS" pitchFamily="66" charset="0"/>
              </a:rPr>
              <a:t>DOCSIS, DSL, ISDN, Satellite, W-CDMA…</a:t>
            </a:r>
          </a:p>
        </p:txBody>
      </p:sp>
      <p:grpSp>
        <p:nvGrpSpPr>
          <p:cNvPr id="591880" name="Group 8"/>
          <p:cNvGrpSpPr>
            <a:grpSpLocks/>
          </p:cNvGrpSpPr>
          <p:nvPr/>
        </p:nvGrpSpPr>
        <p:grpSpPr bwMode="auto">
          <a:xfrm>
            <a:off x="4895850" y="4511675"/>
            <a:ext cx="2924175" cy="2112963"/>
            <a:chOff x="3180" y="2841"/>
            <a:chExt cx="1842" cy="1409"/>
          </a:xfrm>
        </p:grpSpPr>
        <p:pic>
          <p:nvPicPr>
            <p:cNvPr id="591881" name="Picture 9" descr="HOMEONLY"/>
            <p:cNvPicPr>
              <a:picLocks noChangeAspect="1" noChangeArrowheads="1"/>
            </p:cNvPicPr>
            <p:nvPr/>
          </p:nvPicPr>
          <p:blipFill>
            <a:blip r:embed="rId3">
              <a:lum bright="5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6" b="11688"/>
            <a:stretch>
              <a:fillRect/>
            </a:stretch>
          </p:blipFill>
          <p:spPr bwMode="auto">
            <a:xfrm>
              <a:off x="3180" y="2841"/>
              <a:ext cx="1812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1882" name="Rectangle 10"/>
            <p:cNvSpPr>
              <a:spLocks noChangeArrowheads="1"/>
            </p:cNvSpPr>
            <p:nvPr/>
          </p:nvSpPr>
          <p:spPr bwMode="auto">
            <a:xfrm>
              <a:off x="3214" y="3376"/>
              <a:ext cx="1808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2000" i="0">
                  <a:solidFill>
                    <a:srgbClr val="000000"/>
                  </a:solidFill>
                  <a:latin typeface="Comic Sans MS" pitchFamily="66" charset="0"/>
                </a:rPr>
                <a:t>Bluetooth, CEBus HAVi, HomePNA, HomeRF, Jini, L</a:t>
              </a:r>
              <a:r>
                <a:rPr kumimoji="0" lang="en-US" altLang="ko-KR" sz="1600" i="0">
                  <a:solidFill>
                    <a:srgbClr val="000000"/>
                  </a:solidFill>
                  <a:latin typeface="Comic Sans MS" pitchFamily="66" charset="0"/>
                </a:rPr>
                <a:t>ON</a:t>
              </a:r>
              <a:r>
                <a:rPr kumimoji="0" lang="en-US" altLang="ko-KR" sz="2000" i="0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r>
                <a:rPr kumimoji="0" lang="en-US" altLang="ko-KR" sz="1600" i="0">
                  <a:solidFill>
                    <a:srgbClr val="000000"/>
                  </a:solidFill>
                  <a:latin typeface="Comic Sans MS" pitchFamily="66" charset="0"/>
                </a:rPr>
                <a:t>ORKS</a:t>
              </a:r>
              <a:r>
                <a:rPr kumimoji="0" lang="en-US" altLang="ko-KR" sz="2000" i="0">
                  <a:solidFill>
                    <a:srgbClr val="000000"/>
                  </a:solidFill>
                  <a:latin typeface="Comic Sans MS" pitchFamily="66" charset="0"/>
                </a:rPr>
                <a:t>, UPnP…</a:t>
              </a:r>
            </a:p>
          </p:txBody>
        </p:sp>
      </p:grpSp>
      <p:pic>
        <p:nvPicPr>
          <p:cNvPr id="59188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t="38564" r="27849" b="30186"/>
          <a:stretch>
            <a:fillRect/>
          </a:stretch>
        </p:blipFill>
        <p:spPr bwMode="auto">
          <a:xfrm>
            <a:off x="5392738" y="3586163"/>
            <a:ext cx="1828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1884" name="Line 12"/>
          <p:cNvSpPr>
            <a:spLocks noChangeShapeType="1"/>
          </p:cNvSpPr>
          <p:nvPr/>
        </p:nvSpPr>
        <p:spPr bwMode="auto">
          <a:xfrm>
            <a:off x="6383338" y="3433763"/>
            <a:ext cx="0" cy="381000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6383338" y="4348163"/>
            <a:ext cx="0" cy="457200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DE7F-3352-4BA8-AF48-F8D6234FC88A}" type="slidenum">
              <a:rPr lang="en-US" altLang="ko-KR"/>
              <a:pPr/>
              <a:t>65</a:t>
            </a:fld>
            <a:r>
              <a:rPr lang="en-US" altLang="ko-KR"/>
              <a:t> / 50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Services Gateway?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3709988" y="289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493713" y="1498600"/>
            <a:ext cx="8053387" cy="2555875"/>
            <a:chOff x="311" y="1112"/>
            <a:chExt cx="5073" cy="1610"/>
          </a:xfrm>
        </p:grpSpPr>
        <p:pic>
          <p:nvPicPr>
            <p:cNvPr id="592901" name="Picture 5" descr="Internet screenphone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" y="1112"/>
              <a:ext cx="864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11" y="2395"/>
              <a:ext cx="2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2800" i="0">
                  <a:latin typeface="굴림" pitchFamily="50" charset="-127"/>
                  <a:ea typeface="Arial Unicode MS" pitchFamily="50" charset="-127"/>
                  <a:cs typeface="Arial Unicode MS" pitchFamily="50" charset="-127"/>
                </a:rPr>
                <a:t>A Web Phone</a:t>
              </a:r>
              <a:endParaRPr lang="en-US" altLang="ko-KR" sz="2800" i="0">
                <a:latin typeface="Comic Sans MS" pitchFamily="66" charset="0"/>
              </a:endParaRPr>
            </a:p>
          </p:txBody>
        </p:sp>
      </p:grp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493713" y="6019800"/>
            <a:ext cx="506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ko-KR" sz="2800" i="0">
                <a:solidFill>
                  <a:schemeClr val="accent2"/>
                </a:solidFill>
                <a:latin typeface="굴림" pitchFamily="50" charset="-127"/>
                <a:ea typeface="Arial Unicode MS" pitchFamily="50" charset="-127"/>
                <a:cs typeface="Arial Unicode MS" pitchFamily="50" charset="-127"/>
              </a:rPr>
              <a:t>Anything running OSGi APIs!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3476625" y="266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6667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592906" name="Group 10"/>
          <p:cNvGrpSpPr>
            <a:grpSpLocks/>
          </p:cNvGrpSpPr>
          <p:nvPr/>
        </p:nvGrpSpPr>
        <p:grpSpPr bwMode="auto">
          <a:xfrm>
            <a:off x="493713" y="1695450"/>
            <a:ext cx="5399087" cy="519113"/>
            <a:chOff x="311" y="1068"/>
            <a:chExt cx="3401" cy="327"/>
          </a:xfrm>
        </p:grpSpPr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11" y="1068"/>
              <a:ext cx="2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2800" i="0">
                  <a:latin typeface="굴림" pitchFamily="50" charset="-127"/>
                  <a:ea typeface="Arial Unicode MS" pitchFamily="50" charset="-127"/>
                  <a:cs typeface="Arial Unicode MS" pitchFamily="50" charset="-127"/>
                </a:rPr>
                <a:t>A Cable Modem</a:t>
              </a:r>
              <a:endParaRPr lang="en-US" altLang="ko-KR" sz="2800" i="0">
                <a:latin typeface="Comic Sans MS" pitchFamily="66" charset="0"/>
              </a:endParaRPr>
            </a:p>
          </p:txBody>
        </p:sp>
        <p:pic>
          <p:nvPicPr>
            <p:cNvPr id="592908" name="Picture 12" descr="ComPORT 1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" y="1069"/>
              <a:ext cx="1041" cy="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2909" name="Group 13"/>
          <p:cNvGrpSpPr>
            <a:grpSpLocks/>
          </p:cNvGrpSpPr>
          <p:nvPr/>
        </p:nvGrpSpPr>
        <p:grpSpPr bwMode="auto">
          <a:xfrm>
            <a:off x="493713" y="2909888"/>
            <a:ext cx="4516437" cy="1757362"/>
            <a:chOff x="311" y="1953"/>
            <a:chExt cx="2845" cy="1107"/>
          </a:xfrm>
        </p:grpSpPr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11" y="1953"/>
              <a:ext cx="2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ko-KR" altLang="ko-KR" sz="2800" i="0">
                <a:latin typeface="Comic Sans MS" pitchFamily="66" charset="0"/>
              </a:endParaRPr>
            </a:p>
          </p:txBody>
        </p:sp>
        <p:pic>
          <p:nvPicPr>
            <p:cNvPr id="592911" name="Picture 15" descr="Samsung inforanger Cable Mode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" y="2446"/>
              <a:ext cx="441" cy="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2912" name="Rectangle 16"/>
          <p:cNvSpPr>
            <a:spLocks noChangeArrowheads="1"/>
          </p:cNvSpPr>
          <p:nvPr/>
        </p:nvSpPr>
        <p:spPr bwMode="auto">
          <a:xfrm>
            <a:off x="493713" y="5321300"/>
            <a:ext cx="780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ko-KR" sz="2800" i="0">
                <a:latin typeface="굴림" pitchFamily="50" charset="-127"/>
                <a:ea typeface="Arial Unicode MS" pitchFamily="50" charset="-127"/>
                <a:cs typeface="Arial Unicode MS" pitchFamily="50" charset="-127"/>
              </a:rPr>
              <a:t>A Dedicated RG(Residential Gateway)</a:t>
            </a:r>
            <a:endParaRPr lang="en-US" altLang="ko-KR" sz="2800" i="0">
              <a:latin typeface="Comic Sans MS" pitchFamily="66" charset="0"/>
            </a:endParaRPr>
          </a:p>
        </p:txBody>
      </p: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493713" y="3149600"/>
            <a:ext cx="7140575" cy="1519238"/>
            <a:chOff x="311" y="2208"/>
            <a:chExt cx="4498" cy="957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11" y="2838"/>
              <a:ext cx="1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2800" i="0">
                  <a:latin typeface="굴림" pitchFamily="50" charset="-127"/>
                  <a:ea typeface="Arial Unicode MS" pitchFamily="50" charset="-127"/>
                  <a:cs typeface="Arial Unicode MS" pitchFamily="50" charset="-127"/>
                </a:rPr>
                <a:t>A PC</a:t>
              </a:r>
              <a:endParaRPr lang="en-US" altLang="ko-KR" sz="2800" i="0">
                <a:latin typeface="Comic Sans MS" pitchFamily="66" charset="0"/>
              </a:endParaRPr>
            </a:p>
          </p:txBody>
        </p:sp>
        <p:pic>
          <p:nvPicPr>
            <p:cNvPr id="592915" name="Picture 19" descr="Web-Box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" y="2208"/>
              <a:ext cx="1159" cy="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493713" y="2282825"/>
            <a:ext cx="6153150" cy="1160463"/>
            <a:chOff x="311" y="1510"/>
            <a:chExt cx="3876" cy="731"/>
          </a:xfrm>
        </p:grpSpPr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11" y="1510"/>
              <a:ext cx="2183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2800" i="0">
                  <a:latin typeface="굴림" pitchFamily="50" charset="-127"/>
                  <a:ea typeface="Arial Unicode MS" pitchFamily="50" charset="-127"/>
                  <a:cs typeface="Arial Unicode MS" pitchFamily="50" charset="-127"/>
                </a:rPr>
                <a:t>A Set-top Box</a:t>
              </a:r>
            </a:p>
            <a:p>
              <a:pPr algn="l">
                <a:buFontTx/>
                <a:buChar char="•"/>
              </a:pPr>
              <a:r>
                <a:rPr lang="en-US" altLang="ko-KR" sz="2800" i="0">
                  <a:latin typeface="굴림" pitchFamily="50" charset="-127"/>
                  <a:ea typeface="Arial Unicode MS" pitchFamily="50" charset="-127"/>
                  <a:cs typeface="Arial Unicode MS" pitchFamily="50" charset="-127"/>
                </a:rPr>
                <a:t>A DSL Modem</a:t>
              </a:r>
            </a:p>
          </p:txBody>
        </p:sp>
        <p:pic>
          <p:nvPicPr>
            <p:cNvPr id="592918" name="Picture 22" descr="dct20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752"/>
              <a:ext cx="1152" cy="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517525" y="4767263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ko-KR" sz="2800" i="0">
                <a:latin typeface="굴림" pitchFamily="50" charset="-127"/>
                <a:ea typeface="Arial Unicode MS" pitchFamily="50" charset="-127"/>
                <a:cs typeface="Arial Unicode MS" pitchFamily="50" charset="-127"/>
              </a:rPr>
              <a:t>An Automotive Multimedia Gateway</a:t>
            </a:r>
            <a:endParaRPr lang="en-US" altLang="ko-KR" sz="2800" i="0">
              <a:latin typeface="Comic Sans MS" pitchFamily="66" charset="0"/>
            </a:endParaRPr>
          </a:p>
        </p:txBody>
      </p:sp>
      <p:sp>
        <p:nvSpPr>
          <p:cNvPr id="59292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ko-KR" altLang="ko-KR" sz="1800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3940-EFF7-4FBE-A9D7-8F5F73264C58}" type="slidenum">
              <a:rPr lang="en-US" altLang="ko-KR"/>
              <a:pPr/>
              <a:t>66</a:t>
            </a:fld>
            <a:r>
              <a:rPr lang="en-US" altLang="ko-KR"/>
              <a:t> / 50</a:t>
            </a: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ko-KR"/>
              <a:t>Overview</a:t>
            </a:r>
          </a:p>
        </p:txBody>
      </p:sp>
      <p:graphicFrame>
        <p:nvGraphicFramePr>
          <p:cNvPr id="59392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69888" y="836613"/>
          <a:ext cx="838200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1" name="비트맵 이미지" r:id="rId3" imgW="9993120" imgH="5544324" progId="Paint.Picture">
                  <p:embed/>
                </p:oleObj>
              </mc:Choice>
              <mc:Fallback>
                <p:oleObj name="비트맵 이미지" r:id="rId3" imgW="9993120" imgH="55443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836613"/>
                        <a:ext cx="8382000" cy="525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571C-4E2D-4816-86F9-13BEA8A4F30F}" type="slidenum">
              <a:rPr lang="en-US" altLang="ko-KR"/>
              <a:pPr/>
              <a:t>67</a:t>
            </a:fld>
            <a:r>
              <a:rPr lang="en-US" altLang="ko-KR"/>
              <a:t> / 50</a:t>
            </a: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/>
              <a:t>Residential Networks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810000" y="2133600"/>
            <a:ext cx="3341688" cy="3886200"/>
          </a:xfrm>
          <a:custGeom>
            <a:avLst/>
            <a:gdLst>
              <a:gd name="T0" fmla="*/ 75 w 1661"/>
              <a:gd name="T1" fmla="*/ 179 h 711"/>
              <a:gd name="T2" fmla="*/ 231 w 1661"/>
              <a:gd name="T3" fmla="*/ 109 h 711"/>
              <a:gd name="T4" fmla="*/ 620 w 1661"/>
              <a:gd name="T5" fmla="*/ 0 h 711"/>
              <a:gd name="T6" fmla="*/ 1344 w 1661"/>
              <a:gd name="T7" fmla="*/ 101 h 711"/>
              <a:gd name="T8" fmla="*/ 1422 w 1661"/>
              <a:gd name="T9" fmla="*/ 140 h 711"/>
              <a:gd name="T10" fmla="*/ 1632 w 1661"/>
              <a:gd name="T11" fmla="*/ 296 h 711"/>
              <a:gd name="T12" fmla="*/ 1639 w 1661"/>
              <a:gd name="T13" fmla="*/ 420 h 711"/>
              <a:gd name="T14" fmla="*/ 1608 w 1661"/>
              <a:gd name="T15" fmla="*/ 521 h 711"/>
              <a:gd name="T16" fmla="*/ 1437 w 1661"/>
              <a:gd name="T17" fmla="*/ 661 h 711"/>
              <a:gd name="T18" fmla="*/ 1313 w 1661"/>
              <a:gd name="T19" fmla="*/ 708 h 711"/>
              <a:gd name="T20" fmla="*/ 612 w 1661"/>
              <a:gd name="T21" fmla="*/ 677 h 711"/>
              <a:gd name="T22" fmla="*/ 410 w 1661"/>
              <a:gd name="T23" fmla="*/ 623 h 711"/>
              <a:gd name="T24" fmla="*/ 246 w 1661"/>
              <a:gd name="T25" fmla="*/ 568 h 711"/>
              <a:gd name="T26" fmla="*/ 168 w 1661"/>
              <a:gd name="T27" fmla="*/ 537 h 711"/>
              <a:gd name="T28" fmla="*/ 28 w 1661"/>
              <a:gd name="T29" fmla="*/ 405 h 711"/>
              <a:gd name="T30" fmla="*/ 20 w 1661"/>
              <a:gd name="T31" fmla="*/ 272 h 711"/>
              <a:gd name="T32" fmla="*/ 67 w 1661"/>
              <a:gd name="T33" fmla="*/ 241 h 711"/>
              <a:gd name="T34" fmla="*/ 75 w 1661"/>
              <a:gd name="T35" fmla="*/ 17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61" h="711">
                <a:moveTo>
                  <a:pt x="75" y="179"/>
                </a:moveTo>
                <a:cubicBezTo>
                  <a:pt x="127" y="157"/>
                  <a:pt x="177" y="122"/>
                  <a:pt x="231" y="109"/>
                </a:cubicBezTo>
                <a:cubicBezTo>
                  <a:pt x="350" y="48"/>
                  <a:pt x="487" y="19"/>
                  <a:pt x="620" y="0"/>
                </a:cubicBezTo>
                <a:cubicBezTo>
                  <a:pt x="864" y="9"/>
                  <a:pt x="1107" y="40"/>
                  <a:pt x="1344" y="101"/>
                </a:cubicBezTo>
                <a:cubicBezTo>
                  <a:pt x="1369" y="119"/>
                  <a:pt x="1397" y="122"/>
                  <a:pt x="1422" y="140"/>
                </a:cubicBezTo>
                <a:cubicBezTo>
                  <a:pt x="1493" y="190"/>
                  <a:pt x="1547" y="268"/>
                  <a:pt x="1632" y="296"/>
                </a:cubicBezTo>
                <a:cubicBezTo>
                  <a:pt x="1661" y="341"/>
                  <a:pt x="1651" y="369"/>
                  <a:pt x="1639" y="420"/>
                </a:cubicBezTo>
                <a:cubicBezTo>
                  <a:pt x="1633" y="444"/>
                  <a:pt x="1623" y="505"/>
                  <a:pt x="1608" y="521"/>
                </a:cubicBezTo>
                <a:cubicBezTo>
                  <a:pt x="1558" y="572"/>
                  <a:pt x="1508" y="639"/>
                  <a:pt x="1437" y="661"/>
                </a:cubicBezTo>
                <a:cubicBezTo>
                  <a:pt x="1400" y="687"/>
                  <a:pt x="1356" y="697"/>
                  <a:pt x="1313" y="708"/>
                </a:cubicBezTo>
                <a:cubicBezTo>
                  <a:pt x="1073" y="704"/>
                  <a:pt x="846" y="711"/>
                  <a:pt x="612" y="677"/>
                </a:cubicBezTo>
                <a:cubicBezTo>
                  <a:pt x="545" y="654"/>
                  <a:pt x="478" y="641"/>
                  <a:pt x="410" y="623"/>
                </a:cubicBezTo>
                <a:cubicBezTo>
                  <a:pt x="354" y="608"/>
                  <a:pt x="301" y="582"/>
                  <a:pt x="246" y="568"/>
                </a:cubicBezTo>
                <a:cubicBezTo>
                  <a:pt x="221" y="550"/>
                  <a:pt x="197" y="547"/>
                  <a:pt x="168" y="537"/>
                </a:cubicBezTo>
                <a:cubicBezTo>
                  <a:pt x="112" y="499"/>
                  <a:pt x="67" y="461"/>
                  <a:pt x="28" y="405"/>
                </a:cubicBezTo>
                <a:cubicBezTo>
                  <a:pt x="11" y="352"/>
                  <a:pt x="0" y="338"/>
                  <a:pt x="20" y="272"/>
                </a:cubicBezTo>
                <a:cubicBezTo>
                  <a:pt x="26" y="254"/>
                  <a:pt x="52" y="252"/>
                  <a:pt x="67" y="241"/>
                </a:cubicBezTo>
                <a:cubicBezTo>
                  <a:pt x="91" y="207"/>
                  <a:pt x="85" y="227"/>
                  <a:pt x="75" y="179"/>
                </a:cubicBez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948" name="Freeform 4"/>
          <p:cNvSpPr>
            <a:spLocks/>
          </p:cNvSpPr>
          <p:nvPr/>
        </p:nvSpPr>
        <p:spPr bwMode="auto">
          <a:xfrm>
            <a:off x="3581400" y="1366838"/>
            <a:ext cx="3856038" cy="3522662"/>
          </a:xfrm>
          <a:custGeom>
            <a:avLst/>
            <a:gdLst>
              <a:gd name="T0" fmla="*/ 214 w 1780"/>
              <a:gd name="T1" fmla="*/ 1822 h 1845"/>
              <a:gd name="T2" fmla="*/ 168 w 1780"/>
              <a:gd name="T3" fmla="*/ 1557 h 1845"/>
              <a:gd name="T4" fmla="*/ 136 w 1780"/>
              <a:gd name="T5" fmla="*/ 1472 h 1845"/>
              <a:gd name="T6" fmla="*/ 113 w 1780"/>
              <a:gd name="T7" fmla="*/ 1386 h 1845"/>
              <a:gd name="T8" fmla="*/ 105 w 1780"/>
              <a:gd name="T9" fmla="*/ 1363 h 1845"/>
              <a:gd name="T10" fmla="*/ 74 w 1780"/>
              <a:gd name="T11" fmla="*/ 1199 h 1845"/>
              <a:gd name="T12" fmla="*/ 51 w 1780"/>
              <a:gd name="T13" fmla="*/ 1067 h 1845"/>
              <a:gd name="T14" fmla="*/ 43 w 1780"/>
              <a:gd name="T15" fmla="*/ 631 h 1845"/>
              <a:gd name="T16" fmla="*/ 90 w 1780"/>
              <a:gd name="T17" fmla="*/ 172 h 1845"/>
              <a:gd name="T18" fmla="*/ 121 w 1780"/>
              <a:gd name="T19" fmla="*/ 102 h 1845"/>
              <a:gd name="T20" fmla="*/ 144 w 1780"/>
              <a:gd name="T21" fmla="*/ 94 h 1845"/>
              <a:gd name="T22" fmla="*/ 199 w 1780"/>
              <a:gd name="T23" fmla="*/ 63 h 1845"/>
              <a:gd name="T24" fmla="*/ 253 w 1780"/>
              <a:gd name="T25" fmla="*/ 47 h 1845"/>
              <a:gd name="T26" fmla="*/ 401 w 1780"/>
              <a:gd name="T27" fmla="*/ 0 h 1845"/>
              <a:gd name="T28" fmla="*/ 580 w 1780"/>
              <a:gd name="T29" fmla="*/ 8 h 1845"/>
              <a:gd name="T30" fmla="*/ 775 w 1780"/>
              <a:gd name="T31" fmla="*/ 63 h 1845"/>
              <a:gd name="T32" fmla="*/ 1179 w 1780"/>
              <a:gd name="T33" fmla="*/ 78 h 1845"/>
              <a:gd name="T34" fmla="*/ 1405 w 1780"/>
              <a:gd name="T35" fmla="*/ 257 h 1845"/>
              <a:gd name="T36" fmla="*/ 1358 w 1780"/>
              <a:gd name="T37" fmla="*/ 413 h 1845"/>
              <a:gd name="T38" fmla="*/ 1296 w 1780"/>
              <a:gd name="T39" fmla="*/ 467 h 1845"/>
              <a:gd name="T40" fmla="*/ 1156 w 1780"/>
              <a:gd name="T41" fmla="*/ 569 h 1845"/>
              <a:gd name="T42" fmla="*/ 1039 w 1780"/>
              <a:gd name="T43" fmla="*/ 639 h 1845"/>
              <a:gd name="T44" fmla="*/ 1032 w 1780"/>
              <a:gd name="T45" fmla="*/ 662 h 1845"/>
              <a:gd name="T46" fmla="*/ 1172 w 1780"/>
              <a:gd name="T47" fmla="*/ 732 h 1845"/>
              <a:gd name="T48" fmla="*/ 1234 w 1780"/>
              <a:gd name="T49" fmla="*/ 794 h 1845"/>
              <a:gd name="T50" fmla="*/ 1250 w 1780"/>
              <a:gd name="T51" fmla="*/ 841 h 1845"/>
              <a:gd name="T52" fmla="*/ 1265 w 1780"/>
              <a:gd name="T53" fmla="*/ 888 h 1845"/>
              <a:gd name="T54" fmla="*/ 1288 w 1780"/>
              <a:gd name="T55" fmla="*/ 1129 h 1845"/>
              <a:gd name="T56" fmla="*/ 1584 w 1780"/>
              <a:gd name="T57" fmla="*/ 1308 h 1845"/>
              <a:gd name="T58" fmla="*/ 1732 w 1780"/>
              <a:gd name="T59" fmla="*/ 1394 h 1845"/>
              <a:gd name="T60" fmla="*/ 1763 w 1780"/>
              <a:gd name="T61" fmla="*/ 1448 h 1845"/>
              <a:gd name="T62" fmla="*/ 1779 w 1780"/>
              <a:gd name="T63" fmla="*/ 1495 h 1845"/>
              <a:gd name="T64" fmla="*/ 1771 w 1780"/>
              <a:gd name="T65" fmla="*/ 1674 h 1845"/>
              <a:gd name="T66" fmla="*/ 1701 w 1780"/>
              <a:gd name="T67" fmla="*/ 1728 h 1845"/>
              <a:gd name="T68" fmla="*/ 1530 w 1780"/>
              <a:gd name="T69" fmla="*/ 1806 h 1845"/>
              <a:gd name="T70" fmla="*/ 1436 w 1780"/>
              <a:gd name="T71" fmla="*/ 1798 h 1845"/>
              <a:gd name="T72" fmla="*/ 1312 w 1780"/>
              <a:gd name="T73" fmla="*/ 1760 h 1845"/>
              <a:gd name="T74" fmla="*/ 1125 w 1780"/>
              <a:gd name="T75" fmla="*/ 1744 h 1845"/>
              <a:gd name="T76" fmla="*/ 938 w 1780"/>
              <a:gd name="T77" fmla="*/ 1767 h 1845"/>
              <a:gd name="T78" fmla="*/ 526 w 1780"/>
              <a:gd name="T79" fmla="*/ 1845 h 1845"/>
              <a:gd name="T80" fmla="*/ 417 w 1780"/>
              <a:gd name="T81" fmla="*/ 1837 h 1845"/>
              <a:gd name="T82" fmla="*/ 315 w 1780"/>
              <a:gd name="T83" fmla="*/ 1822 h 1845"/>
              <a:gd name="T84" fmla="*/ 214 w 1780"/>
              <a:gd name="T85" fmla="*/ 1822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80" h="1845">
                <a:moveTo>
                  <a:pt x="214" y="1822"/>
                </a:moveTo>
                <a:cubicBezTo>
                  <a:pt x="205" y="1733"/>
                  <a:pt x="207" y="1639"/>
                  <a:pt x="168" y="1557"/>
                </a:cubicBezTo>
                <a:cubicBezTo>
                  <a:pt x="161" y="1521"/>
                  <a:pt x="157" y="1501"/>
                  <a:pt x="136" y="1472"/>
                </a:cubicBezTo>
                <a:cubicBezTo>
                  <a:pt x="126" y="1417"/>
                  <a:pt x="133" y="1445"/>
                  <a:pt x="113" y="1386"/>
                </a:cubicBezTo>
                <a:cubicBezTo>
                  <a:pt x="110" y="1378"/>
                  <a:pt x="105" y="1363"/>
                  <a:pt x="105" y="1363"/>
                </a:cubicBezTo>
                <a:cubicBezTo>
                  <a:pt x="98" y="1308"/>
                  <a:pt x="92" y="1252"/>
                  <a:pt x="74" y="1199"/>
                </a:cubicBezTo>
                <a:cubicBezTo>
                  <a:pt x="67" y="1154"/>
                  <a:pt x="58" y="1112"/>
                  <a:pt x="51" y="1067"/>
                </a:cubicBezTo>
                <a:cubicBezTo>
                  <a:pt x="48" y="922"/>
                  <a:pt x="47" y="776"/>
                  <a:pt x="43" y="631"/>
                </a:cubicBezTo>
                <a:cubicBezTo>
                  <a:pt x="39" y="486"/>
                  <a:pt x="0" y="301"/>
                  <a:pt x="90" y="172"/>
                </a:cubicBezTo>
                <a:cubicBezTo>
                  <a:pt x="96" y="155"/>
                  <a:pt x="103" y="117"/>
                  <a:pt x="121" y="102"/>
                </a:cubicBezTo>
                <a:cubicBezTo>
                  <a:pt x="127" y="97"/>
                  <a:pt x="137" y="98"/>
                  <a:pt x="144" y="94"/>
                </a:cubicBezTo>
                <a:cubicBezTo>
                  <a:pt x="188" y="71"/>
                  <a:pt x="147" y="82"/>
                  <a:pt x="199" y="63"/>
                </a:cubicBezTo>
                <a:cubicBezTo>
                  <a:pt x="223" y="54"/>
                  <a:pt x="231" y="58"/>
                  <a:pt x="253" y="47"/>
                </a:cubicBezTo>
                <a:cubicBezTo>
                  <a:pt x="305" y="22"/>
                  <a:pt x="345" y="8"/>
                  <a:pt x="401" y="0"/>
                </a:cubicBezTo>
                <a:cubicBezTo>
                  <a:pt x="461" y="3"/>
                  <a:pt x="521" y="2"/>
                  <a:pt x="580" y="8"/>
                </a:cubicBezTo>
                <a:cubicBezTo>
                  <a:pt x="645" y="15"/>
                  <a:pt x="709" y="54"/>
                  <a:pt x="775" y="63"/>
                </a:cubicBezTo>
                <a:cubicBezTo>
                  <a:pt x="912" y="82"/>
                  <a:pt x="1024" y="74"/>
                  <a:pt x="1179" y="78"/>
                </a:cubicBezTo>
                <a:cubicBezTo>
                  <a:pt x="1269" y="96"/>
                  <a:pt x="1373" y="166"/>
                  <a:pt x="1405" y="257"/>
                </a:cubicBezTo>
                <a:cubicBezTo>
                  <a:pt x="1400" y="315"/>
                  <a:pt x="1409" y="379"/>
                  <a:pt x="1358" y="413"/>
                </a:cubicBezTo>
                <a:cubicBezTo>
                  <a:pt x="1340" y="441"/>
                  <a:pt x="1321" y="446"/>
                  <a:pt x="1296" y="467"/>
                </a:cubicBezTo>
                <a:cubicBezTo>
                  <a:pt x="1255" y="501"/>
                  <a:pt x="1208" y="551"/>
                  <a:pt x="1156" y="569"/>
                </a:cubicBezTo>
                <a:cubicBezTo>
                  <a:pt x="1126" y="599"/>
                  <a:pt x="1080" y="625"/>
                  <a:pt x="1039" y="639"/>
                </a:cubicBezTo>
                <a:cubicBezTo>
                  <a:pt x="1037" y="647"/>
                  <a:pt x="1027" y="656"/>
                  <a:pt x="1032" y="662"/>
                </a:cubicBezTo>
                <a:cubicBezTo>
                  <a:pt x="1046" y="682"/>
                  <a:pt x="1144" y="723"/>
                  <a:pt x="1172" y="732"/>
                </a:cubicBezTo>
                <a:cubicBezTo>
                  <a:pt x="1198" y="750"/>
                  <a:pt x="1216" y="768"/>
                  <a:pt x="1234" y="794"/>
                </a:cubicBezTo>
                <a:cubicBezTo>
                  <a:pt x="1239" y="810"/>
                  <a:pt x="1245" y="825"/>
                  <a:pt x="1250" y="841"/>
                </a:cubicBezTo>
                <a:cubicBezTo>
                  <a:pt x="1255" y="857"/>
                  <a:pt x="1265" y="888"/>
                  <a:pt x="1265" y="888"/>
                </a:cubicBezTo>
                <a:cubicBezTo>
                  <a:pt x="1268" y="969"/>
                  <a:pt x="1242" y="1063"/>
                  <a:pt x="1288" y="1129"/>
                </a:cubicBezTo>
                <a:cubicBezTo>
                  <a:pt x="1345" y="1210"/>
                  <a:pt x="1488" y="1283"/>
                  <a:pt x="1584" y="1308"/>
                </a:cubicBezTo>
                <a:cubicBezTo>
                  <a:pt x="1631" y="1339"/>
                  <a:pt x="1685" y="1361"/>
                  <a:pt x="1732" y="1394"/>
                </a:cubicBezTo>
                <a:cubicBezTo>
                  <a:pt x="1748" y="1417"/>
                  <a:pt x="1752" y="1420"/>
                  <a:pt x="1763" y="1448"/>
                </a:cubicBezTo>
                <a:cubicBezTo>
                  <a:pt x="1769" y="1463"/>
                  <a:pt x="1779" y="1495"/>
                  <a:pt x="1779" y="1495"/>
                </a:cubicBezTo>
                <a:cubicBezTo>
                  <a:pt x="1776" y="1555"/>
                  <a:pt x="1780" y="1615"/>
                  <a:pt x="1771" y="1674"/>
                </a:cubicBezTo>
                <a:cubicBezTo>
                  <a:pt x="1769" y="1687"/>
                  <a:pt x="1713" y="1720"/>
                  <a:pt x="1701" y="1728"/>
                </a:cubicBezTo>
                <a:cubicBezTo>
                  <a:pt x="1651" y="1761"/>
                  <a:pt x="1586" y="1786"/>
                  <a:pt x="1530" y="1806"/>
                </a:cubicBezTo>
                <a:cubicBezTo>
                  <a:pt x="1499" y="1803"/>
                  <a:pt x="1467" y="1802"/>
                  <a:pt x="1436" y="1798"/>
                </a:cubicBezTo>
                <a:cubicBezTo>
                  <a:pt x="1394" y="1793"/>
                  <a:pt x="1354" y="1769"/>
                  <a:pt x="1312" y="1760"/>
                </a:cubicBezTo>
                <a:cubicBezTo>
                  <a:pt x="1238" y="1722"/>
                  <a:pt x="1236" y="1737"/>
                  <a:pt x="1125" y="1744"/>
                </a:cubicBezTo>
                <a:cubicBezTo>
                  <a:pt x="1063" y="1757"/>
                  <a:pt x="1000" y="1759"/>
                  <a:pt x="938" y="1767"/>
                </a:cubicBezTo>
                <a:cubicBezTo>
                  <a:pt x="801" y="1802"/>
                  <a:pt x="668" y="1833"/>
                  <a:pt x="526" y="1845"/>
                </a:cubicBezTo>
                <a:cubicBezTo>
                  <a:pt x="490" y="1842"/>
                  <a:pt x="453" y="1841"/>
                  <a:pt x="417" y="1837"/>
                </a:cubicBezTo>
                <a:cubicBezTo>
                  <a:pt x="383" y="1833"/>
                  <a:pt x="315" y="1822"/>
                  <a:pt x="315" y="1822"/>
                </a:cubicBezTo>
                <a:cubicBezTo>
                  <a:pt x="230" y="1831"/>
                  <a:pt x="262" y="1838"/>
                  <a:pt x="214" y="1822"/>
                </a:cubicBezTo>
                <a:close/>
              </a:path>
            </a:pathLst>
          </a:custGeom>
          <a:solidFill>
            <a:srgbClr val="EAEAE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949" name="Freeform 5" descr="인쇄 용지"/>
          <p:cNvSpPr>
            <a:spLocks/>
          </p:cNvSpPr>
          <p:nvPr/>
        </p:nvSpPr>
        <p:spPr bwMode="auto">
          <a:xfrm>
            <a:off x="3352800" y="1143000"/>
            <a:ext cx="4057650" cy="2384425"/>
          </a:xfrm>
          <a:custGeom>
            <a:avLst/>
            <a:gdLst>
              <a:gd name="T0" fmla="*/ 102 w 2016"/>
              <a:gd name="T1" fmla="*/ 78 h 1237"/>
              <a:gd name="T2" fmla="*/ 32 w 2016"/>
              <a:gd name="T3" fmla="*/ 124 h 1237"/>
              <a:gd name="T4" fmla="*/ 16 w 2016"/>
              <a:gd name="T5" fmla="*/ 148 h 1237"/>
              <a:gd name="T6" fmla="*/ 0 w 2016"/>
              <a:gd name="T7" fmla="*/ 194 h 1237"/>
              <a:gd name="T8" fmla="*/ 8 w 2016"/>
              <a:gd name="T9" fmla="*/ 311 h 1237"/>
              <a:gd name="T10" fmla="*/ 47 w 2016"/>
              <a:gd name="T11" fmla="*/ 436 h 1237"/>
              <a:gd name="T12" fmla="*/ 63 w 2016"/>
              <a:gd name="T13" fmla="*/ 459 h 1237"/>
              <a:gd name="T14" fmla="*/ 71 w 2016"/>
              <a:gd name="T15" fmla="*/ 482 h 1237"/>
              <a:gd name="T16" fmla="*/ 242 w 2016"/>
              <a:gd name="T17" fmla="*/ 833 h 1237"/>
              <a:gd name="T18" fmla="*/ 514 w 2016"/>
              <a:gd name="T19" fmla="*/ 1097 h 1237"/>
              <a:gd name="T20" fmla="*/ 631 w 2016"/>
              <a:gd name="T21" fmla="*/ 1175 h 1237"/>
              <a:gd name="T22" fmla="*/ 678 w 2016"/>
              <a:gd name="T23" fmla="*/ 1191 h 1237"/>
              <a:gd name="T24" fmla="*/ 794 w 2016"/>
              <a:gd name="T25" fmla="*/ 1237 h 1237"/>
              <a:gd name="T26" fmla="*/ 1012 w 2016"/>
              <a:gd name="T27" fmla="*/ 1160 h 1237"/>
              <a:gd name="T28" fmla="*/ 1067 w 2016"/>
              <a:gd name="T29" fmla="*/ 1089 h 1237"/>
              <a:gd name="T30" fmla="*/ 1090 w 2016"/>
              <a:gd name="T31" fmla="*/ 1043 h 1237"/>
              <a:gd name="T32" fmla="*/ 1160 w 2016"/>
              <a:gd name="T33" fmla="*/ 903 h 1237"/>
              <a:gd name="T34" fmla="*/ 1230 w 2016"/>
              <a:gd name="T35" fmla="*/ 848 h 1237"/>
              <a:gd name="T36" fmla="*/ 1324 w 2016"/>
              <a:gd name="T37" fmla="*/ 801 h 1237"/>
              <a:gd name="T38" fmla="*/ 1495 w 2016"/>
              <a:gd name="T39" fmla="*/ 763 h 1237"/>
              <a:gd name="T40" fmla="*/ 1666 w 2016"/>
              <a:gd name="T41" fmla="*/ 724 h 1237"/>
              <a:gd name="T42" fmla="*/ 1705 w 2016"/>
              <a:gd name="T43" fmla="*/ 591 h 1237"/>
              <a:gd name="T44" fmla="*/ 1907 w 2016"/>
              <a:gd name="T45" fmla="*/ 428 h 1237"/>
              <a:gd name="T46" fmla="*/ 1970 w 2016"/>
              <a:gd name="T47" fmla="*/ 366 h 1237"/>
              <a:gd name="T48" fmla="*/ 2009 w 2016"/>
              <a:gd name="T49" fmla="*/ 272 h 1237"/>
              <a:gd name="T50" fmla="*/ 2016 w 2016"/>
              <a:gd name="T51" fmla="*/ 249 h 1237"/>
              <a:gd name="T52" fmla="*/ 1946 w 2016"/>
              <a:gd name="T53" fmla="*/ 171 h 1237"/>
              <a:gd name="T54" fmla="*/ 1728 w 2016"/>
              <a:gd name="T55" fmla="*/ 78 h 1237"/>
              <a:gd name="T56" fmla="*/ 1472 w 2016"/>
              <a:gd name="T57" fmla="*/ 0 h 1237"/>
              <a:gd name="T58" fmla="*/ 343 w 2016"/>
              <a:gd name="T59" fmla="*/ 23 h 1237"/>
              <a:gd name="T60" fmla="*/ 203 w 2016"/>
              <a:gd name="T61" fmla="*/ 62 h 1237"/>
              <a:gd name="T62" fmla="*/ 102 w 2016"/>
              <a:gd name="T63" fmla="*/ 78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6" h="1237">
                <a:moveTo>
                  <a:pt x="102" y="78"/>
                </a:moveTo>
                <a:cubicBezTo>
                  <a:pt x="78" y="93"/>
                  <a:pt x="32" y="124"/>
                  <a:pt x="32" y="124"/>
                </a:cubicBezTo>
                <a:cubicBezTo>
                  <a:pt x="27" y="132"/>
                  <a:pt x="20" y="139"/>
                  <a:pt x="16" y="148"/>
                </a:cubicBezTo>
                <a:cubicBezTo>
                  <a:pt x="9" y="163"/>
                  <a:pt x="0" y="194"/>
                  <a:pt x="0" y="194"/>
                </a:cubicBezTo>
                <a:cubicBezTo>
                  <a:pt x="3" y="233"/>
                  <a:pt x="4" y="272"/>
                  <a:pt x="8" y="311"/>
                </a:cubicBezTo>
                <a:cubicBezTo>
                  <a:pt x="13" y="351"/>
                  <a:pt x="35" y="398"/>
                  <a:pt x="47" y="436"/>
                </a:cubicBezTo>
                <a:cubicBezTo>
                  <a:pt x="50" y="445"/>
                  <a:pt x="59" y="451"/>
                  <a:pt x="63" y="459"/>
                </a:cubicBezTo>
                <a:cubicBezTo>
                  <a:pt x="67" y="466"/>
                  <a:pt x="69" y="474"/>
                  <a:pt x="71" y="482"/>
                </a:cubicBezTo>
                <a:cubicBezTo>
                  <a:pt x="109" y="617"/>
                  <a:pt x="139" y="730"/>
                  <a:pt x="242" y="833"/>
                </a:cubicBezTo>
                <a:cubicBezTo>
                  <a:pt x="287" y="963"/>
                  <a:pt x="401" y="1034"/>
                  <a:pt x="514" y="1097"/>
                </a:cubicBezTo>
                <a:cubicBezTo>
                  <a:pt x="554" y="1120"/>
                  <a:pt x="592" y="1150"/>
                  <a:pt x="631" y="1175"/>
                </a:cubicBezTo>
                <a:cubicBezTo>
                  <a:pt x="645" y="1184"/>
                  <a:pt x="664" y="1182"/>
                  <a:pt x="678" y="1191"/>
                </a:cubicBezTo>
                <a:cubicBezTo>
                  <a:pt x="713" y="1214"/>
                  <a:pt x="754" y="1225"/>
                  <a:pt x="794" y="1237"/>
                </a:cubicBezTo>
                <a:cubicBezTo>
                  <a:pt x="871" y="1227"/>
                  <a:pt x="947" y="1202"/>
                  <a:pt x="1012" y="1160"/>
                </a:cubicBezTo>
                <a:cubicBezTo>
                  <a:pt x="1049" y="1104"/>
                  <a:pt x="1030" y="1126"/>
                  <a:pt x="1067" y="1089"/>
                </a:cubicBezTo>
                <a:cubicBezTo>
                  <a:pt x="1098" y="999"/>
                  <a:pt x="1048" y="1138"/>
                  <a:pt x="1090" y="1043"/>
                </a:cubicBezTo>
                <a:cubicBezTo>
                  <a:pt x="1108" y="1003"/>
                  <a:pt x="1119" y="930"/>
                  <a:pt x="1160" y="903"/>
                </a:cubicBezTo>
                <a:cubicBezTo>
                  <a:pt x="1185" y="886"/>
                  <a:pt x="1203" y="862"/>
                  <a:pt x="1230" y="848"/>
                </a:cubicBezTo>
                <a:cubicBezTo>
                  <a:pt x="1261" y="832"/>
                  <a:pt x="1293" y="816"/>
                  <a:pt x="1324" y="801"/>
                </a:cubicBezTo>
                <a:cubicBezTo>
                  <a:pt x="1371" y="778"/>
                  <a:pt x="1445" y="772"/>
                  <a:pt x="1495" y="763"/>
                </a:cubicBezTo>
                <a:cubicBezTo>
                  <a:pt x="1553" y="753"/>
                  <a:pt x="1608" y="734"/>
                  <a:pt x="1666" y="724"/>
                </a:cubicBezTo>
                <a:cubicBezTo>
                  <a:pt x="1676" y="695"/>
                  <a:pt x="1693" y="615"/>
                  <a:pt x="1705" y="591"/>
                </a:cubicBezTo>
                <a:cubicBezTo>
                  <a:pt x="1746" y="511"/>
                  <a:pt x="1840" y="483"/>
                  <a:pt x="1907" y="428"/>
                </a:cubicBezTo>
                <a:cubicBezTo>
                  <a:pt x="1933" y="407"/>
                  <a:pt x="1942" y="384"/>
                  <a:pt x="1970" y="366"/>
                </a:cubicBezTo>
                <a:cubicBezTo>
                  <a:pt x="1981" y="333"/>
                  <a:pt x="1998" y="306"/>
                  <a:pt x="2009" y="272"/>
                </a:cubicBezTo>
                <a:cubicBezTo>
                  <a:pt x="2012" y="264"/>
                  <a:pt x="2016" y="249"/>
                  <a:pt x="2016" y="249"/>
                </a:cubicBezTo>
                <a:cubicBezTo>
                  <a:pt x="2006" y="203"/>
                  <a:pt x="1990" y="186"/>
                  <a:pt x="1946" y="171"/>
                </a:cubicBezTo>
                <a:cubicBezTo>
                  <a:pt x="1895" y="135"/>
                  <a:pt x="1789" y="89"/>
                  <a:pt x="1728" y="78"/>
                </a:cubicBezTo>
                <a:cubicBezTo>
                  <a:pt x="1649" y="37"/>
                  <a:pt x="1561" y="11"/>
                  <a:pt x="1472" y="0"/>
                </a:cubicBezTo>
                <a:cubicBezTo>
                  <a:pt x="1096" y="7"/>
                  <a:pt x="719" y="17"/>
                  <a:pt x="343" y="23"/>
                </a:cubicBezTo>
                <a:cubicBezTo>
                  <a:pt x="296" y="31"/>
                  <a:pt x="249" y="56"/>
                  <a:pt x="203" y="62"/>
                </a:cubicBezTo>
                <a:cubicBezTo>
                  <a:pt x="128" y="72"/>
                  <a:pt x="161" y="66"/>
                  <a:pt x="102" y="78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950" name="Line 6"/>
          <p:cNvSpPr>
            <a:spLocks noChangeShapeType="1"/>
          </p:cNvSpPr>
          <p:nvPr/>
        </p:nvSpPr>
        <p:spPr bwMode="auto">
          <a:xfrm>
            <a:off x="3657600" y="4114800"/>
            <a:ext cx="0" cy="1219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51" name="Line 7"/>
          <p:cNvSpPr>
            <a:spLocks noChangeShapeType="1"/>
          </p:cNvSpPr>
          <p:nvPr/>
        </p:nvSpPr>
        <p:spPr bwMode="auto">
          <a:xfrm flipV="1">
            <a:off x="3505200" y="3124200"/>
            <a:ext cx="1588" cy="4619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52" name="Line 8"/>
          <p:cNvSpPr>
            <a:spLocks noChangeShapeType="1"/>
          </p:cNvSpPr>
          <p:nvPr/>
        </p:nvSpPr>
        <p:spPr bwMode="auto">
          <a:xfrm flipH="1" flipV="1">
            <a:off x="0" y="3581400"/>
            <a:ext cx="1046163" cy="1588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94953" name="Picture 9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60625"/>
            <a:ext cx="889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</a:extLst>
        </p:spPr>
      </p:pic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4716463" y="2646363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PC</a:t>
            </a:r>
          </a:p>
        </p:txBody>
      </p:sp>
      <p:pic>
        <p:nvPicPr>
          <p:cNvPr id="594955" name="Picture 11" descr="internet cloud small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4"/>
          <a:stretch>
            <a:fillRect/>
          </a:stretch>
        </p:blipFill>
        <p:spPr bwMode="auto">
          <a:xfrm>
            <a:off x="381000" y="2133600"/>
            <a:ext cx="2398713" cy="31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56" name="Line 12"/>
          <p:cNvSpPr>
            <a:spLocks noChangeShapeType="1"/>
          </p:cNvSpPr>
          <p:nvPr/>
        </p:nvSpPr>
        <p:spPr bwMode="auto">
          <a:xfrm>
            <a:off x="4503738" y="2987675"/>
            <a:ext cx="1587" cy="1381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57" name="Line 13"/>
          <p:cNvSpPr>
            <a:spLocks noChangeShapeType="1"/>
          </p:cNvSpPr>
          <p:nvPr/>
        </p:nvSpPr>
        <p:spPr bwMode="auto">
          <a:xfrm>
            <a:off x="5572125" y="2987675"/>
            <a:ext cx="1588" cy="1381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815138" y="2819400"/>
            <a:ext cx="1643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HPNA or Ethernet</a:t>
            </a:r>
          </a:p>
        </p:txBody>
      </p:sp>
      <p:pic>
        <p:nvPicPr>
          <p:cNvPr id="594959" name="Picture 15" descr="3100_s">
            <a:hlinkClick r:id="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64928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60" name="Rectangle 16"/>
          <p:cNvSpPr>
            <a:spLocks noChangeArrowheads="1"/>
          </p:cNvSpPr>
          <p:nvPr/>
        </p:nvSpPr>
        <p:spPr bwMode="auto">
          <a:xfrm>
            <a:off x="7391400" y="4038600"/>
            <a:ext cx="671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PLC</a:t>
            </a:r>
          </a:p>
        </p:txBody>
      </p:sp>
      <p:sp>
        <p:nvSpPr>
          <p:cNvPr id="594961" name="Line 17"/>
          <p:cNvSpPr>
            <a:spLocks noChangeShapeType="1"/>
          </p:cNvSpPr>
          <p:nvPr/>
        </p:nvSpPr>
        <p:spPr bwMode="auto">
          <a:xfrm>
            <a:off x="4191000" y="3962400"/>
            <a:ext cx="1588" cy="136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94962" name="Picture 18" descr="senser">
            <a:hlinkClick r:id="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901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63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5638800" y="3424238"/>
            <a:ext cx="1087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Microwave</a:t>
            </a:r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3505200" y="3124200"/>
            <a:ext cx="4419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66" name="Line 22"/>
          <p:cNvSpPr>
            <a:spLocks noChangeShapeType="1"/>
          </p:cNvSpPr>
          <p:nvPr/>
        </p:nvSpPr>
        <p:spPr bwMode="auto">
          <a:xfrm flipV="1">
            <a:off x="3657600" y="4343400"/>
            <a:ext cx="4343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94967" name="Picture 23" descr="top1_ac_ma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8302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4267200" y="32766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Air 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conditioner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6019800" y="4800600"/>
            <a:ext cx="841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PDA</a:t>
            </a:r>
          </a:p>
        </p:txBody>
      </p:sp>
      <p:pic>
        <p:nvPicPr>
          <p:cNvPr id="594970" name="Picture 26" descr="Untitled-1 co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87963"/>
            <a:ext cx="51276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6146800" y="5410200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Note PC</a:t>
            </a:r>
          </a:p>
        </p:txBody>
      </p:sp>
      <p:pic>
        <p:nvPicPr>
          <p:cNvPr id="594972" name="Picture 28" descr="ipaq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361950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73" name="Text Box 29"/>
          <p:cNvSpPr txBox="1">
            <a:spLocks noChangeArrowheads="1"/>
          </p:cNvSpPr>
          <p:nvPr/>
        </p:nvSpPr>
        <p:spPr bwMode="auto">
          <a:xfrm>
            <a:off x="762000" y="3248025"/>
            <a:ext cx="1352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FTTH CATV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ADSL SATELLITE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Etc.</a:t>
            </a:r>
            <a:endParaRPr kumimoji="0" lang="en-US" altLang="ko-KR" sz="1400" b="1" i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94974" name="Text Box 30"/>
          <p:cNvSpPr txBox="1">
            <a:spLocks noChangeArrowheads="1"/>
          </p:cNvSpPr>
          <p:nvPr/>
        </p:nvSpPr>
        <p:spPr bwMode="auto">
          <a:xfrm>
            <a:off x="5759450" y="2659063"/>
            <a:ext cx="909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Printer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2362200" y="4419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Residential 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Gateway</a:t>
            </a:r>
          </a:p>
        </p:txBody>
      </p:sp>
      <p:sp>
        <p:nvSpPr>
          <p:cNvPr id="594976" name="Line 32"/>
          <p:cNvSpPr>
            <a:spLocks noChangeShapeType="1"/>
          </p:cNvSpPr>
          <p:nvPr/>
        </p:nvSpPr>
        <p:spPr bwMode="auto">
          <a:xfrm>
            <a:off x="3200400" y="2209800"/>
            <a:ext cx="4648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77" name="Rectangle 33"/>
          <p:cNvSpPr>
            <a:spLocks noChangeArrowheads="1"/>
          </p:cNvSpPr>
          <p:nvPr/>
        </p:nvSpPr>
        <p:spPr bwMode="auto">
          <a:xfrm>
            <a:off x="6629400" y="1905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IEEE1394</a:t>
            </a:r>
          </a:p>
        </p:txBody>
      </p:sp>
      <p:sp>
        <p:nvSpPr>
          <p:cNvPr id="594978" name="Line 34"/>
          <p:cNvSpPr>
            <a:spLocks noChangeShapeType="1"/>
          </p:cNvSpPr>
          <p:nvPr/>
        </p:nvSpPr>
        <p:spPr bwMode="auto">
          <a:xfrm>
            <a:off x="3200400" y="2209800"/>
            <a:ext cx="0" cy="1600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94979" name="Picture 35" descr="sew-p101sr_s">
            <a:hlinkClick r:id="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657600"/>
            <a:ext cx="6000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980" name="Picture 36" descr="plane">
            <a:hlinkClick r:id="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981" name="Picture 37" descr="sir-k150_s">
            <a:hlinkClick r:id="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1325563"/>
            <a:ext cx="65563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982" name="Picture 38" descr="mycamvm-a">
            <a:hlinkClick r:id="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371600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83" name="Line 39"/>
          <p:cNvSpPr>
            <a:spLocks noChangeShapeType="1"/>
          </p:cNvSpPr>
          <p:nvPr/>
        </p:nvSpPr>
        <p:spPr bwMode="auto">
          <a:xfrm>
            <a:off x="3657600" y="3962400"/>
            <a:ext cx="1588" cy="13652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84" name="Text Box 40"/>
          <p:cNvSpPr txBox="1">
            <a:spLocks noChangeArrowheads="1"/>
          </p:cNvSpPr>
          <p:nvPr/>
        </p:nvSpPr>
        <p:spPr bwMode="auto">
          <a:xfrm>
            <a:off x="2819400" y="1358900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DTV</a:t>
            </a:r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4540250" y="1676400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DVD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5867400" y="1663700"/>
            <a:ext cx="1158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Camcorder</a:t>
            </a:r>
          </a:p>
        </p:txBody>
      </p:sp>
      <p:sp>
        <p:nvSpPr>
          <p:cNvPr id="594987" name="Line 43"/>
          <p:cNvSpPr>
            <a:spLocks noChangeShapeType="1"/>
          </p:cNvSpPr>
          <p:nvPr/>
        </p:nvSpPr>
        <p:spPr bwMode="auto">
          <a:xfrm flipV="1">
            <a:off x="3648075" y="5329238"/>
            <a:ext cx="482600" cy="15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 flipV="1">
            <a:off x="5483225" y="5032375"/>
            <a:ext cx="282575" cy="207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89" name="Line 45"/>
          <p:cNvSpPr>
            <a:spLocks noChangeShapeType="1"/>
          </p:cNvSpPr>
          <p:nvPr/>
        </p:nvSpPr>
        <p:spPr bwMode="auto">
          <a:xfrm flipV="1">
            <a:off x="5483225" y="5146675"/>
            <a:ext cx="282575" cy="136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90" name="Line 46"/>
          <p:cNvSpPr>
            <a:spLocks noChangeShapeType="1"/>
          </p:cNvSpPr>
          <p:nvPr/>
        </p:nvSpPr>
        <p:spPr bwMode="auto">
          <a:xfrm>
            <a:off x="5483225" y="5316538"/>
            <a:ext cx="282575" cy="31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91" name="Line 47"/>
          <p:cNvSpPr>
            <a:spLocks noChangeShapeType="1"/>
          </p:cNvSpPr>
          <p:nvPr/>
        </p:nvSpPr>
        <p:spPr bwMode="auto">
          <a:xfrm flipV="1">
            <a:off x="5489575" y="5230813"/>
            <a:ext cx="285750" cy="7143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92" name="Line 48"/>
          <p:cNvSpPr>
            <a:spLocks noChangeShapeType="1"/>
          </p:cNvSpPr>
          <p:nvPr/>
        </p:nvSpPr>
        <p:spPr bwMode="auto">
          <a:xfrm>
            <a:off x="5505450" y="5360988"/>
            <a:ext cx="285750" cy="6985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93" name="Line 49"/>
          <p:cNvSpPr>
            <a:spLocks noChangeShapeType="1"/>
          </p:cNvSpPr>
          <p:nvPr/>
        </p:nvSpPr>
        <p:spPr bwMode="auto">
          <a:xfrm>
            <a:off x="5483225" y="5373688"/>
            <a:ext cx="282575" cy="136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994" name="Rectangle 50"/>
          <p:cNvSpPr>
            <a:spLocks noChangeArrowheads="1"/>
          </p:cNvSpPr>
          <p:nvPr/>
        </p:nvSpPr>
        <p:spPr bwMode="auto">
          <a:xfrm>
            <a:off x="4038600" y="5175250"/>
            <a:ext cx="1309688" cy="3175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latinLnBrk="0" hangingPunct="0">
              <a:spcBef>
                <a:spcPts val="600"/>
              </a:spcBef>
              <a:spcAft>
                <a:spcPts val="400"/>
              </a:spcAft>
            </a:pPr>
            <a:r>
              <a:rPr kumimoji="0" lang="en-US" altLang="ko-KR" sz="1400" b="1" i="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Access Point</a:t>
            </a:r>
            <a:endParaRPr kumimoji="0" lang="en-US" altLang="ko-KR" sz="1400" b="1" i="0" noProof="1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594995" name="Picture 51" descr="PC서버-스마트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1905000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96" name="Line 52"/>
          <p:cNvSpPr>
            <a:spLocks noChangeShapeType="1"/>
          </p:cNvSpPr>
          <p:nvPr/>
        </p:nvSpPr>
        <p:spPr bwMode="auto">
          <a:xfrm flipH="1">
            <a:off x="3808413" y="2057400"/>
            <a:ext cx="1587" cy="18573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4722813" y="2024063"/>
            <a:ext cx="1587" cy="18573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98" name="Line 54"/>
          <p:cNvSpPr>
            <a:spLocks noChangeShapeType="1"/>
          </p:cNvSpPr>
          <p:nvPr/>
        </p:nvSpPr>
        <p:spPr bwMode="auto">
          <a:xfrm>
            <a:off x="5562600" y="1981200"/>
            <a:ext cx="1588" cy="26193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4999" name="Rectangle 55"/>
          <p:cNvSpPr>
            <a:spLocks noChangeArrowheads="1"/>
          </p:cNvSpPr>
          <p:nvPr/>
        </p:nvSpPr>
        <p:spPr bwMode="auto">
          <a:xfrm>
            <a:off x="2514600" y="1066800"/>
            <a:ext cx="5943600" cy="5181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 flipH="1">
            <a:off x="2057400" y="3581400"/>
            <a:ext cx="11430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5001" name="Text Box 57"/>
          <p:cNvSpPr txBox="1">
            <a:spLocks noChangeArrowheads="1"/>
          </p:cNvSpPr>
          <p:nvPr/>
        </p:nvSpPr>
        <p:spPr bwMode="auto">
          <a:xfrm>
            <a:off x="4648200" y="57292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Information network</a:t>
            </a:r>
            <a:r>
              <a:rPr lang="en-US" altLang="ko-KR" sz="1800" b="1" i="0">
                <a:latin typeface="굴림" pitchFamily="50" charset="-127"/>
              </a:rPr>
              <a:t> </a:t>
            </a:r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6934200" y="44196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Automation network</a:t>
            </a:r>
          </a:p>
        </p:txBody>
      </p:sp>
      <p:sp>
        <p:nvSpPr>
          <p:cNvPr id="595003" name="Text Box 59"/>
          <p:cNvSpPr txBox="1">
            <a:spLocks noChangeArrowheads="1"/>
          </p:cNvSpPr>
          <p:nvPr/>
        </p:nvSpPr>
        <p:spPr bwMode="auto">
          <a:xfrm>
            <a:off x="5867400" y="11430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1" i="0">
                <a:solidFill>
                  <a:schemeClr val="bg2"/>
                </a:solidFill>
                <a:latin typeface="굴림" pitchFamily="50" charset="-127"/>
              </a:rPr>
              <a:t>Entertainment network</a:t>
            </a:r>
          </a:p>
        </p:txBody>
      </p: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6638925" y="4191000"/>
            <a:ext cx="1588" cy="136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5005" name="Text Box 61"/>
          <p:cNvSpPr txBox="1">
            <a:spLocks noChangeArrowheads="1"/>
          </p:cNvSpPr>
          <p:nvPr/>
        </p:nvSpPr>
        <p:spPr bwMode="auto">
          <a:xfrm>
            <a:off x="6786563" y="3729038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</a:rPr>
              <a:t>washer</a:t>
            </a:r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4191000" y="4191000"/>
            <a:ext cx="0" cy="152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ko-KR" altLang="ko-KR" sz="3200" i="0">
              <a:latin typeface="Arial" pitchFamily="34" charset="0"/>
            </a:endParaRPr>
          </a:p>
        </p:txBody>
      </p:sp>
      <p:sp>
        <p:nvSpPr>
          <p:cNvPr id="596995" name="Line 3"/>
          <p:cNvSpPr>
            <a:spLocks noChangeShapeType="1"/>
          </p:cNvSpPr>
          <p:nvPr/>
        </p:nvSpPr>
        <p:spPr bwMode="auto">
          <a:xfrm flipV="1">
            <a:off x="1676400" y="1066800"/>
            <a:ext cx="0" cy="495300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 anchorCtr="1"/>
          <a:lstStyle/>
          <a:p>
            <a:endParaRPr lang="ko-KR" altLang="en-US"/>
          </a:p>
        </p:txBody>
      </p:sp>
      <p:sp>
        <p:nvSpPr>
          <p:cNvPr id="596996" name="Line 4"/>
          <p:cNvSpPr>
            <a:spLocks noChangeShapeType="1"/>
          </p:cNvSpPr>
          <p:nvPr/>
        </p:nvSpPr>
        <p:spPr bwMode="auto">
          <a:xfrm flipV="1">
            <a:off x="914400" y="152400"/>
            <a:ext cx="4876800" cy="106680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 anchorCtr="1"/>
          <a:lstStyle/>
          <a:p>
            <a:endParaRPr lang="ko-KR" altLang="en-US"/>
          </a:p>
        </p:txBody>
      </p:sp>
      <p:sp>
        <p:nvSpPr>
          <p:cNvPr id="596997" name="Line 5"/>
          <p:cNvSpPr>
            <a:spLocks noChangeShapeType="1"/>
          </p:cNvSpPr>
          <p:nvPr/>
        </p:nvSpPr>
        <p:spPr bwMode="auto">
          <a:xfrm>
            <a:off x="3657600" y="4114800"/>
            <a:ext cx="0" cy="1219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 flipV="1">
            <a:off x="3505200" y="3124200"/>
            <a:ext cx="1588" cy="4619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96999" name="Picture 7" descr="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889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02000"/>
                </a:solidFill>
              </a14:hiddenFill>
            </a:ext>
          </a:extLst>
        </p:spPr>
      </p:pic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4503738" y="2987675"/>
            <a:ext cx="1587" cy="1381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5572125" y="2987675"/>
            <a:ext cx="1588" cy="1381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6815138" y="2819400"/>
            <a:ext cx="1643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HPNA or Ethernet</a:t>
            </a:r>
          </a:p>
        </p:txBody>
      </p:sp>
      <p:pic>
        <p:nvPicPr>
          <p:cNvPr id="597003" name="Picture 11" descr="3100_s">
            <a:hlinkClick r:id="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64928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7391400" y="4038600"/>
            <a:ext cx="671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PLC</a:t>
            </a:r>
          </a:p>
        </p:txBody>
      </p:sp>
      <p:sp>
        <p:nvSpPr>
          <p:cNvPr id="597005" name="Line 13"/>
          <p:cNvSpPr>
            <a:spLocks noChangeShapeType="1"/>
          </p:cNvSpPr>
          <p:nvPr/>
        </p:nvSpPr>
        <p:spPr bwMode="auto">
          <a:xfrm>
            <a:off x="4191000" y="3962400"/>
            <a:ext cx="1588" cy="136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97006" name="Picture 14" descr="senser">
            <a:hlinkClick r:id="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352800"/>
            <a:ext cx="7508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07" name="Line 15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08" name="Line 16"/>
          <p:cNvSpPr>
            <a:spLocks noChangeShapeType="1"/>
          </p:cNvSpPr>
          <p:nvPr/>
        </p:nvSpPr>
        <p:spPr bwMode="auto">
          <a:xfrm>
            <a:off x="3505200" y="3124200"/>
            <a:ext cx="4419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 flipV="1">
            <a:off x="3657600" y="4343400"/>
            <a:ext cx="4343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97010" name="Picture 18" descr="top1_ac_ma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8302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011" name="Picture 19" descr="Untitled-1 co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87963"/>
            <a:ext cx="51276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012" name="Picture 20" descr="ipaq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361950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13" name="Text Box 21"/>
          <p:cNvSpPr txBox="1">
            <a:spLocks noChangeArrowheads="1"/>
          </p:cNvSpPr>
          <p:nvPr/>
        </p:nvSpPr>
        <p:spPr bwMode="auto">
          <a:xfrm>
            <a:off x="1828800" y="32004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Residential 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Gateway</a:t>
            </a:r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>
            <a:off x="3200400" y="2209800"/>
            <a:ext cx="4648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15" name="Rectangle 23"/>
          <p:cNvSpPr>
            <a:spLocks noChangeArrowheads="1"/>
          </p:cNvSpPr>
          <p:nvPr/>
        </p:nvSpPr>
        <p:spPr bwMode="auto">
          <a:xfrm>
            <a:off x="6629400" y="1905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IEEE1394</a:t>
            </a:r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>
            <a:off x="3200400" y="2209800"/>
            <a:ext cx="0" cy="1600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97017" name="Picture 25" descr="sew-p101sr_s">
            <a:hlinkClick r:id="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018" name="Picture 26" descr="plane">
            <a:hlinkClick r:id="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019" name="Picture 27" descr="sir-k150_s">
            <a:hlinkClick r:id="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1325563"/>
            <a:ext cx="65563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020" name="Picture 28" descr="mycamvm-a">
            <a:hlinkClick r:id="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371600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21" name="Line 29"/>
          <p:cNvSpPr>
            <a:spLocks noChangeShapeType="1"/>
          </p:cNvSpPr>
          <p:nvPr/>
        </p:nvSpPr>
        <p:spPr bwMode="auto">
          <a:xfrm flipV="1">
            <a:off x="3648075" y="5329238"/>
            <a:ext cx="482600" cy="15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22" name="Line 30"/>
          <p:cNvSpPr>
            <a:spLocks noChangeShapeType="1"/>
          </p:cNvSpPr>
          <p:nvPr/>
        </p:nvSpPr>
        <p:spPr bwMode="auto">
          <a:xfrm flipV="1">
            <a:off x="5483225" y="5032375"/>
            <a:ext cx="282575" cy="2079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5483225" y="5146675"/>
            <a:ext cx="282575" cy="136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5483225" y="5316538"/>
            <a:ext cx="282575" cy="31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 flipV="1">
            <a:off x="5489575" y="5230813"/>
            <a:ext cx="285750" cy="7143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>
            <a:off x="5505450" y="5360988"/>
            <a:ext cx="285750" cy="6985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5483225" y="5373688"/>
            <a:ext cx="282575" cy="136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7028" name="Rectangle 36"/>
          <p:cNvSpPr>
            <a:spLocks noChangeArrowheads="1"/>
          </p:cNvSpPr>
          <p:nvPr/>
        </p:nvSpPr>
        <p:spPr bwMode="auto">
          <a:xfrm>
            <a:off x="4038600" y="5175250"/>
            <a:ext cx="1309688" cy="3175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latinLnBrk="0" hangingPunct="0">
              <a:spcBef>
                <a:spcPts val="600"/>
              </a:spcBef>
              <a:spcAft>
                <a:spcPts val="400"/>
              </a:spcAft>
            </a:pPr>
            <a:r>
              <a:rPr kumimoji="0" lang="en-US" altLang="ko-KR" sz="1400" b="1" i="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Access Point</a:t>
            </a:r>
            <a:endParaRPr kumimoji="0" lang="en-US" altLang="ko-KR" sz="1400" b="1" i="0" noProof="1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597029" name="Picture 37" descr="PC서버-스마트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1905000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7030" name="Line 38"/>
          <p:cNvSpPr>
            <a:spLocks noChangeShapeType="1"/>
          </p:cNvSpPr>
          <p:nvPr/>
        </p:nvSpPr>
        <p:spPr bwMode="auto">
          <a:xfrm flipH="1">
            <a:off x="3808413" y="2057400"/>
            <a:ext cx="1587" cy="18573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31" name="Line 39"/>
          <p:cNvSpPr>
            <a:spLocks noChangeShapeType="1"/>
          </p:cNvSpPr>
          <p:nvPr/>
        </p:nvSpPr>
        <p:spPr bwMode="auto">
          <a:xfrm>
            <a:off x="4722813" y="2024063"/>
            <a:ext cx="1587" cy="18573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32" name="Line 40"/>
          <p:cNvSpPr>
            <a:spLocks noChangeShapeType="1"/>
          </p:cNvSpPr>
          <p:nvPr/>
        </p:nvSpPr>
        <p:spPr bwMode="auto">
          <a:xfrm>
            <a:off x="5562600" y="1981200"/>
            <a:ext cx="1588" cy="26193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33" name="Line 41"/>
          <p:cNvSpPr>
            <a:spLocks noChangeShapeType="1"/>
          </p:cNvSpPr>
          <p:nvPr/>
        </p:nvSpPr>
        <p:spPr bwMode="auto">
          <a:xfrm flipH="1">
            <a:off x="2895600" y="3581400"/>
            <a:ext cx="11430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0836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34" name="Line 42"/>
          <p:cNvSpPr>
            <a:spLocks noChangeShapeType="1"/>
          </p:cNvSpPr>
          <p:nvPr/>
        </p:nvSpPr>
        <p:spPr bwMode="auto">
          <a:xfrm>
            <a:off x="6694488" y="4114800"/>
            <a:ext cx="11112" cy="2127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7035" name="Line 43"/>
          <p:cNvSpPr>
            <a:spLocks noChangeShapeType="1"/>
          </p:cNvSpPr>
          <p:nvPr/>
        </p:nvSpPr>
        <p:spPr bwMode="auto">
          <a:xfrm>
            <a:off x="4572000" y="4267200"/>
            <a:ext cx="0" cy="76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597036" name="Group 44"/>
          <p:cNvGrpSpPr>
            <a:grpSpLocks/>
          </p:cNvGrpSpPr>
          <p:nvPr/>
        </p:nvGrpSpPr>
        <p:grpSpPr bwMode="auto">
          <a:xfrm>
            <a:off x="152400" y="838200"/>
            <a:ext cx="2743200" cy="2209800"/>
            <a:chOff x="96" y="480"/>
            <a:chExt cx="1728" cy="1392"/>
          </a:xfrm>
        </p:grpSpPr>
        <p:sp>
          <p:nvSpPr>
            <p:cNvPr id="597037" name="AutoShape 45"/>
            <p:cNvSpPr>
              <a:spLocks noChangeArrowheads="1"/>
            </p:cNvSpPr>
            <p:nvPr/>
          </p:nvSpPr>
          <p:spPr bwMode="auto">
            <a:xfrm>
              <a:off x="96" y="480"/>
              <a:ext cx="1728" cy="1392"/>
            </a:xfrm>
            <a:prstGeom prst="cloudCallout">
              <a:avLst>
                <a:gd name="adj1" fmla="val 64644"/>
                <a:gd name="adj2" fmla="val -1558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kumimoji="0" lang="ko-KR" altLang="ko-KR" sz="2000" i="0">
                <a:latin typeface="Times New Roman" pitchFamily="18" charset="0"/>
              </a:endParaRPr>
            </a:p>
          </p:txBody>
        </p:sp>
        <p:sp>
          <p:nvSpPr>
            <p:cNvPr id="597038" name="Line 46"/>
            <p:cNvSpPr>
              <a:spLocks noChangeShapeType="1"/>
            </p:cNvSpPr>
            <p:nvPr/>
          </p:nvSpPr>
          <p:spPr bwMode="auto">
            <a:xfrm flipV="1">
              <a:off x="384" y="576"/>
              <a:ext cx="672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39" name="Line 47"/>
            <p:cNvSpPr>
              <a:spLocks noChangeShapeType="1"/>
            </p:cNvSpPr>
            <p:nvPr/>
          </p:nvSpPr>
          <p:spPr bwMode="auto">
            <a:xfrm>
              <a:off x="1056" y="576"/>
              <a:ext cx="432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40" name="Line 48"/>
            <p:cNvSpPr>
              <a:spLocks noChangeShapeType="1"/>
            </p:cNvSpPr>
            <p:nvPr/>
          </p:nvSpPr>
          <p:spPr bwMode="auto">
            <a:xfrm flipV="1">
              <a:off x="480" y="960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41" name="Line 49"/>
            <p:cNvSpPr>
              <a:spLocks noChangeShapeType="1"/>
            </p:cNvSpPr>
            <p:nvPr/>
          </p:nvSpPr>
          <p:spPr bwMode="auto">
            <a:xfrm flipV="1">
              <a:off x="480" y="1536"/>
              <a:ext cx="9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V="1">
              <a:off x="1392" y="912"/>
              <a:ext cx="0" cy="6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pic>
          <p:nvPicPr>
            <p:cNvPr id="597043" name="Picture 51" descr="plane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152"/>
              <a:ext cx="282" cy="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044" name="Picture 52" descr="sir-k150_s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64"/>
              <a:ext cx="246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045" name="Picture 53" descr="mycamvm-a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08"/>
              <a:ext cx="267" cy="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7046" name="Group 54"/>
          <p:cNvGrpSpPr>
            <a:grpSpLocks/>
          </p:cNvGrpSpPr>
          <p:nvPr/>
        </p:nvGrpSpPr>
        <p:grpSpPr bwMode="auto">
          <a:xfrm>
            <a:off x="533400" y="3733800"/>
            <a:ext cx="3125788" cy="2209800"/>
            <a:chOff x="336" y="2352"/>
            <a:chExt cx="1969" cy="1392"/>
          </a:xfrm>
        </p:grpSpPr>
        <p:sp>
          <p:nvSpPr>
            <p:cNvPr id="597047" name="Line 55"/>
            <p:cNvSpPr>
              <a:spLocks noChangeShapeType="1"/>
            </p:cNvSpPr>
            <p:nvPr/>
          </p:nvSpPr>
          <p:spPr bwMode="auto">
            <a:xfrm>
              <a:off x="2304" y="2496"/>
              <a:ext cx="1" cy="8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7048" name="AutoShape 56"/>
            <p:cNvSpPr>
              <a:spLocks noChangeArrowheads="1"/>
            </p:cNvSpPr>
            <p:nvPr/>
          </p:nvSpPr>
          <p:spPr bwMode="auto">
            <a:xfrm>
              <a:off x="336" y="2352"/>
              <a:ext cx="1728" cy="1392"/>
            </a:xfrm>
            <a:prstGeom prst="cloudCallout">
              <a:avLst>
                <a:gd name="adj1" fmla="val 76565"/>
                <a:gd name="adj2" fmla="val -339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kumimoji="0" lang="ko-KR" altLang="ko-KR" sz="2000" i="0">
                <a:latin typeface="Times New Roman" pitchFamily="18" charset="0"/>
              </a:endParaRPr>
            </a:p>
          </p:txBody>
        </p:sp>
        <p:sp>
          <p:nvSpPr>
            <p:cNvPr id="597049" name="Line 57"/>
            <p:cNvSpPr>
              <a:spLocks noChangeShapeType="1"/>
            </p:cNvSpPr>
            <p:nvPr/>
          </p:nvSpPr>
          <p:spPr bwMode="auto">
            <a:xfrm flipV="1">
              <a:off x="624" y="2448"/>
              <a:ext cx="672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50" name="Line 58"/>
            <p:cNvSpPr>
              <a:spLocks noChangeShapeType="1"/>
            </p:cNvSpPr>
            <p:nvPr/>
          </p:nvSpPr>
          <p:spPr bwMode="auto">
            <a:xfrm>
              <a:off x="1296" y="2448"/>
              <a:ext cx="432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51" name="Line 59"/>
            <p:cNvSpPr>
              <a:spLocks noChangeShapeType="1"/>
            </p:cNvSpPr>
            <p:nvPr/>
          </p:nvSpPr>
          <p:spPr bwMode="auto">
            <a:xfrm flipV="1">
              <a:off x="720" y="2832"/>
              <a:ext cx="0" cy="5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52" name="Line 60"/>
            <p:cNvSpPr>
              <a:spLocks noChangeShapeType="1"/>
            </p:cNvSpPr>
            <p:nvPr/>
          </p:nvSpPr>
          <p:spPr bwMode="auto">
            <a:xfrm flipV="1">
              <a:off x="720" y="3408"/>
              <a:ext cx="91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sp>
          <p:nvSpPr>
            <p:cNvPr id="597053" name="Line 61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62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1"/>
            <a:lstStyle/>
            <a:p>
              <a:endParaRPr lang="ko-KR" altLang="en-US"/>
            </a:p>
          </p:txBody>
        </p:sp>
        <p:pic>
          <p:nvPicPr>
            <p:cNvPr id="597054" name="Picture 62" descr="senser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928"/>
              <a:ext cx="284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055" name="Picture 63" descr="top1_ac_mai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928"/>
              <a:ext cx="322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056" name="Picture 64" descr="sew-p101sr_s">
              <a:hlinkClick r:id="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832"/>
              <a:ext cx="240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7057" name="Rectangle 65"/>
          <p:cNvSpPr>
            <a:spLocks noChangeArrowheads="1"/>
          </p:cNvSpPr>
          <p:nvPr/>
        </p:nvSpPr>
        <p:spPr bwMode="auto">
          <a:xfrm>
            <a:off x="3352800" y="1295400"/>
            <a:ext cx="7620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58" name="Rectangle 66"/>
          <p:cNvSpPr>
            <a:spLocks noChangeArrowheads="1"/>
          </p:cNvSpPr>
          <p:nvPr/>
        </p:nvSpPr>
        <p:spPr bwMode="auto">
          <a:xfrm>
            <a:off x="4343400" y="1295400"/>
            <a:ext cx="7620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59" name="Rectangle 67"/>
          <p:cNvSpPr>
            <a:spLocks noChangeArrowheads="1"/>
          </p:cNvSpPr>
          <p:nvPr/>
        </p:nvSpPr>
        <p:spPr bwMode="auto">
          <a:xfrm>
            <a:off x="5257800" y="1295400"/>
            <a:ext cx="7620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60" name="Text Box 68"/>
          <p:cNvSpPr txBox="1">
            <a:spLocks noChangeArrowheads="1"/>
          </p:cNvSpPr>
          <p:nvPr/>
        </p:nvSpPr>
        <p:spPr bwMode="auto">
          <a:xfrm>
            <a:off x="7119938" y="4724400"/>
            <a:ext cx="1643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chemeClr val="accent2"/>
                </a:solidFill>
                <a:latin typeface="돋움" pitchFamily="50" charset="-127"/>
                <a:ea typeface="돋움" pitchFamily="50" charset="-127"/>
              </a:rPr>
              <a:t>based on HAVi</a:t>
            </a:r>
          </a:p>
        </p:txBody>
      </p:sp>
      <p:sp>
        <p:nvSpPr>
          <p:cNvPr id="597061" name="Line 69"/>
          <p:cNvSpPr>
            <a:spLocks noChangeShapeType="1"/>
          </p:cNvSpPr>
          <p:nvPr/>
        </p:nvSpPr>
        <p:spPr bwMode="auto">
          <a:xfrm>
            <a:off x="5791200" y="152400"/>
            <a:ext cx="3200400" cy="121920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 anchorCtr="1"/>
          <a:lstStyle/>
          <a:p>
            <a:endParaRPr lang="ko-KR" altLang="en-US"/>
          </a:p>
        </p:txBody>
      </p:sp>
      <p:sp>
        <p:nvSpPr>
          <p:cNvPr id="597062" name="Line 70"/>
          <p:cNvSpPr>
            <a:spLocks noChangeShapeType="1"/>
          </p:cNvSpPr>
          <p:nvPr/>
        </p:nvSpPr>
        <p:spPr bwMode="auto">
          <a:xfrm>
            <a:off x="8458200" y="1143000"/>
            <a:ext cx="0" cy="487680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 anchorCtr="1"/>
          <a:lstStyle/>
          <a:p>
            <a:endParaRPr lang="ko-KR" altLang="en-US"/>
          </a:p>
        </p:txBody>
      </p:sp>
      <p:sp>
        <p:nvSpPr>
          <p:cNvPr id="597063" name="Line 71"/>
          <p:cNvSpPr>
            <a:spLocks noChangeShapeType="1"/>
          </p:cNvSpPr>
          <p:nvPr/>
        </p:nvSpPr>
        <p:spPr bwMode="auto">
          <a:xfrm flipV="1">
            <a:off x="1676400" y="6019800"/>
            <a:ext cx="6781800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 anchorCtr="1"/>
          <a:lstStyle/>
          <a:p>
            <a:endParaRPr lang="ko-KR" altLang="en-US"/>
          </a:p>
        </p:txBody>
      </p:sp>
      <p:sp>
        <p:nvSpPr>
          <p:cNvPr id="597064" name="Rectangle 72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65" name="Text Box 73"/>
          <p:cNvSpPr txBox="1">
            <a:spLocks noChangeArrowheads="1"/>
          </p:cNvSpPr>
          <p:nvPr/>
        </p:nvSpPr>
        <p:spPr bwMode="auto">
          <a:xfrm>
            <a:off x="7119938" y="5257800"/>
            <a:ext cx="1643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CC0000"/>
                </a:solidFill>
                <a:latin typeface="돋움" pitchFamily="50" charset="-127"/>
                <a:ea typeface="돋움" pitchFamily="50" charset="-127"/>
              </a:rPr>
              <a:t>based on UPnP</a:t>
            </a:r>
          </a:p>
        </p:txBody>
      </p:sp>
      <p:sp>
        <p:nvSpPr>
          <p:cNvPr id="597066" name="Rectangle 74"/>
          <p:cNvSpPr>
            <a:spLocks noChangeArrowheads="1"/>
          </p:cNvSpPr>
          <p:nvPr/>
        </p:nvSpPr>
        <p:spPr bwMode="auto">
          <a:xfrm>
            <a:off x="6934200" y="5273675"/>
            <a:ext cx="228600" cy="2286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67" name="Rectangle 75"/>
          <p:cNvSpPr>
            <a:spLocks noChangeArrowheads="1"/>
          </p:cNvSpPr>
          <p:nvPr/>
        </p:nvSpPr>
        <p:spPr bwMode="auto">
          <a:xfrm>
            <a:off x="4114800" y="2286000"/>
            <a:ext cx="762000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68" name="Rectangle 76"/>
          <p:cNvSpPr>
            <a:spLocks noChangeArrowheads="1"/>
          </p:cNvSpPr>
          <p:nvPr/>
        </p:nvSpPr>
        <p:spPr bwMode="auto">
          <a:xfrm>
            <a:off x="5181600" y="2286000"/>
            <a:ext cx="762000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69" name="Rectangle 77"/>
          <p:cNvSpPr>
            <a:spLocks noChangeArrowheads="1"/>
          </p:cNvSpPr>
          <p:nvPr/>
        </p:nvSpPr>
        <p:spPr bwMode="auto">
          <a:xfrm>
            <a:off x="5791200" y="5257800"/>
            <a:ext cx="533400" cy="5334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0" name="Rectangle 78"/>
          <p:cNvSpPr>
            <a:spLocks noChangeArrowheads="1"/>
          </p:cNvSpPr>
          <p:nvPr/>
        </p:nvSpPr>
        <p:spPr bwMode="auto">
          <a:xfrm>
            <a:off x="5715000" y="4546600"/>
            <a:ext cx="533400" cy="5334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1" name="Rectangle 79"/>
          <p:cNvSpPr>
            <a:spLocks noChangeArrowheads="1"/>
          </p:cNvSpPr>
          <p:nvPr/>
        </p:nvSpPr>
        <p:spPr bwMode="auto">
          <a:xfrm>
            <a:off x="6934200" y="5715000"/>
            <a:ext cx="228600" cy="2286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2" name="Rectangle 80"/>
          <p:cNvSpPr>
            <a:spLocks noChangeArrowheads="1"/>
          </p:cNvSpPr>
          <p:nvPr/>
        </p:nvSpPr>
        <p:spPr bwMode="auto">
          <a:xfrm>
            <a:off x="5334000" y="3352800"/>
            <a:ext cx="762000" cy="762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3" name="Rectangle 81"/>
          <p:cNvSpPr>
            <a:spLocks noChangeArrowheads="1"/>
          </p:cNvSpPr>
          <p:nvPr/>
        </p:nvSpPr>
        <p:spPr bwMode="auto">
          <a:xfrm>
            <a:off x="6324600" y="3352800"/>
            <a:ext cx="762000" cy="762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4" name="Rectangle 82"/>
          <p:cNvSpPr>
            <a:spLocks noChangeArrowheads="1"/>
          </p:cNvSpPr>
          <p:nvPr/>
        </p:nvSpPr>
        <p:spPr bwMode="auto">
          <a:xfrm>
            <a:off x="4267200" y="3276600"/>
            <a:ext cx="609600" cy="9906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ko-KR" altLang="en-US"/>
          </a:p>
        </p:txBody>
      </p:sp>
      <p:sp>
        <p:nvSpPr>
          <p:cNvPr id="597075" name="Text Box 83"/>
          <p:cNvSpPr txBox="1">
            <a:spLocks noChangeArrowheads="1"/>
          </p:cNvSpPr>
          <p:nvPr/>
        </p:nvSpPr>
        <p:spPr bwMode="auto">
          <a:xfrm>
            <a:off x="7119938" y="5715000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b="1" i="0">
                <a:solidFill>
                  <a:srgbClr val="006600"/>
                </a:solidFill>
                <a:latin typeface="돋움" pitchFamily="50" charset="-127"/>
                <a:ea typeface="돋움" pitchFamily="50" charset="-127"/>
              </a:rPr>
              <a:t>based on Lonworks</a:t>
            </a:r>
          </a:p>
        </p:txBody>
      </p:sp>
      <p:sp>
        <p:nvSpPr>
          <p:cNvPr id="597076" name="Rectangle 84"/>
          <p:cNvSpPr>
            <a:spLocks noChangeArrowheads="1"/>
          </p:cNvSpPr>
          <p:nvPr/>
        </p:nvSpPr>
        <p:spPr bwMode="auto">
          <a:xfrm>
            <a:off x="0" y="6265863"/>
            <a:ext cx="9144000" cy="592137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prstShdw prst="shdw17" dist="17961" dir="2700000">
              <a:srgbClr val="3366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4729-BCAE-4A74-90CD-1591EE67EE81}" type="slidenum">
              <a:rPr lang="en-US" altLang="ko-KR"/>
              <a:pPr/>
              <a:t>69</a:t>
            </a:fld>
            <a:r>
              <a:rPr lang="en-US" altLang="ko-KR"/>
              <a:t> / 50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ko-KR" sz="20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ko-KR"/>
              <a:t>Changes of Service Adoption</a:t>
            </a:r>
          </a:p>
        </p:txBody>
      </p:sp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5113338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5638800"/>
            <a:ext cx="8229600" cy="574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/>
              <a:t>Needs change and vary even for a single user. There are bunch of users!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FEB5-0EB6-4FD8-AF95-BC4B14F7BC96}" type="slidenum">
              <a:rPr lang="en-US" altLang="ko-KR"/>
              <a:pPr/>
              <a:t>7</a:t>
            </a:fld>
            <a:r>
              <a:rPr lang="en-US" altLang="ko-KR"/>
              <a:t> / 50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ko-KR">
                <a:ea typeface="휴먼둥근헤드라인" pitchFamily="18" charset="-127"/>
              </a:rPr>
              <a:t>Home Network Technologies</a:t>
            </a:r>
          </a:p>
        </p:txBody>
      </p:sp>
      <p:pic>
        <p:nvPicPr>
          <p:cNvPr id="515075" name="Picture 3" descr="108603_image0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524000"/>
            <a:ext cx="7239000" cy="5011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890B-9F03-4A6E-A5B3-FC5A51B6853E}" type="slidenum">
              <a:rPr lang="en-US" altLang="ko-KR"/>
              <a:pPr/>
              <a:t>70</a:t>
            </a:fld>
            <a:r>
              <a:rPr lang="en-US" altLang="ko-KR"/>
              <a:t> / 50</a:t>
            </a:r>
          </a:p>
        </p:txBody>
      </p:sp>
      <p:sp>
        <p:nvSpPr>
          <p:cNvPr id="600066" name="Line 2"/>
          <p:cNvSpPr>
            <a:spLocks noChangeShapeType="1"/>
          </p:cNvSpPr>
          <p:nvPr/>
        </p:nvSpPr>
        <p:spPr bwMode="auto">
          <a:xfrm flipH="1">
            <a:off x="24384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0067" name="Line 3"/>
          <p:cNvSpPr>
            <a:spLocks noChangeShapeType="1"/>
          </p:cNvSpPr>
          <p:nvPr/>
        </p:nvSpPr>
        <p:spPr bwMode="auto">
          <a:xfrm>
            <a:off x="2590800" y="4572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0068" name="Line 4"/>
          <p:cNvSpPr>
            <a:spLocks noChangeShapeType="1"/>
          </p:cNvSpPr>
          <p:nvPr/>
        </p:nvSpPr>
        <p:spPr bwMode="auto">
          <a:xfrm flipV="1">
            <a:off x="4953000" y="34290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0069" name="Line 5"/>
          <p:cNvSpPr>
            <a:spLocks noChangeShapeType="1"/>
          </p:cNvSpPr>
          <p:nvPr/>
        </p:nvSpPr>
        <p:spPr bwMode="auto">
          <a:xfrm flipH="1" flipV="1">
            <a:off x="4724400" y="2438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Value Chain</a:t>
            </a: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524000" y="3860800"/>
            <a:ext cx="1295400" cy="914400"/>
            <a:chOff x="480" y="2528"/>
            <a:chExt cx="816" cy="576"/>
          </a:xfrm>
        </p:grpSpPr>
        <p:sp>
          <p:nvSpPr>
            <p:cNvPr id="600072" name="Oval 8"/>
            <p:cNvSpPr>
              <a:spLocks noChangeArrowheads="1"/>
            </p:cNvSpPr>
            <p:nvPr/>
          </p:nvSpPr>
          <p:spPr bwMode="auto">
            <a:xfrm>
              <a:off x="576" y="2624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73" name="Oval 9"/>
            <p:cNvSpPr>
              <a:spLocks noChangeArrowheads="1"/>
            </p:cNvSpPr>
            <p:nvPr/>
          </p:nvSpPr>
          <p:spPr bwMode="auto">
            <a:xfrm>
              <a:off x="480" y="2528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 i="0">
                  <a:latin typeface="Times New Roman" pitchFamily="18" charset="0"/>
                </a:rPr>
                <a:t>Local Area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 i="0">
                  <a:latin typeface="Times New Roman" pitchFamily="18" charset="0"/>
                </a:rPr>
                <a:t>Network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400" i="0">
                  <a:latin typeface="Times New Roman" pitchFamily="18" charset="0"/>
                </a:rPr>
                <a:t>Provider</a:t>
              </a:r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3505200" y="4318000"/>
            <a:ext cx="1600200" cy="990600"/>
            <a:chOff x="4416" y="1712"/>
            <a:chExt cx="1008" cy="624"/>
          </a:xfrm>
        </p:grpSpPr>
        <p:sp>
          <p:nvSpPr>
            <p:cNvPr id="600075" name="Oval 11"/>
            <p:cNvSpPr>
              <a:spLocks noChangeArrowheads="1"/>
            </p:cNvSpPr>
            <p:nvPr/>
          </p:nvSpPr>
          <p:spPr bwMode="auto">
            <a:xfrm>
              <a:off x="4704" y="1712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76" name="Oval 12"/>
            <p:cNvSpPr>
              <a:spLocks noChangeArrowheads="1"/>
            </p:cNvSpPr>
            <p:nvPr/>
          </p:nvSpPr>
          <p:spPr bwMode="auto">
            <a:xfrm>
              <a:off x="4608" y="1760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77" name="Oval 13"/>
            <p:cNvSpPr>
              <a:spLocks noChangeArrowheads="1"/>
            </p:cNvSpPr>
            <p:nvPr/>
          </p:nvSpPr>
          <p:spPr bwMode="auto">
            <a:xfrm>
              <a:off x="4512" y="1808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78" name="Oval 14"/>
            <p:cNvSpPr>
              <a:spLocks noChangeArrowheads="1"/>
            </p:cNvSpPr>
            <p:nvPr/>
          </p:nvSpPr>
          <p:spPr bwMode="auto">
            <a:xfrm>
              <a:off x="4416" y="1856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Provider</a:t>
              </a:r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6096000" y="2946400"/>
            <a:ext cx="1447800" cy="914400"/>
            <a:chOff x="3312" y="1808"/>
            <a:chExt cx="912" cy="576"/>
          </a:xfrm>
        </p:grpSpPr>
        <p:sp>
          <p:nvSpPr>
            <p:cNvPr id="600080" name="Oval 16"/>
            <p:cNvSpPr>
              <a:spLocks noChangeArrowheads="1"/>
            </p:cNvSpPr>
            <p:nvPr/>
          </p:nvSpPr>
          <p:spPr bwMode="auto">
            <a:xfrm>
              <a:off x="3504" y="1808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81" name="Oval 17"/>
            <p:cNvSpPr>
              <a:spLocks noChangeArrowheads="1"/>
            </p:cNvSpPr>
            <p:nvPr/>
          </p:nvSpPr>
          <p:spPr bwMode="auto">
            <a:xfrm>
              <a:off x="3408" y="1856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82" name="Oval 18"/>
            <p:cNvSpPr>
              <a:spLocks noChangeArrowheads="1"/>
            </p:cNvSpPr>
            <p:nvPr/>
          </p:nvSpPr>
          <p:spPr bwMode="auto">
            <a:xfrm>
              <a:off x="3312" y="1904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Aggregator</a:t>
              </a:r>
            </a:p>
          </p:txBody>
        </p:sp>
      </p:grpSp>
      <p:sp>
        <p:nvSpPr>
          <p:cNvPr id="600083" name="Oval 19"/>
          <p:cNvSpPr>
            <a:spLocks noChangeArrowheads="1"/>
          </p:cNvSpPr>
          <p:nvPr/>
        </p:nvSpPr>
        <p:spPr bwMode="auto">
          <a:xfrm>
            <a:off x="5257800" y="3048000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Service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Integrator</a:t>
            </a:r>
          </a:p>
        </p:txBody>
      </p:sp>
      <p:sp>
        <p:nvSpPr>
          <p:cNvPr id="600084" name="Oval 20"/>
          <p:cNvSpPr>
            <a:spLocks noChangeArrowheads="1"/>
          </p:cNvSpPr>
          <p:nvPr/>
        </p:nvSpPr>
        <p:spPr bwMode="auto">
          <a:xfrm>
            <a:off x="3276600" y="1981200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Services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Gateway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 i="0">
                <a:latin typeface="Times New Roman" pitchFamily="18" charset="0"/>
              </a:rPr>
              <a:t>Operator</a:t>
            </a:r>
            <a:endParaRPr kumimoji="0" lang="en-US" altLang="ko-KR" sz="1600" i="0">
              <a:latin typeface="Times New Roman" pitchFamily="18" charset="0"/>
            </a:endParaRPr>
          </a:p>
        </p:txBody>
      </p:sp>
      <p:grpSp>
        <p:nvGrpSpPr>
          <p:cNvPr id="600085" name="Group 21"/>
          <p:cNvGrpSpPr>
            <a:grpSpLocks/>
          </p:cNvGrpSpPr>
          <p:nvPr/>
        </p:nvGrpSpPr>
        <p:grpSpPr bwMode="auto">
          <a:xfrm>
            <a:off x="1447800" y="3022600"/>
            <a:ext cx="1447800" cy="914400"/>
            <a:chOff x="480" y="1376"/>
            <a:chExt cx="912" cy="576"/>
          </a:xfrm>
        </p:grpSpPr>
        <p:sp>
          <p:nvSpPr>
            <p:cNvPr id="600086" name="Oval 22"/>
            <p:cNvSpPr>
              <a:spLocks noChangeArrowheads="1"/>
            </p:cNvSpPr>
            <p:nvPr/>
          </p:nvSpPr>
          <p:spPr bwMode="auto">
            <a:xfrm>
              <a:off x="672" y="1376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87" name="Oval 23"/>
            <p:cNvSpPr>
              <a:spLocks noChangeArrowheads="1"/>
            </p:cNvSpPr>
            <p:nvPr/>
          </p:nvSpPr>
          <p:spPr bwMode="auto">
            <a:xfrm>
              <a:off x="576" y="1424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0088" name="Oval 24"/>
            <p:cNvSpPr>
              <a:spLocks noChangeArrowheads="1"/>
            </p:cNvSpPr>
            <p:nvPr/>
          </p:nvSpPr>
          <p:spPr bwMode="auto">
            <a:xfrm>
              <a:off x="480" y="1472"/>
              <a:ext cx="72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Device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Provider</a:t>
              </a:r>
            </a:p>
          </p:txBody>
        </p:sp>
      </p:grpSp>
      <p:sp>
        <p:nvSpPr>
          <p:cNvPr id="600089" name="Oval 25"/>
          <p:cNvSpPr>
            <a:spLocks noChangeArrowheads="1"/>
          </p:cNvSpPr>
          <p:nvPr/>
        </p:nvSpPr>
        <p:spPr bwMode="auto">
          <a:xfrm>
            <a:off x="4267200" y="1676400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Net Server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600" i="0">
                <a:latin typeface="Times New Roman" pitchFamily="18" charset="0"/>
              </a:rPr>
              <a:t>Operator</a:t>
            </a:r>
          </a:p>
        </p:txBody>
      </p:sp>
      <p:sp>
        <p:nvSpPr>
          <p:cNvPr id="600090" name="Oval 26"/>
          <p:cNvSpPr>
            <a:spLocks noChangeArrowheads="1"/>
          </p:cNvSpPr>
          <p:nvPr/>
        </p:nvSpPr>
        <p:spPr bwMode="auto">
          <a:xfrm>
            <a:off x="4191000" y="2286000"/>
            <a:ext cx="1143000" cy="762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 i="0">
                <a:latin typeface="Times New Roman" pitchFamily="18" charset="0"/>
              </a:rPr>
              <a:t>Telco/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800" i="0">
                <a:latin typeface="Times New Roman" pitchFamily="18" charset="0"/>
              </a:rPr>
              <a:t>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1B180-A589-4BFF-9D3D-24E738F07DDB}" type="slidenum">
              <a:rPr lang="en-US" altLang="ko-KR"/>
              <a:pPr/>
              <a:t>71</a:t>
            </a:fld>
            <a:r>
              <a:rPr lang="en-US" altLang="ko-KR"/>
              <a:t> / 50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r>
              <a:rPr lang="en-US" altLang="ko-KR" sz="2400"/>
              <a:t>Service Provider: Third Party Bundle Developer</a:t>
            </a:r>
          </a:p>
          <a:p>
            <a:r>
              <a:rPr lang="en-US" altLang="ko-KR" sz="2400"/>
              <a:t>Service Aggregator</a:t>
            </a:r>
          </a:p>
          <a:p>
            <a:pPr lvl="1"/>
            <a:r>
              <a:rPr lang="en-US" altLang="ko-KR" sz="1600"/>
              <a:t> </a:t>
            </a:r>
            <a:r>
              <a:rPr lang="en-US" altLang="ko-KR" sz="2000"/>
              <a:t>“Manager” of a Service Cluster(s)</a:t>
            </a:r>
          </a:p>
          <a:p>
            <a:pPr lvl="1"/>
            <a:r>
              <a:rPr lang="en-US" altLang="ko-KR" sz="2000"/>
              <a:t>Business Interface to Multiple Third Party Service Providers</a:t>
            </a:r>
          </a:p>
          <a:p>
            <a:pPr lvl="1"/>
            <a:r>
              <a:rPr lang="en-US" altLang="ko-KR" sz="2000"/>
              <a:t>Manages Intellectual Property</a:t>
            </a:r>
          </a:p>
          <a:p>
            <a:r>
              <a:rPr lang="en-US" altLang="ko-KR" sz="2400"/>
              <a:t>Service Integrator</a:t>
            </a:r>
          </a:p>
          <a:p>
            <a:pPr lvl="1"/>
            <a:r>
              <a:rPr lang="en-US" altLang="ko-KR" sz="2000"/>
              <a:t>Physical Integration of Bundles</a:t>
            </a:r>
          </a:p>
          <a:p>
            <a:pPr lvl="1"/>
            <a:r>
              <a:rPr lang="en-US" altLang="ko-KR" sz="2000"/>
              <a:t>Manages API’s to TO / CO Core Services</a:t>
            </a:r>
          </a:p>
          <a:p>
            <a:endParaRPr lang="en-US" altLang="ko-KR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  <a:noFill/>
          <a:ln/>
        </p:spPr>
        <p:txBody>
          <a:bodyPr/>
          <a:lstStyle/>
          <a:p>
            <a:r>
              <a:rPr lang="en-US" altLang="ko-KR" sz="20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ko-KR"/>
              <a:t>Value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3896-6C94-42A0-9CB9-DE5187149D94}" type="slidenum">
              <a:rPr lang="en-US" altLang="ko-KR"/>
              <a:pPr/>
              <a:t>72</a:t>
            </a:fld>
            <a:r>
              <a:rPr lang="en-US" altLang="ko-KR"/>
              <a:t> / 50</a:t>
            </a:r>
          </a:p>
        </p:txBody>
      </p:sp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685800" y="12192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l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l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l"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ü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l">
              <a:spcBef>
                <a:spcPct val="30000"/>
              </a:spcBef>
              <a:buClr>
                <a:schemeClr val="accent2"/>
              </a:buClr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 i="0"/>
              <a:t>Network Server Operator</a:t>
            </a:r>
          </a:p>
          <a:p>
            <a:pPr lvl="1"/>
            <a:r>
              <a:rPr lang="en-US" altLang="ko-KR" sz="2000" i="0"/>
              <a:t>Role of TO / CO</a:t>
            </a:r>
          </a:p>
          <a:p>
            <a:r>
              <a:rPr lang="en-US" altLang="ko-KR" sz="2400" i="0"/>
              <a:t>Service Gateway Operator</a:t>
            </a:r>
          </a:p>
          <a:p>
            <a:pPr lvl="1"/>
            <a:r>
              <a:rPr lang="en-US" altLang="ko-KR" sz="2000" i="0"/>
              <a:t> Role of TO / CO</a:t>
            </a:r>
          </a:p>
          <a:p>
            <a:pPr lvl="1"/>
            <a:r>
              <a:rPr lang="en-US" altLang="ko-KR" sz="2000" i="0"/>
              <a:t>May Not Be Part of Physical CPE on Premise</a:t>
            </a:r>
          </a:p>
          <a:p>
            <a:r>
              <a:rPr lang="en-US" altLang="ko-KR" sz="2400" i="0"/>
              <a:t>Device (CPE) Provider</a:t>
            </a:r>
          </a:p>
          <a:p>
            <a:pPr lvl="1"/>
            <a:r>
              <a:rPr lang="en-US" altLang="ko-KR" sz="2000" i="0"/>
              <a:t>Gateways; I/O Devices; LAN; Appliances</a:t>
            </a:r>
          </a:p>
          <a:p>
            <a:pPr lvl="1"/>
            <a:r>
              <a:rPr lang="en-US" altLang="ko-KR" sz="2000" i="0"/>
              <a:t>TO / CO May Brand Device as Differentiator</a:t>
            </a:r>
          </a:p>
          <a:p>
            <a:pPr lvl="1"/>
            <a:r>
              <a:rPr lang="en-US" altLang="ko-KR" sz="2000" i="0"/>
              <a:t>Often Packaged with Service</a:t>
            </a:r>
          </a:p>
          <a:p>
            <a:pPr>
              <a:buFont typeface="Wingdings" pitchFamily="2" charset="2"/>
              <a:buNone/>
            </a:pPr>
            <a:endParaRPr lang="en-US" altLang="ko-KR" i="0"/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r>
              <a:rPr lang="en-US" altLang="ko-KR" i="0"/>
              <a:t>TO / CO Value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88CDF-18DD-4FB2-946B-3FCF63D8FE8C}" type="slidenum">
              <a:rPr lang="en-US" altLang="ko-KR"/>
              <a:pPr/>
              <a:t>73</a:t>
            </a:fld>
            <a:r>
              <a:rPr lang="en-US" altLang="ko-KR"/>
              <a:t> / 50</a:t>
            </a: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84200"/>
          </a:xfrm>
        </p:spPr>
        <p:txBody>
          <a:bodyPr/>
          <a:lstStyle/>
          <a:p>
            <a:r>
              <a:rPr lang="en-US" altLang="ko-KR" sz="2400"/>
              <a:t>Service Model</a:t>
            </a:r>
          </a:p>
        </p:txBody>
      </p:sp>
      <p:grpSp>
        <p:nvGrpSpPr>
          <p:cNvPr id="603139" name="Group 3"/>
          <p:cNvGrpSpPr>
            <a:grpSpLocks/>
          </p:cNvGrpSpPr>
          <p:nvPr/>
        </p:nvGrpSpPr>
        <p:grpSpPr bwMode="auto">
          <a:xfrm>
            <a:off x="762000" y="1981200"/>
            <a:ext cx="7470775" cy="3886200"/>
            <a:chOff x="480" y="1248"/>
            <a:chExt cx="4706" cy="2448"/>
          </a:xfrm>
        </p:grpSpPr>
        <p:sp>
          <p:nvSpPr>
            <p:cNvPr id="603140" name="Line 4"/>
            <p:cNvSpPr>
              <a:spLocks noChangeShapeType="1"/>
            </p:cNvSpPr>
            <p:nvPr/>
          </p:nvSpPr>
          <p:spPr bwMode="auto">
            <a:xfrm>
              <a:off x="3456" y="2493"/>
              <a:ext cx="0" cy="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41" name="Line 5"/>
            <p:cNvSpPr>
              <a:spLocks noChangeShapeType="1"/>
            </p:cNvSpPr>
            <p:nvPr/>
          </p:nvSpPr>
          <p:spPr bwMode="auto">
            <a:xfrm>
              <a:off x="2339" y="2493"/>
              <a:ext cx="0" cy="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42" name="Rectangle 6"/>
            <p:cNvSpPr>
              <a:spLocks noChangeArrowheads="1"/>
            </p:cNvSpPr>
            <p:nvPr/>
          </p:nvSpPr>
          <p:spPr bwMode="auto">
            <a:xfrm>
              <a:off x="1803" y="1870"/>
              <a:ext cx="2055" cy="18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43" name="Rectangle 7"/>
            <p:cNvSpPr>
              <a:spLocks noChangeArrowheads="1"/>
            </p:cNvSpPr>
            <p:nvPr/>
          </p:nvSpPr>
          <p:spPr bwMode="auto">
            <a:xfrm>
              <a:off x="2473" y="1248"/>
              <a:ext cx="760" cy="4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Services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Gateway</a:t>
              </a:r>
            </a:p>
          </p:txBody>
        </p:sp>
        <p:sp>
          <p:nvSpPr>
            <p:cNvPr id="603144" name="Oval 8"/>
            <p:cNvSpPr>
              <a:spLocks noChangeArrowheads="1"/>
            </p:cNvSpPr>
            <p:nvPr/>
          </p:nvSpPr>
          <p:spPr bwMode="auto">
            <a:xfrm>
              <a:off x="1088" y="1289"/>
              <a:ext cx="760" cy="3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Wide Area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Network</a:t>
              </a:r>
              <a:endParaRPr kumimoji="0" lang="en-US" altLang="ko-KR" i="0">
                <a:latin typeface="Times New Roman" pitchFamily="18" charset="0"/>
              </a:endParaRPr>
            </a:p>
          </p:txBody>
        </p:sp>
        <p:sp>
          <p:nvSpPr>
            <p:cNvPr id="603145" name="Oval 9"/>
            <p:cNvSpPr>
              <a:spLocks noChangeArrowheads="1"/>
            </p:cNvSpPr>
            <p:nvPr/>
          </p:nvSpPr>
          <p:spPr bwMode="auto">
            <a:xfrm>
              <a:off x="2071" y="2202"/>
              <a:ext cx="670" cy="3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 1</a:t>
              </a:r>
            </a:p>
          </p:txBody>
        </p:sp>
        <p:sp>
          <p:nvSpPr>
            <p:cNvPr id="603146" name="Oval 10"/>
            <p:cNvSpPr>
              <a:spLocks noChangeArrowheads="1"/>
            </p:cNvSpPr>
            <p:nvPr/>
          </p:nvSpPr>
          <p:spPr bwMode="auto">
            <a:xfrm>
              <a:off x="3054" y="2202"/>
              <a:ext cx="670" cy="3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 2</a:t>
              </a:r>
            </a:p>
          </p:txBody>
        </p:sp>
        <p:sp>
          <p:nvSpPr>
            <p:cNvPr id="603147" name="Oval 11"/>
            <p:cNvSpPr>
              <a:spLocks noChangeArrowheads="1"/>
            </p:cNvSpPr>
            <p:nvPr/>
          </p:nvSpPr>
          <p:spPr bwMode="auto">
            <a:xfrm>
              <a:off x="2518" y="2845"/>
              <a:ext cx="670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Thread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Services</a:t>
              </a:r>
            </a:p>
          </p:txBody>
        </p:sp>
        <p:sp>
          <p:nvSpPr>
            <p:cNvPr id="603148" name="Oval 12"/>
            <p:cNvSpPr>
              <a:spLocks noChangeArrowheads="1"/>
            </p:cNvSpPr>
            <p:nvPr/>
          </p:nvSpPr>
          <p:spPr bwMode="auto">
            <a:xfrm>
              <a:off x="686" y="2202"/>
              <a:ext cx="670" cy="311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603149" name="Oval 13"/>
            <p:cNvSpPr>
              <a:spLocks noChangeArrowheads="1"/>
            </p:cNvSpPr>
            <p:nvPr/>
          </p:nvSpPr>
          <p:spPr bwMode="auto">
            <a:xfrm>
              <a:off x="4216" y="2202"/>
              <a:ext cx="670" cy="311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Device</a:t>
              </a:r>
            </a:p>
          </p:txBody>
        </p:sp>
        <p:sp>
          <p:nvSpPr>
            <p:cNvPr id="603150" name="Oval 14"/>
            <p:cNvSpPr>
              <a:spLocks noChangeArrowheads="1"/>
            </p:cNvSpPr>
            <p:nvPr/>
          </p:nvSpPr>
          <p:spPr bwMode="auto">
            <a:xfrm>
              <a:off x="3948" y="1289"/>
              <a:ext cx="759" cy="3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Local Area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Network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>
              <a:off x="1803" y="3364"/>
              <a:ext cx="20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03152" name="AutoShape 16"/>
            <p:cNvCxnSpPr>
              <a:cxnSpLocks noChangeShapeType="1"/>
              <a:stCxn id="603144" idx="6"/>
              <a:endCxn id="603143" idx="1"/>
            </p:cNvCxnSpPr>
            <p:nvPr/>
          </p:nvCxnSpPr>
          <p:spPr bwMode="auto">
            <a:xfrm>
              <a:off x="1848" y="1476"/>
              <a:ext cx="6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3153" name="AutoShape 17"/>
            <p:cNvCxnSpPr>
              <a:cxnSpLocks noChangeShapeType="1"/>
              <a:stCxn id="603143" idx="3"/>
              <a:endCxn id="603150" idx="2"/>
            </p:cNvCxnSpPr>
            <p:nvPr/>
          </p:nvCxnSpPr>
          <p:spPr bwMode="auto">
            <a:xfrm>
              <a:off x="3233" y="1476"/>
              <a:ext cx="71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3154" name="AutoShape 18"/>
            <p:cNvCxnSpPr>
              <a:cxnSpLocks noChangeShapeType="1"/>
              <a:stCxn id="603145" idx="6"/>
              <a:endCxn id="603146" idx="2"/>
            </p:cNvCxnSpPr>
            <p:nvPr/>
          </p:nvCxnSpPr>
          <p:spPr bwMode="auto">
            <a:xfrm>
              <a:off x="2741" y="2358"/>
              <a:ext cx="3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3155" name="AutoShape 19"/>
            <p:cNvCxnSpPr>
              <a:cxnSpLocks noChangeShapeType="1"/>
              <a:stCxn id="603145" idx="4"/>
              <a:endCxn id="603147" idx="1"/>
            </p:cNvCxnSpPr>
            <p:nvPr/>
          </p:nvCxnSpPr>
          <p:spPr bwMode="auto">
            <a:xfrm>
              <a:off x="2406" y="2513"/>
              <a:ext cx="210" cy="3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3156" name="AutoShape 20"/>
            <p:cNvCxnSpPr>
              <a:cxnSpLocks noChangeShapeType="1"/>
              <a:stCxn id="603146" idx="4"/>
              <a:endCxn id="603147" idx="7"/>
            </p:cNvCxnSpPr>
            <p:nvPr/>
          </p:nvCxnSpPr>
          <p:spPr bwMode="auto">
            <a:xfrm flipH="1">
              <a:off x="3090" y="2513"/>
              <a:ext cx="299" cy="3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3157" name="Line 21"/>
            <p:cNvSpPr>
              <a:spLocks noChangeShapeType="1"/>
            </p:cNvSpPr>
            <p:nvPr/>
          </p:nvSpPr>
          <p:spPr bwMode="auto">
            <a:xfrm>
              <a:off x="2831" y="3157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03158" name="AutoShape 22"/>
            <p:cNvCxnSpPr>
              <a:cxnSpLocks noChangeShapeType="1"/>
              <a:stCxn id="603145" idx="2"/>
              <a:endCxn id="603148" idx="6"/>
            </p:cNvCxnSpPr>
            <p:nvPr/>
          </p:nvCxnSpPr>
          <p:spPr bwMode="auto">
            <a:xfrm flipH="1">
              <a:off x="1356" y="2358"/>
              <a:ext cx="71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3159" name="AutoShape 23"/>
            <p:cNvCxnSpPr>
              <a:cxnSpLocks noChangeShapeType="1"/>
              <a:stCxn id="603146" idx="6"/>
              <a:endCxn id="603149" idx="2"/>
            </p:cNvCxnSpPr>
            <p:nvPr/>
          </p:nvCxnSpPr>
          <p:spPr bwMode="auto">
            <a:xfrm>
              <a:off x="3724" y="2358"/>
              <a:ext cx="4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3160" name="Text Box 24"/>
            <p:cNvSpPr txBox="1">
              <a:spLocks noChangeArrowheads="1"/>
            </p:cNvSpPr>
            <p:nvPr/>
          </p:nvSpPr>
          <p:spPr bwMode="auto">
            <a:xfrm>
              <a:off x="1956" y="3387"/>
              <a:ext cx="18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2400" i="0">
                  <a:latin typeface="Times New Roman" pitchFamily="18" charset="0"/>
                </a:rPr>
                <a:t>OSGi  FRAMEWORK</a:t>
              </a:r>
            </a:p>
          </p:txBody>
        </p:sp>
        <p:sp>
          <p:nvSpPr>
            <p:cNvPr id="603161" name="Line 25"/>
            <p:cNvSpPr>
              <a:spLocks noChangeShapeType="1"/>
            </p:cNvSpPr>
            <p:nvPr/>
          </p:nvSpPr>
          <p:spPr bwMode="auto">
            <a:xfrm>
              <a:off x="1579" y="224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2" name="Line 26"/>
            <p:cNvSpPr>
              <a:spLocks noChangeShapeType="1"/>
            </p:cNvSpPr>
            <p:nvPr/>
          </p:nvSpPr>
          <p:spPr bwMode="auto">
            <a:xfrm>
              <a:off x="2875" y="224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3" name="Line 27"/>
            <p:cNvSpPr>
              <a:spLocks noChangeShapeType="1"/>
            </p:cNvSpPr>
            <p:nvPr/>
          </p:nvSpPr>
          <p:spPr bwMode="auto">
            <a:xfrm>
              <a:off x="2920" y="224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4" name="Line 28"/>
            <p:cNvSpPr>
              <a:spLocks noChangeShapeType="1"/>
            </p:cNvSpPr>
            <p:nvPr/>
          </p:nvSpPr>
          <p:spPr bwMode="auto">
            <a:xfrm>
              <a:off x="4037" y="2244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5" name="Line 29"/>
            <p:cNvSpPr>
              <a:spLocks noChangeShapeType="1"/>
            </p:cNvSpPr>
            <p:nvPr/>
          </p:nvSpPr>
          <p:spPr bwMode="auto">
            <a:xfrm flipV="1">
              <a:off x="2384" y="2700"/>
              <a:ext cx="223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6" name="Line 30"/>
            <p:cNvSpPr>
              <a:spLocks noChangeShapeType="1"/>
            </p:cNvSpPr>
            <p:nvPr/>
          </p:nvSpPr>
          <p:spPr bwMode="auto">
            <a:xfrm>
              <a:off x="3143" y="2659"/>
              <a:ext cx="224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7" name="Line 31"/>
            <p:cNvSpPr>
              <a:spLocks noChangeShapeType="1"/>
            </p:cNvSpPr>
            <p:nvPr/>
          </p:nvSpPr>
          <p:spPr bwMode="auto">
            <a:xfrm rot="5400000">
              <a:off x="2820" y="3190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8" name="Line 32"/>
            <p:cNvSpPr>
              <a:spLocks noChangeShapeType="1"/>
            </p:cNvSpPr>
            <p:nvPr/>
          </p:nvSpPr>
          <p:spPr bwMode="auto">
            <a:xfrm rot="5400000">
              <a:off x="2820" y="3128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69" name="Line 33"/>
            <p:cNvSpPr>
              <a:spLocks noChangeShapeType="1"/>
            </p:cNvSpPr>
            <p:nvPr/>
          </p:nvSpPr>
          <p:spPr bwMode="auto">
            <a:xfrm flipH="1">
              <a:off x="1177" y="3032"/>
              <a:ext cx="626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0" name="Text Box 34"/>
            <p:cNvSpPr txBox="1">
              <a:spLocks noChangeArrowheads="1"/>
            </p:cNvSpPr>
            <p:nvPr/>
          </p:nvSpPr>
          <p:spPr bwMode="auto">
            <a:xfrm>
              <a:off x="480" y="2991"/>
              <a:ext cx="7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Management</a:t>
              </a:r>
            </a:p>
            <a:p>
              <a:pPr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603171" name="Line 35"/>
            <p:cNvSpPr>
              <a:spLocks noChangeShapeType="1"/>
            </p:cNvSpPr>
            <p:nvPr/>
          </p:nvSpPr>
          <p:spPr bwMode="auto">
            <a:xfrm rot="5400000">
              <a:off x="2317" y="2879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2" name="Line 36"/>
            <p:cNvSpPr>
              <a:spLocks noChangeShapeType="1"/>
            </p:cNvSpPr>
            <p:nvPr/>
          </p:nvSpPr>
          <p:spPr bwMode="auto">
            <a:xfrm rot="5400000">
              <a:off x="2317" y="2816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3" name="Line 37"/>
            <p:cNvSpPr>
              <a:spLocks noChangeShapeType="1"/>
            </p:cNvSpPr>
            <p:nvPr/>
          </p:nvSpPr>
          <p:spPr bwMode="auto">
            <a:xfrm rot="5400000">
              <a:off x="3434" y="2879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4" name="Line 38"/>
            <p:cNvSpPr>
              <a:spLocks noChangeShapeType="1"/>
            </p:cNvSpPr>
            <p:nvPr/>
          </p:nvSpPr>
          <p:spPr bwMode="auto">
            <a:xfrm rot="5400000">
              <a:off x="3434" y="2816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5" name="Line 39"/>
            <p:cNvSpPr>
              <a:spLocks noChangeShapeType="1"/>
            </p:cNvSpPr>
            <p:nvPr/>
          </p:nvSpPr>
          <p:spPr bwMode="auto">
            <a:xfrm flipH="1">
              <a:off x="1758" y="1538"/>
              <a:ext cx="715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6" name="Line 40"/>
            <p:cNvSpPr>
              <a:spLocks noChangeShapeType="1"/>
            </p:cNvSpPr>
            <p:nvPr/>
          </p:nvSpPr>
          <p:spPr bwMode="auto">
            <a:xfrm flipH="1" flipV="1">
              <a:off x="3233" y="1538"/>
              <a:ext cx="715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7" name="Line 41"/>
            <p:cNvSpPr>
              <a:spLocks noChangeShapeType="1"/>
            </p:cNvSpPr>
            <p:nvPr/>
          </p:nvSpPr>
          <p:spPr bwMode="auto">
            <a:xfrm>
              <a:off x="4082" y="2908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8" name="Line 42"/>
            <p:cNvSpPr>
              <a:spLocks noChangeShapeType="1"/>
            </p:cNvSpPr>
            <p:nvPr/>
          </p:nvSpPr>
          <p:spPr bwMode="auto">
            <a:xfrm>
              <a:off x="4127" y="2908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3179" name="Text Box 43"/>
            <p:cNvSpPr txBox="1">
              <a:spLocks noChangeArrowheads="1"/>
            </p:cNvSpPr>
            <p:nvPr/>
          </p:nvSpPr>
          <p:spPr bwMode="auto">
            <a:xfrm>
              <a:off x="4162" y="2900"/>
              <a:ext cx="10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1600" i="0">
                  <a:latin typeface="Times New Roman" pitchFamily="18" charset="0"/>
                </a:rPr>
                <a:t>Standardized 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C83D-56AE-4A78-AFE7-3E6A24BAE1D7}" type="slidenum">
              <a:rPr lang="en-US" altLang="ko-KR"/>
              <a:pPr/>
              <a:t>74</a:t>
            </a:fld>
            <a:r>
              <a:rPr lang="en-US" altLang="ko-KR"/>
              <a:t> / 50</a:t>
            </a: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n-US" altLang="ko-KR"/>
              <a:t>History of OSGi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80920" cy="54726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Started December 1998 as an initiative from Ericsson, Sun and IBM, etc.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Strongly influenced by Java Embedded Server (JES)/</a:t>
            </a:r>
            <a:r>
              <a:rPr lang="en-US" altLang="ko-KR" sz="1800" dirty="0" err="1">
                <a:latin typeface="Times New Roman" pitchFamily="18" charset="0"/>
              </a:rPr>
              <a:t>Nanoserver</a:t>
            </a:r>
            <a:r>
              <a:rPr lang="en-US" altLang="ko-KR" sz="1800" dirty="0">
                <a:latin typeface="Times New Roman" pitchFamily="18" charset="0"/>
              </a:rPr>
              <a:t> from Sun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Today very different from old JES (There is a new </a:t>
            </a:r>
            <a:r>
              <a:rPr lang="en-US" altLang="ko-KR" sz="1800" dirty="0" err="1">
                <a:latin typeface="Times New Roman" pitchFamily="18" charset="0"/>
              </a:rPr>
              <a:t>OSGi</a:t>
            </a:r>
            <a:r>
              <a:rPr lang="en-US" altLang="ko-KR" sz="1800" dirty="0">
                <a:latin typeface="Times New Roman" pitchFamily="18" charset="0"/>
              </a:rPr>
              <a:t> JES)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First regular meeting in 1999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Released spec v1.0 in May 2000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Released spec v2.0 in Oct. 2001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80+ members in Dec. 2001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Bundle Fest in Jan. 2002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itchFamily="18" charset="0"/>
              </a:rPr>
              <a:t>OSGi</a:t>
            </a:r>
            <a:r>
              <a:rPr lang="en-US" altLang="ko-KR" sz="1800" dirty="0">
                <a:latin typeface="Times New Roman" pitchFamily="18" charset="0"/>
              </a:rPr>
              <a:t> Congress in Sep. 2002 (Stockholm)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Released spec v3.0 in Mar. 2003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itchFamily="18" charset="0"/>
              </a:rPr>
              <a:t>OSGi</a:t>
            </a:r>
            <a:r>
              <a:rPr lang="en-US" altLang="ko-KR" sz="1800" dirty="0">
                <a:latin typeface="Times New Roman" pitchFamily="18" charset="0"/>
              </a:rPr>
              <a:t> Congress </a:t>
            </a:r>
            <a:r>
              <a:rPr lang="en-US" altLang="ko-KR" sz="1800" dirty="0" smtClean="0">
                <a:latin typeface="Times New Roman" pitchFamily="18" charset="0"/>
              </a:rPr>
              <a:t>in </a:t>
            </a:r>
            <a:r>
              <a:rPr lang="en-US" altLang="ko-KR" sz="1800" dirty="0">
                <a:latin typeface="Times New Roman" pitchFamily="18" charset="0"/>
              </a:rPr>
              <a:t>2003 (</a:t>
            </a:r>
            <a:r>
              <a:rPr lang="en-US" altLang="ko-KR" sz="1800" dirty="0" smtClean="0">
                <a:latin typeface="Times New Roman" pitchFamily="18" charset="0"/>
              </a:rPr>
              <a:t>Dusseldorf), 2004 </a:t>
            </a:r>
            <a:r>
              <a:rPr lang="en-US" altLang="ko-KR" sz="1800" dirty="0">
                <a:latin typeface="Times New Roman" pitchFamily="18" charset="0"/>
              </a:rPr>
              <a:t>(</a:t>
            </a:r>
            <a:r>
              <a:rPr lang="en-US" altLang="ko-KR" sz="1800" dirty="0" smtClean="0">
                <a:latin typeface="Times New Roman" pitchFamily="18" charset="0"/>
              </a:rPr>
              <a:t>Barcelona), 2005 </a:t>
            </a:r>
            <a:r>
              <a:rPr lang="en-US" altLang="ko-KR" sz="1800" dirty="0">
                <a:latin typeface="Times New Roman" pitchFamily="18" charset="0"/>
              </a:rPr>
              <a:t>(Paris)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Released spec v4.0 in Oct. 2005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</a:rPr>
              <a:t>Currently 30+ members (as of Oct 2006) 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itchFamily="18" charset="0"/>
              </a:rPr>
              <a:t>OSGi</a:t>
            </a:r>
            <a:r>
              <a:rPr lang="en-US" altLang="ko-KR" sz="1800" dirty="0">
                <a:latin typeface="Times New Roman" pitchFamily="18" charset="0"/>
              </a:rPr>
              <a:t> Developer Conference in March 2007 (Santa Clara)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Times New Roman" pitchFamily="18" charset="0"/>
              </a:rPr>
              <a:t>OSGi</a:t>
            </a:r>
            <a:r>
              <a:rPr lang="en-US" altLang="ko-KR" sz="1800" dirty="0">
                <a:latin typeface="Times New Roman" pitchFamily="18" charset="0"/>
              </a:rPr>
              <a:t> Community Meeting in June 2007 (Munich</a:t>
            </a:r>
            <a:r>
              <a:rPr lang="en-US" altLang="ko-KR" sz="18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latin typeface="Times New Roman" pitchFamily="18" charset="0"/>
              </a:rPr>
              <a:t>Released spec v5.0 in 2012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latin typeface="Times New Roman" pitchFamily="18" charset="0"/>
              </a:rPr>
              <a:t>Released spec v6.0 in 2014 </a:t>
            </a:r>
            <a:endParaRPr lang="en-US" altLang="ko-KR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1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C8A65-AFB9-4AA4-9C22-DCFBCD66D34F}" type="slidenum">
              <a:rPr lang="en-US" altLang="ko-KR"/>
              <a:pPr/>
              <a:t>75</a:t>
            </a:fld>
            <a:r>
              <a:rPr lang="en-US" altLang="ko-KR"/>
              <a:t> / 50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n-US" altLang="ko-KR"/>
              <a:t>OSGi Standard Roadmap</a:t>
            </a:r>
            <a:br>
              <a:rPr lang="en-US" altLang="ko-KR"/>
            </a:br>
            <a:endParaRPr lang="en-US" altLang="ko-KR"/>
          </a:p>
        </p:txBody>
      </p:sp>
      <p:graphicFrame>
        <p:nvGraphicFramePr>
          <p:cNvPr id="644101" name="Object 5"/>
          <p:cNvGraphicFramePr>
            <a:graphicFrameLocks noChangeAspect="1"/>
          </p:cNvGraphicFramePr>
          <p:nvPr/>
        </p:nvGraphicFramePr>
        <p:xfrm>
          <a:off x="739775" y="1390650"/>
          <a:ext cx="766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9" name="그림" r:id="rId3" imgW="7664400" imgH="4076640" progId="StaticMetafile">
                  <p:embed/>
                </p:oleObj>
              </mc:Choice>
              <mc:Fallback>
                <p:oleObj name="그림" r:id="rId3" imgW="7664400" imgH="4076640" progId="Static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390650"/>
                        <a:ext cx="766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97BE-187B-4F0E-98E6-1C6E7523794E}" type="slidenum">
              <a:rPr lang="en-US" altLang="ko-KR"/>
              <a:pPr/>
              <a:t>76</a:t>
            </a:fld>
            <a:r>
              <a:rPr lang="en-US" altLang="ko-KR"/>
              <a:t> / 50</a:t>
            </a: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n-US" altLang="ko-KR"/>
              <a:t>OSGi Alliance Members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Service/Content Providers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Infrastructure/Network Operators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Utilities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Software Developers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Gateway and Set Top Box Suppliers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Consumer Electronics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Research Institutes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Automobile Makers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Times New Roman" pitchFamily="18" charset="0"/>
              </a:rPr>
              <a:t>Mobile Device Makers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331C0-36C8-4078-A1D8-22277D468DFD}" type="slidenum">
              <a:rPr lang="en-US" altLang="ko-KR"/>
              <a:pPr/>
              <a:t>77</a:t>
            </a:fld>
            <a:r>
              <a:rPr lang="en-US" altLang="ko-KR"/>
              <a:t> / 50</a:t>
            </a: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Who Was OSGi?(in ’00)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228600" y="1143000"/>
            <a:ext cx="27003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ABB Corporate Research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Adtranz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Alcatel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AMD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BellSouth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Broadband Gateways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Cablevision Systems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CCL/ITRI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Cisco Systems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Coactive Networks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Com21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Compaq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Deutsche Telekom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Domosys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e2-Home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Echelon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Electricite de France</a:t>
            </a: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Electrolux Home Products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emWare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Enikia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Ericsson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Espial Group</a:t>
            </a:r>
          </a:p>
          <a:p>
            <a:pPr algn="l">
              <a:spcBef>
                <a:spcPct val="0"/>
              </a:spcBef>
            </a:pPr>
            <a:endParaRPr lang="en-US" altLang="ko-KR" sz="1400" i="0">
              <a:latin typeface="Comic Sans MS" pitchFamily="66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276600" y="1219200"/>
            <a:ext cx="360045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France Telecom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GateSpace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Home Director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Hewlett Packard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IBM</a:t>
            </a:r>
            <a:endParaRPr lang="en-US" altLang="ko-KR" sz="1400" i="0">
              <a:latin typeface="Comic Sans MS" pitchFamily="66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InfoGear Technology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Infomatec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inSilicon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Invensys Controls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Lineo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Maytag Corporation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Motorola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National Semiconductor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Nokia</a:t>
            </a:r>
            <a:endParaRPr lang="en-US" altLang="ko-KR" sz="1400" i="0">
              <a:latin typeface="Comic Sans MS" pitchFamily="66" charset="0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Nortel Networks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Novell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Oracle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Philips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ProSyst Software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Samsung Electronics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Scenix Semiconductor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Schindler Aufzuge</a:t>
            </a:r>
          </a:p>
          <a:p>
            <a:pPr algn="l">
              <a:spcBef>
                <a:spcPct val="0"/>
              </a:spcBef>
            </a:pPr>
            <a:endParaRPr lang="en-US" altLang="ko-KR" sz="1400" i="0">
              <a:latin typeface="Comic Sans MS" pitchFamily="66" charset="0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6343650" y="1219200"/>
            <a:ext cx="28003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Schneider Electric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ShareGate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Sharp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Siemens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SmartMove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Sonera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Sony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Sprint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ST Microelectronics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Sun Microsystems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Symbol Technologies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Telcordia Technologies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Telia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Texas Instruments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Tokyo Electric Power Company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Toshiba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US WEST Advanced Technologies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Verizon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Villa Montage Systems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Whirlpool</a:t>
            </a: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400" i="0">
                <a:latin typeface="Comic Sans MS" pitchFamily="66" charset="0"/>
                <a:cs typeface="Times New Roman" pitchFamily="18" charset="0"/>
              </a:rPr>
              <a:t>Yello Strom 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228600" y="5943600"/>
            <a:ext cx="3916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i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Board of Directors members indicated in red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8BB75-1899-4F25-94BE-37F9C2BEC487}" type="slidenum">
              <a:rPr lang="en-US" altLang="ko-KR"/>
              <a:pPr/>
              <a:t>78</a:t>
            </a:fld>
            <a:r>
              <a:rPr lang="en-US" altLang="ko-KR"/>
              <a:t> / 50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ko-KR" dirty="0"/>
              <a:t>Who </a:t>
            </a:r>
            <a:r>
              <a:rPr lang="en-US" altLang="ko-KR" dirty="0" smtClean="0"/>
              <a:t>Was </a:t>
            </a:r>
            <a:r>
              <a:rPr lang="en-US" altLang="ko-KR" dirty="0" err="1"/>
              <a:t>OSGi</a:t>
            </a:r>
            <a:r>
              <a:rPr lang="en-US" altLang="ko-KR" dirty="0"/>
              <a:t>?(2007)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304800" y="1066800"/>
            <a:ext cx="28194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Aplix Corporation,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BEA Systems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Deutsche Telekom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Electricit?de France (EDF),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Ericsson Mobile Platforms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ETRI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Harman Becker Automotive  Systems GmbH,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Hitachi, LTD,</a:t>
            </a:r>
            <a:endParaRPr lang="en-US" altLang="ko-KR" sz="2800" i="0">
              <a:latin typeface="굴림" pitchFamily="50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IBM Corporation,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Industrial Technology  Research Institute,</a:t>
            </a:r>
            <a:endParaRPr lang="en-US" altLang="ko-KR" sz="2800" i="0">
              <a:latin typeface="굴림" pitchFamily="50" charset="-127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6343650" y="990600"/>
            <a:ext cx="28003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NTT,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Oracle Corporation,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ProSyst Software GmbH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Red Hat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Robert Bosch Gmbh,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Samsung Electronics Co., Ltd.,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Siemens AG,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Sprint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Telcordia Technologies, Inc.,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Telefonica I+D, 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3200400" y="898525"/>
            <a:ext cx="31591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endParaRPr lang="en-US" altLang="ko-KR" sz="1600" i="0"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Intel,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Interface21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IONA Technology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Jayway AB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KT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Makewave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Mitsubishi Electric Corporation,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Motorola, Inc.,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NEC Corporation, 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Nokia Corporation,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381000" y="4648200"/>
            <a:ext cx="2819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BandXI International,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Cognos Inc.,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Compuware Corporation,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Db4objects, Inc.,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Eclipse Foundation, Inc,</a:t>
            </a:r>
          </a:p>
        </p:txBody>
      </p:sp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3276600" y="4800600"/>
            <a:ext cx="2819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Luminis,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Oki Electric Industry Co. Ltd.,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Paremus,</a:t>
            </a:r>
          </a:p>
        </p:txBody>
      </p:sp>
      <p:sp>
        <p:nvSpPr>
          <p:cNvPr id="607241" name="Rectangle 9"/>
          <p:cNvSpPr>
            <a:spLocks noChangeArrowheads="1"/>
          </p:cNvSpPr>
          <p:nvPr/>
        </p:nvSpPr>
        <p:spPr bwMode="auto">
          <a:xfrm>
            <a:off x="6324600" y="4724400"/>
            <a:ext cx="2819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Vodafone Group Services Limited,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VTT Technical Research,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>
                <a:latin typeface="Comic Sans MS" pitchFamily="66" charset="0"/>
              </a:rPr>
              <a:t>Centre of Finland,</a:t>
            </a:r>
          </a:p>
        </p:txBody>
      </p:sp>
      <p:sp>
        <p:nvSpPr>
          <p:cNvPr id="607247" name="Rectangle 15"/>
          <p:cNvSpPr>
            <a:spLocks noChangeArrowheads="1"/>
          </p:cNvSpPr>
          <p:nvPr/>
        </p:nvSpPr>
        <p:spPr bwMode="auto">
          <a:xfrm>
            <a:off x="457200" y="43434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b="1" i="0" u="sng">
                <a:latin typeface="CG Times" pitchFamily="18" charset="0"/>
              </a:rPr>
              <a:t>Adopters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8BB75-1899-4F25-94BE-37F9C2BEC487}" type="slidenum">
              <a:rPr lang="en-US" altLang="ko-KR"/>
              <a:pPr/>
              <a:t>79</a:t>
            </a:fld>
            <a:r>
              <a:rPr lang="en-US" altLang="ko-KR"/>
              <a:t> / 50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ko-KR" dirty="0"/>
              <a:t>Who I</a:t>
            </a:r>
            <a:r>
              <a:rPr lang="en-US" altLang="ko-KR" dirty="0" smtClean="0"/>
              <a:t>s </a:t>
            </a:r>
            <a:r>
              <a:rPr lang="en-US" altLang="ko-KR" dirty="0" err="1"/>
              <a:t>OSGi</a:t>
            </a:r>
            <a:r>
              <a:rPr lang="en-US" altLang="ko-KR"/>
              <a:t>?(</a:t>
            </a:r>
            <a:r>
              <a:rPr lang="en-US" altLang="ko-KR" smtClean="0"/>
              <a:t>2015)</a:t>
            </a:r>
            <a:endParaRPr lang="en-US" altLang="ko-KR" dirty="0"/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290364" y="1589087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anose="030F0702030302020204" pitchFamily="66" charset="0"/>
              </a:rPr>
              <a:t>Adobe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anose="030F0702030302020204" pitchFamily="66" charset="0"/>
              </a:rPr>
              <a:t>Deutsche Telekom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anose="030F0702030302020204" pitchFamily="66" charset="0"/>
              </a:rPr>
              <a:t>IBM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2838450" y="1436687"/>
            <a:ext cx="2800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err="1" smtClean="0">
                <a:latin typeface="Comic Sans MS" pitchFamily="66" charset="0"/>
              </a:rPr>
              <a:t>Liferay</a:t>
            </a:r>
            <a:endParaRPr lang="en-US" altLang="ko-KR" sz="1600" i="0" dirty="0" smtClean="0"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NTT</a:t>
            </a:r>
            <a:r>
              <a:rPr lang="en-US" altLang="ko-KR" sz="1600" i="0" dirty="0">
                <a:latin typeface="Comic Sans MS" pitchFamily="66" charset="0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>
                <a:latin typeface="Comic Sans MS" pitchFamily="66" charset="0"/>
              </a:rPr>
              <a:t>Oracle Corporation, </a:t>
            </a:r>
            <a:endParaRPr lang="en-US" altLang="ko-KR" sz="1600" i="0" dirty="0" smtClean="0"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600" i="0" dirty="0" err="1" smtClean="0">
                <a:latin typeface="Comic Sans MS" pitchFamily="66" charset="0"/>
              </a:rPr>
              <a:t>Paremus</a:t>
            </a:r>
            <a:r>
              <a:rPr lang="en-US" altLang="ko-KR" sz="1600" i="0" dirty="0" smtClean="0">
                <a:latin typeface="Comic Sans MS" pitchFamily="66" charset="0"/>
              </a:rPr>
              <a:t>, Ltd</a:t>
            </a:r>
            <a:endParaRPr lang="en-US" altLang="ko-KR" sz="1600" i="0" dirty="0">
              <a:latin typeface="Comic Sans MS" pitchFamily="66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381000" y="3933056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Eclipse </a:t>
            </a:r>
            <a:r>
              <a:rPr lang="en-US" altLang="ko-KR" sz="1600" i="0" dirty="0">
                <a:latin typeface="Comic Sans MS" pitchFamily="66" charset="0"/>
              </a:rPr>
              <a:t>Foundation, </a:t>
            </a:r>
            <a:r>
              <a:rPr lang="en-US" altLang="ko-KR" sz="1600" i="0" dirty="0" err="1">
                <a:latin typeface="Comic Sans MS" pitchFamily="66" charset="0"/>
              </a:rPr>
              <a:t>Inc</a:t>
            </a:r>
            <a:r>
              <a:rPr lang="en-US" altLang="ko-KR" sz="1600" i="0" dirty="0" smtClean="0">
                <a:latin typeface="Comic Sans MS" pitchFamily="66" charset="0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Hitachi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Intuit Inc.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Mitsubishi Electric</a:t>
            </a:r>
            <a:endParaRPr lang="en-US" altLang="ko-KR" sz="1600" i="0" dirty="0">
              <a:latin typeface="Comic Sans MS" pitchFamily="66" charset="0"/>
            </a:endParaRPr>
          </a:p>
        </p:txBody>
      </p:sp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3276600" y="3933056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NEC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Orange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Red Hat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err="1" smtClean="0">
                <a:latin typeface="Comic Sans MS" pitchFamily="66" charset="0"/>
              </a:rPr>
              <a:t>Sagemcom</a:t>
            </a:r>
            <a:r>
              <a:rPr lang="en-US" altLang="ko-KR" sz="1600" i="0" dirty="0" smtClean="0">
                <a:latin typeface="Comic Sans MS" pitchFamily="66" charset="0"/>
              </a:rPr>
              <a:t> SAS</a:t>
            </a:r>
          </a:p>
        </p:txBody>
      </p:sp>
      <p:sp>
        <p:nvSpPr>
          <p:cNvPr id="607241" name="Rectangle 9"/>
          <p:cNvSpPr>
            <a:spLocks noChangeArrowheads="1"/>
          </p:cNvSpPr>
          <p:nvPr/>
        </p:nvSpPr>
        <p:spPr bwMode="auto">
          <a:xfrm>
            <a:off x="5652120" y="3861048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Schneider Electric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Telecom Italia </a:t>
            </a:r>
            <a:r>
              <a:rPr lang="en-US" altLang="ko-KR" sz="1600" i="0" dirty="0" err="1" smtClean="0">
                <a:latin typeface="Comic Sans MS" pitchFamily="66" charset="0"/>
              </a:rPr>
              <a:t>S.p.A</a:t>
            </a:r>
            <a:endParaRPr lang="en-US" altLang="ko-KR" sz="1600" i="0" dirty="0" smtClean="0"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TIBCO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Unify GmbH &amp; Co. KG</a:t>
            </a:r>
          </a:p>
        </p:txBody>
      </p:sp>
      <p:sp>
        <p:nvSpPr>
          <p:cNvPr id="607247" name="Rectangle 15"/>
          <p:cNvSpPr>
            <a:spLocks noChangeArrowheads="1"/>
          </p:cNvSpPr>
          <p:nvPr/>
        </p:nvSpPr>
        <p:spPr bwMode="auto">
          <a:xfrm>
            <a:off x="457200" y="3573016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b="1" i="0" u="sng" dirty="0" smtClean="0">
                <a:latin typeface="CG Times" pitchFamily="18" charset="0"/>
              </a:rPr>
              <a:t>Contributing Associates</a:t>
            </a:r>
            <a:endParaRPr lang="en-US" altLang="ko-KR" sz="2000" b="1" i="0" u="sng" dirty="0">
              <a:latin typeface="CG Times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38800" y="1436687"/>
            <a:ext cx="2800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err="1" smtClean="0">
                <a:latin typeface="Comic Sans MS" pitchFamily="66" charset="0"/>
              </a:rPr>
              <a:t>ProSyst</a:t>
            </a:r>
            <a:r>
              <a:rPr lang="en-US" altLang="ko-KR" sz="1600" i="0" dirty="0" smtClean="0">
                <a:latin typeface="Comic Sans MS" pitchFamily="66" charset="0"/>
              </a:rPr>
              <a:t> Software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Salesforce.com</a:t>
            </a:r>
          </a:p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itchFamily="66" charset="0"/>
              </a:rPr>
              <a:t>Software AG</a:t>
            </a:r>
            <a:endParaRPr lang="en-US" altLang="ko-KR" sz="1600" i="0" dirty="0">
              <a:latin typeface="Comic Sans MS" pitchFamily="66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67544" y="270892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b="1" i="0" u="sng" dirty="0" smtClean="0">
                <a:latin typeface="CG Times" pitchFamily="18" charset="0"/>
              </a:rPr>
              <a:t>Principal Members </a:t>
            </a:r>
            <a:endParaRPr lang="en-US" altLang="ko-KR" sz="2000" b="1" i="0" u="sng" dirty="0">
              <a:latin typeface="CG Times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33400" y="1192212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b="1" i="0" u="sng" dirty="0" smtClean="0">
                <a:latin typeface="CG Times" pitchFamily="18" charset="0"/>
              </a:rPr>
              <a:t>Strategic Members </a:t>
            </a:r>
            <a:endParaRPr lang="en-US" altLang="ko-KR" sz="2000" b="1" i="0" u="sng" dirty="0">
              <a:latin typeface="CG Times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7200" y="3105795"/>
            <a:ext cx="83632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err="1" smtClean="0">
                <a:latin typeface="Comic Sans MS" panose="030F0702030302020204" pitchFamily="66" charset="0"/>
              </a:rPr>
              <a:t>Cloudyle</a:t>
            </a:r>
            <a:r>
              <a:rPr lang="en-US" altLang="ko-KR" sz="1600" i="0" dirty="0" smtClean="0">
                <a:latin typeface="Comic Sans MS" panose="030F0702030302020204" pitchFamily="66" charset="0"/>
              </a:rPr>
              <a:t>         </a:t>
            </a:r>
            <a:r>
              <a:rPr lang="en-US" altLang="ko-KR" sz="1600" i="0" dirty="0" err="1" smtClean="0">
                <a:latin typeface="Comic Sans MS" panose="030F0702030302020204" pitchFamily="66" charset="0"/>
              </a:rPr>
              <a:t>Luminis</a:t>
            </a:r>
            <a:r>
              <a:rPr lang="en-US" altLang="ko-KR" sz="1600" i="0" dirty="0" smtClean="0">
                <a:latin typeface="Comic Sans MS" panose="030F0702030302020204" pitchFamily="66" charset="0"/>
              </a:rPr>
              <a:t>         </a:t>
            </a:r>
            <a:r>
              <a:rPr lang="en-US" altLang="ko-KR" sz="1600" i="0" dirty="0" err="1" smtClean="0">
                <a:latin typeface="Comic Sans MS" panose="030F0702030302020204" pitchFamily="66" charset="0"/>
              </a:rPr>
              <a:t>Makewave</a:t>
            </a:r>
            <a:r>
              <a:rPr lang="en-US" altLang="ko-KR" sz="1600" i="0" dirty="0" smtClean="0">
                <a:latin typeface="Comic Sans MS" panose="030F0702030302020204" pitchFamily="66" charset="0"/>
              </a:rPr>
              <a:t>         Sumitomo Electric Industries, Ltd.</a:t>
            </a:r>
            <a:endParaRPr lang="en-US" altLang="ko-KR" sz="1600" i="0" dirty="0">
              <a:latin typeface="Comic Sans MS" panose="030F0702030302020204" pitchFamily="66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10592" y="501776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2000" b="1" i="0" u="sng" dirty="0" smtClean="0">
                <a:latin typeface="CG Times" pitchFamily="18" charset="0"/>
              </a:rPr>
              <a:t>Supporters</a:t>
            </a:r>
            <a:endParaRPr lang="en-US" altLang="ko-KR" sz="2000" b="1" i="0" u="sng" dirty="0">
              <a:latin typeface="CG Times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2944" y="5418956"/>
            <a:ext cx="8363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600" i="0" dirty="0" smtClean="0">
                <a:latin typeface="Comic Sans MS" panose="030F0702030302020204" pitchFamily="66" charset="0"/>
              </a:rPr>
              <a:t>135+ members</a:t>
            </a:r>
            <a:r>
              <a:rPr lang="ko-KR" altLang="en-US" sz="1600" i="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600" i="0" dirty="0" smtClean="0">
                <a:latin typeface="Comic Sans MS" panose="030F0702030302020204" pitchFamily="66" charset="0"/>
              </a:rPr>
              <a:t>including Sumitomo Electric Industries, Ltd., and Huawei Technologies Co., Ltd</a:t>
            </a:r>
            <a:endParaRPr lang="en-US" altLang="ko-KR" sz="1600" i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875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UPnP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0B672-B8F0-461E-B91F-FF6B3DD86D84}" type="slidenum">
              <a:rPr lang="en-US" altLang="ko-KR"/>
              <a:pPr/>
              <a:t>80</a:t>
            </a:fld>
            <a:r>
              <a:rPr lang="en-US" altLang="ko-KR"/>
              <a:t> / 50</a:t>
            </a: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533400"/>
          </a:xfrm>
        </p:spPr>
        <p:txBody>
          <a:bodyPr/>
          <a:lstStyle/>
          <a:p>
            <a:r>
              <a:rPr lang="en-US" altLang="ko-KR"/>
              <a:t>OSGi Alliance Organization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BOD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CTO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Liaison Executive </a:t>
            </a:r>
            <a:r>
              <a:rPr lang="en-US" altLang="ko-KR" dirty="0" smtClean="0"/>
              <a:t>Committee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Expert Groups(2007)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/>
              <a:t>AEG</a:t>
            </a:r>
            <a:r>
              <a:rPr lang="en-US" altLang="ko-KR" dirty="0"/>
              <a:t>, </a:t>
            </a:r>
            <a:r>
              <a:rPr lang="en-US" altLang="ko-KR" b="1" dirty="0"/>
              <a:t>CPEG, VEG</a:t>
            </a:r>
            <a:r>
              <a:rPr lang="en-US" altLang="ko-KR" dirty="0"/>
              <a:t>, (</a:t>
            </a:r>
            <a:r>
              <a:rPr lang="en-US" altLang="ko-KR" i="1" dirty="0"/>
              <a:t>RMEG, SEG, DEG)</a:t>
            </a:r>
            <a:r>
              <a:rPr lang="en-US" altLang="ko-KR" dirty="0"/>
              <a:t>, </a:t>
            </a:r>
            <a:r>
              <a:rPr lang="en-US" altLang="ko-KR" b="1" dirty="0"/>
              <a:t>MEG, EEG(new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Expert </a:t>
            </a:r>
            <a:r>
              <a:rPr lang="en-US" altLang="ko-KR" dirty="0" smtClean="0"/>
              <a:t>Groups(2015)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b="1" dirty="0" smtClean="0"/>
              <a:t>CPEG</a:t>
            </a:r>
            <a:r>
              <a:rPr lang="en-US" altLang="ko-KR" b="1" dirty="0"/>
              <a:t>, </a:t>
            </a:r>
            <a:r>
              <a:rPr lang="en-US" altLang="ko-KR" b="1" dirty="0" smtClean="0"/>
              <a:t>EEG,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EG(new), Residential EG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en-US" altLang="ko-KR" i="1" dirty="0" smtClean="0"/>
              <a:t>VEG, MEG)</a:t>
            </a:r>
            <a:endParaRPr lang="en-US" altLang="ko-KR" b="1" dirty="0"/>
          </a:p>
          <a:p>
            <a:pPr>
              <a:lnSpc>
                <a:spcPct val="90000"/>
              </a:lnSpc>
            </a:pPr>
            <a:r>
              <a:rPr lang="en-US" altLang="ko-KR" dirty="0"/>
              <a:t>Working Committees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Market Requirements</a:t>
            </a:r>
            <a:r>
              <a:rPr lang="en-US" altLang="ko-KR" dirty="0"/>
              <a:t>, Marketing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Technical Steering Committee</a:t>
            </a:r>
          </a:p>
          <a:p>
            <a:pPr>
              <a:lnSpc>
                <a:spcPct val="90000"/>
              </a:lnSpc>
            </a:pPr>
            <a:r>
              <a:rPr lang="en-US" altLang="ko-KR" b="0" i="1" dirty="0"/>
              <a:t>Interest Groups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/>
              <a:t>Entertainment, Deployment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http//www.osgi.org</a:t>
            </a:r>
            <a:r>
              <a:rPr lang="en-US" altLang="ko-KR" sz="24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030FF-6D4E-45A1-BF48-9D4444E6E7EF}" type="slidenum">
              <a:rPr lang="en-US" altLang="ko-KR"/>
              <a:pPr/>
              <a:t>81</a:t>
            </a:fld>
            <a:r>
              <a:rPr lang="en-US" altLang="ko-KR"/>
              <a:t> / 50</a:t>
            </a: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r>
              <a:rPr lang="en-US" altLang="ko-KR"/>
              <a:t>OSGi Logo Policy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ko-KR" sz="1800" b="0">
                <a:latin typeface="Times New Roman" pitchFamily="18" charset="0"/>
                <a:cs typeface="Times New Roman" pitchFamily="18" charset="0"/>
              </a:rPr>
              <a:t>Logo Policy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Similar to </a:t>
            </a:r>
            <a:r>
              <a:rPr lang="en-US" altLang="ko-KR" sz="1600">
                <a:latin typeface="Arial"/>
                <a:cs typeface="Times New Roman" pitchFamily="18" charset="0"/>
              </a:rPr>
              <a:t>‘</a:t>
            </a:r>
            <a:r>
              <a:rPr lang="en-US" altLang="ko-KR" sz="1600">
                <a:latin typeface="Times New Roman" pitchFamily="18" charset="0"/>
                <a:cs typeface="Times New Roman" pitchFamily="18" charset="0"/>
              </a:rPr>
              <a:t>Intel Inside</a:t>
            </a:r>
            <a:r>
              <a:rPr lang="en-US" altLang="ko-KR" sz="1600">
                <a:latin typeface="Arial"/>
                <a:cs typeface="Times New Roman" pitchFamily="18" charset="0"/>
              </a:rPr>
              <a:t>’</a:t>
            </a:r>
            <a:r>
              <a:rPr lang="en-US" altLang="ko-KR" sz="16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b="1">
                <a:latin typeface="Times New Roman" pitchFamily="18" charset="0"/>
                <a:ea typeface="바탕" pitchFamily="18" charset="-127"/>
              </a:rPr>
              <a:t>3 Categories</a:t>
            </a:r>
            <a:r>
              <a:rPr lang="en-US" altLang="ko-KR" sz="160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1600">
                <a:latin typeface="Arial"/>
                <a:cs typeface="Times New Roman" pitchFamily="18" charset="0"/>
              </a:rPr>
              <a:t> </a:t>
            </a:r>
            <a:endParaRPr lang="en-US" altLang="ko-KR" sz="1600">
              <a:latin typeface="바탕" pitchFamily="18" charset="-127"/>
              <a:ea typeface="바탕" pitchFamily="18" charset="-127"/>
            </a:endParaRPr>
          </a:p>
          <a:p>
            <a:pPr marL="1295400" lvl="2" indent="-381000">
              <a:lnSpc>
                <a:spcPct val="90000"/>
              </a:lnSpc>
            </a:pPr>
            <a:r>
              <a:rPr lang="en-US" altLang="ko-KR" sz="1400" b="1">
                <a:latin typeface="Times New Roman" pitchFamily="18" charset="0"/>
                <a:cs typeface="Times New Roman" pitchFamily="18" charset="0"/>
              </a:rPr>
              <a:t>OSGi Inside</a:t>
            </a: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14500" lvl="3" indent="-342900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RG with Framework approved by OSGi 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ko-KR" sz="1400" b="1">
                <a:latin typeface="Times New Roman" pitchFamily="18" charset="0"/>
                <a:cs typeface="Times New Roman" pitchFamily="18" charset="0"/>
              </a:rPr>
              <a:t>OSGi</a:t>
            </a: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>
                <a:latin typeface="Times New Roman" pitchFamily="18" charset="0"/>
                <a:cs typeface="Times New Roman" pitchFamily="18" charset="0"/>
              </a:rPr>
              <a:t>Powered</a:t>
            </a:r>
          </a:p>
          <a:p>
            <a:pPr marL="1714500" lvl="3" indent="-342900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embedded OSGi inside</a:t>
            </a:r>
            <a:endParaRPr lang="en-US" altLang="ko-KR" sz="1400">
              <a:latin typeface="바탕" pitchFamily="18" charset="-127"/>
              <a:ea typeface="바탕" pitchFamily="18" charset="-127"/>
            </a:endParaRPr>
          </a:p>
          <a:p>
            <a:pPr marL="1295400" lvl="2" indent="-381000">
              <a:lnSpc>
                <a:spcPct val="90000"/>
              </a:lnSpc>
            </a:pPr>
            <a:r>
              <a:rPr lang="en-US" altLang="ko-KR" sz="1400" b="1">
                <a:latin typeface="Times New Roman" pitchFamily="18" charset="0"/>
                <a:cs typeface="Times New Roman" pitchFamily="18" charset="0"/>
              </a:rPr>
              <a:t>Works with OSGi </a:t>
            </a:r>
            <a:endParaRPr lang="en-US" altLang="ko-KR" sz="1400">
              <a:latin typeface="바탕" pitchFamily="18" charset="-127"/>
              <a:ea typeface="바탕" pitchFamily="18" charset="-127"/>
            </a:endParaRPr>
          </a:p>
          <a:p>
            <a:pPr marL="1714500" lvl="3" indent="-342900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plug into OSGi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0">
                <a:latin typeface="Times New Roman" pitchFamily="18" charset="0"/>
                <a:cs typeface="Times New Roman" pitchFamily="18" charset="0"/>
              </a:rPr>
              <a:t>Mini Compliance Test</a:t>
            </a:r>
            <a:r>
              <a:rPr lang="en-US" altLang="ko-KR" sz="1800">
                <a:latin typeface="Arial"/>
                <a:cs typeface="Times New Roman" pitchFamily="18" charset="0"/>
              </a:rPr>
              <a:t> </a:t>
            </a:r>
            <a:endParaRPr lang="en-US" altLang="ko-KR" sz="1800">
              <a:latin typeface="바탕" pitchFamily="18" charset="-127"/>
              <a:ea typeface="바탕" pitchFamily="18" charset="-127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1400" b="1">
                <a:latin typeface="Times New Roman" pitchFamily="18" charset="0"/>
                <a:ea typeface="바탕" pitchFamily="18" charset="-127"/>
              </a:rPr>
              <a:t>March 2002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400" b="1">
                <a:latin typeface="Times New Roman" pitchFamily="18" charset="0"/>
                <a:ea typeface="바탕" pitchFamily="18" charset="-127"/>
              </a:rPr>
              <a:t>Certification (R3.0)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ko-KR" sz="1200" b="1">
                <a:latin typeface="Times New Roman" pitchFamily="18" charset="0"/>
                <a:ea typeface="바탕" pitchFamily="18" charset="-127"/>
              </a:rPr>
              <a:t> Dec. 2003</a:t>
            </a:r>
            <a:r>
              <a:rPr lang="en-US" altLang="ko-KR" sz="1400">
                <a:latin typeface="Arial"/>
                <a:cs typeface="Times New Roman" pitchFamily="18" charset="0"/>
              </a:rPr>
              <a:t> 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1400">
                <a:latin typeface="바탕" pitchFamily="18" charset="-127"/>
                <a:ea typeface="바탕" pitchFamily="18" charset="-127"/>
              </a:rPr>
            </a:br>
            <a:endParaRPr lang="en-US" altLang="ko-KR" sz="1400">
              <a:latin typeface="바탕" pitchFamily="18" charset="-127"/>
              <a:ea typeface="바탕" pitchFamily="18" charset="-127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latin typeface="Arial"/>
                <a:cs typeface="Times New Roman" pitchFamily="18" charset="0"/>
              </a:rPr>
              <a:t> </a:t>
            </a:r>
            <a:r>
              <a:rPr lang="en-US" altLang="ko-KR" sz="1800"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1800">
                <a:latin typeface="바탕" pitchFamily="18" charset="-127"/>
                <a:ea typeface="바탕" pitchFamily="18" charset="-127"/>
              </a:rPr>
            </a:b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fld id="{52640CA6-ED09-42AA-BFA0-9ED644053DB9}" type="slidenum">
              <a:rPr lang="ko-KR" altLang="en-US" sz="1400"/>
              <a:pPr algn="l" eaLnBrk="1" hangingPunct="1"/>
              <a:t>82</a:t>
            </a:fld>
            <a:endParaRPr lang="en-US" altLang="ko-KR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Certified Products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3336925" cy="5257800"/>
          </a:xfrm>
        </p:spPr>
        <p:txBody>
          <a:bodyPr/>
          <a:lstStyle/>
          <a:p>
            <a:pPr marL="670141" lvl="1" indent="-257747" defTabSz="824789" eaLnBrk="1" hangingPunct="1">
              <a:buFontTx/>
              <a:buNone/>
              <a:defRPr/>
            </a:pPr>
            <a:r>
              <a:rPr lang="ko-KR" altLang="en-US" sz="1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ko-KR" altLang="en-US" sz="1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1800" u="sng" dirty="0" smtClean="0">
                <a:solidFill>
                  <a:srgbClr val="000099"/>
                </a:solidFill>
                <a:latin typeface="Times New Roman" pitchFamily="18" charset="0"/>
              </a:rPr>
              <a:t>R2.0</a:t>
            </a:r>
            <a:r>
              <a:rPr lang="en-US" altLang="ko-KR" sz="1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		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Samsung : Service Provider 2.0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latin typeface="Times New Roman" pitchFamily="18" charset="0"/>
              </a:rPr>
              <a:t>IBM : SMF 3.0.3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err="1" smtClean="0">
                <a:latin typeface="Times New Roman" pitchFamily="18" charset="0"/>
              </a:rPr>
              <a:t>ProSyst</a:t>
            </a:r>
            <a:r>
              <a:rPr lang="en-US" altLang="ko-KR" sz="1400" dirty="0" smtClean="0">
                <a:latin typeface="Times New Roman" pitchFamily="18" charset="0"/>
              </a:rPr>
              <a:t> : </a:t>
            </a:r>
            <a:r>
              <a:rPr lang="en-US" altLang="ko-KR" sz="1400" dirty="0" err="1" smtClean="0">
                <a:latin typeface="Times New Roman" pitchFamily="18" charset="0"/>
              </a:rPr>
              <a:t>mBedded</a:t>
            </a:r>
            <a:r>
              <a:rPr lang="en-US" altLang="ko-KR" sz="1400" dirty="0" smtClean="0">
                <a:latin typeface="Times New Roman" pitchFamily="18" charset="0"/>
              </a:rPr>
              <a:t> Server 5.1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err="1" smtClean="0">
                <a:latin typeface="Times New Roman" pitchFamily="18" charset="0"/>
              </a:rPr>
              <a:t>GateSpace</a:t>
            </a:r>
            <a:r>
              <a:rPr lang="en-US" altLang="ko-KR" sz="1400" dirty="0" smtClean="0">
                <a:latin typeface="Times New Roman" pitchFamily="18" charset="0"/>
              </a:rPr>
              <a:t> : GDSP 3.2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latin typeface="Times New Roman" pitchFamily="18" charset="0"/>
              </a:rPr>
              <a:t>Espial : Espial </a:t>
            </a:r>
            <a:r>
              <a:rPr lang="en-US" altLang="ko-KR" sz="1400" dirty="0" err="1" smtClean="0">
                <a:latin typeface="Times New Roman" pitchFamily="18" charset="0"/>
              </a:rPr>
              <a:t>DeviceTop</a:t>
            </a:r>
            <a:r>
              <a:rPr lang="en-US" altLang="ko-KR" sz="1400" dirty="0" smtClean="0">
                <a:latin typeface="Times New Roman" pitchFamily="18" charset="0"/>
              </a:rPr>
              <a:t> 3.1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err="1" smtClean="0">
                <a:latin typeface="Times New Roman" pitchFamily="18" charset="0"/>
              </a:rPr>
              <a:t>Acunia</a:t>
            </a:r>
            <a:r>
              <a:rPr lang="en-US" altLang="ko-KR" sz="1400" dirty="0" smtClean="0">
                <a:latin typeface="Times New Roman" pitchFamily="18" charset="0"/>
              </a:rPr>
              <a:t> : Matilda 1.0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latin typeface="Times New Roman" pitchFamily="18" charset="0"/>
              </a:rPr>
              <a:t>Sun : JES 2.1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Connected System : </a:t>
            </a:r>
            <a:r>
              <a:rPr lang="en-US" altLang="ko-KR" sz="14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HubTea</a:t>
            </a:r>
            <a:r>
              <a:rPr lang="en-US" altLang="ko-KR" sz="1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Embedded Server 1.2.1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4DHomeNet : 4DAgent 1.0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err="1" smtClean="0">
                <a:latin typeface="Times New Roman" pitchFamily="18" charset="0"/>
              </a:rPr>
              <a:t>Atinav</a:t>
            </a:r>
            <a:r>
              <a:rPr lang="en-US" altLang="ko-KR" sz="1400" dirty="0" smtClean="0">
                <a:latin typeface="Times New Roman" pitchFamily="18" charset="0"/>
              </a:rPr>
              <a:t> : </a:t>
            </a:r>
            <a:r>
              <a:rPr lang="en-US" altLang="ko-KR" sz="1400" dirty="0" err="1" smtClean="0">
                <a:latin typeface="Times New Roman" pitchFamily="18" charset="0"/>
              </a:rPr>
              <a:t>aveLink</a:t>
            </a:r>
            <a:r>
              <a:rPr lang="en-US" altLang="ko-KR" sz="1400" dirty="0" smtClean="0">
                <a:latin typeface="Times New Roman" pitchFamily="18" charset="0"/>
              </a:rPr>
              <a:t> Embedded Gateway 2.0</a:t>
            </a:r>
            <a:r>
              <a:rPr lang="en-US" altLang="ko-KR" sz="1400" dirty="0" smtClean="0">
                <a:latin typeface="Verdana" pitchFamily="34" charset="0"/>
              </a:rPr>
              <a:t> 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latin typeface="Times New Roman" pitchFamily="18" charset="0"/>
              </a:rPr>
              <a:t>Mitsubishi</a:t>
            </a:r>
            <a:r>
              <a:rPr lang="en-US" altLang="ko-KR" sz="1400" dirty="0" smtClean="0">
                <a:latin typeface="Verdana" pitchFamily="34" charset="0"/>
              </a:rPr>
              <a:t> : </a:t>
            </a:r>
            <a:r>
              <a:rPr lang="en-US" altLang="ko-KR" sz="1400" dirty="0" smtClean="0">
                <a:latin typeface="Times New Roman" pitchFamily="18" charset="0"/>
              </a:rPr>
              <a:t>TSUBASA</a:t>
            </a:r>
          </a:p>
          <a:p>
            <a:pPr marL="670141" lvl="1" indent="-257747" defTabSz="824789" eaLnBrk="1" hangingPunct="1">
              <a:buFontTx/>
              <a:buNone/>
              <a:defRPr/>
            </a:pPr>
            <a:r>
              <a:rPr lang="en-US" altLang="ko-KR" sz="1400" dirty="0" smtClean="0">
                <a:latin typeface="Times New Roman" pitchFamily="18" charset="0"/>
              </a:rPr>
              <a:t>Siemens : RIO</a:t>
            </a:r>
            <a:endParaRPr lang="en-US" altLang="ko-KR" sz="1400" dirty="0" smtClean="0">
              <a:latin typeface="Verdana" pitchFamily="34" charset="0"/>
            </a:endParaRPr>
          </a:p>
          <a:p>
            <a:pPr marL="670141" lvl="1" indent="-257747" defTabSz="824789" eaLnBrk="1" hangingPunct="1">
              <a:buFontTx/>
              <a:buNone/>
              <a:defRPr/>
            </a:pPr>
            <a:endParaRPr lang="en-US" altLang="ko-KR" sz="1400" dirty="0" smtClean="0">
              <a:latin typeface="Verdana" pitchFamily="34" charset="0"/>
            </a:endParaRPr>
          </a:p>
          <a:p>
            <a:pPr marL="670141" lvl="1" indent="-257747" defTabSz="824789" eaLnBrk="1" hangingPunct="1">
              <a:buFontTx/>
              <a:buNone/>
              <a:defRPr/>
            </a:pPr>
            <a:endParaRPr lang="en-US" altLang="ko-KR" sz="1400" dirty="0" smtClean="0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106738" y="958850"/>
            <a:ext cx="2603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ko-KR" altLang="en-US" sz="160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800" u="sng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R3.0</a:t>
            </a:r>
            <a:endParaRPr lang="en-US" altLang="ko-KR" sz="1600" u="sng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 u="sng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Fraunhofer Institute for IC: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    Fraunhofer Embedded OSGi Platform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IBM : SMF 3.7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Samsung : Samsung Service Provider 3.1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ProSyst : mBedded Server 5.2</a:t>
            </a:r>
            <a:r>
              <a:rPr lang="en-US" altLang="ko-K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IBM : SMF 3.5.2</a:t>
            </a:r>
            <a:r>
              <a:rPr lang="en-US" altLang="ko-KR" sz="14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Acunia : Matilda 2.0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Siemens : RIO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GateSpace Telematics : UbiServ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>
                <a:latin typeface="Times New Roman" pitchFamily="18" charset="0"/>
                <a:cs typeface="Times New Roman" pitchFamily="18" charset="0"/>
              </a:rPr>
              <a:t>Atinav : aveLink Embedded Gateway 3.0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40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200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2400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6208713" y="989013"/>
            <a:ext cx="2605087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800" u="sng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R4.0</a:t>
            </a:r>
            <a:endParaRPr lang="en-US" altLang="ko-KR" sz="1600" u="sng" dirty="0">
              <a:latin typeface="Times New Roman" pitchFamily="18" charset="0"/>
              <a:cs typeface="Times New Roman" pitchFamily="18" charset="0"/>
            </a:endParaRP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600" u="sng" dirty="0">
              <a:latin typeface="Times New Roman" pitchFamily="18" charset="0"/>
              <a:cs typeface="Times New Roman" pitchFamily="18" charset="0"/>
            </a:endParaRP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Makewave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Knopflerfish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Pro 2.0   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ProSyst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mBedded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Server 6.0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Eclipse Equinox 3.2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Samsung OSGi R4 Solution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KT OSGi Service Platform (KOSP) 1.0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HitachiSoft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SuperJ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Engine Framework 3.0</a:t>
            </a: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400" dirty="0">
              <a:latin typeface="Verdana" pitchFamily="34" charset="0"/>
              <a:cs typeface="Times New Roman" pitchFamily="18" charset="0"/>
            </a:endParaRP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2000" dirty="0">
              <a:latin typeface="Verdana" pitchFamily="34" charset="0"/>
              <a:cs typeface="Times New Roman" pitchFamily="18" charset="0"/>
            </a:endParaRPr>
          </a:p>
          <a:p>
            <a:pPr marL="743170" lvl="1" indent="-286385" defTabSz="915001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75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1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1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uild="p" autoUpdateAnimBg="0"/>
      <p:bldP spid="151557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D18CA-3895-4E82-82DE-4F90E54B18AA}" type="slidenum">
              <a:rPr lang="en-US" altLang="ko-KR"/>
              <a:pPr/>
              <a:t>83</a:t>
            </a:fld>
            <a:r>
              <a:rPr lang="en-US" altLang="ko-KR"/>
              <a:t> / 50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38200"/>
          </a:xfrm>
        </p:spPr>
        <p:txBody>
          <a:bodyPr/>
          <a:lstStyle/>
          <a:p>
            <a:r>
              <a:rPr lang="en-US" altLang="ko-KR"/>
              <a:t>Overview of OSGi Technology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4705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>
                <a:latin typeface="Times New Roman" pitchFamily="18" charset="0"/>
              </a:rPr>
              <a:t>Operation</a:t>
            </a:r>
          </a:p>
          <a:p>
            <a:pPr lvl="1">
              <a:lnSpc>
                <a:spcPct val="90000"/>
              </a:lnSpc>
            </a:pPr>
            <a:r>
              <a:rPr lang="en-US" altLang="ko-KR" sz="1600">
                <a:latin typeface="Times New Roman" pitchFamily="18" charset="0"/>
              </a:rPr>
              <a:t>Framework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Manage bundles</a:t>
            </a:r>
          </a:p>
          <a:p>
            <a:pPr lvl="3">
              <a:lnSpc>
                <a:spcPct val="90000"/>
              </a:lnSpc>
            </a:pPr>
            <a:r>
              <a:rPr lang="en-US" altLang="ko-KR" sz="1200">
                <a:latin typeface="Times New Roman" pitchFamily="18" charset="0"/>
              </a:rPr>
              <a:t>Framework can install, update, and uninstall Bundles</a:t>
            </a:r>
          </a:p>
          <a:p>
            <a:pPr lvl="3">
              <a:lnSpc>
                <a:spcPct val="90000"/>
              </a:lnSpc>
            </a:pPr>
            <a:r>
              <a:rPr lang="en-US" altLang="ko-KR" sz="1200">
                <a:latin typeface="Times New Roman" pitchFamily="18" charset="0"/>
              </a:rPr>
              <a:t>Bundles can be started and stopped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Provides a method to share services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Supports a package sharing</a:t>
            </a:r>
          </a:p>
          <a:p>
            <a:pPr lvl="1">
              <a:lnSpc>
                <a:spcPct val="90000"/>
              </a:lnSpc>
            </a:pPr>
            <a:r>
              <a:rPr lang="en-US" altLang="ko-KR" sz="1600">
                <a:latin typeface="Times New Roman" pitchFamily="18" charset="0"/>
              </a:rPr>
              <a:t>Bundle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latin typeface="Times New Roman" pitchFamily="18" charset="0"/>
              </a:rPr>
              <a:t>A Jar file containing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Java Classes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Manifest with information about bundle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latin typeface="Times New Roman" pitchFamily="18" charset="0"/>
              </a:rPr>
              <a:t>Can also cat like a DLL (shared library)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latin typeface="Times New Roman" pitchFamily="18" charset="0"/>
              </a:rPr>
              <a:t>Bundle states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Installed/Uninstalled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Resolved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Starting/Stopping</a:t>
            </a:r>
          </a:p>
          <a:p>
            <a:pPr lvl="3">
              <a:lnSpc>
                <a:spcPct val="90000"/>
              </a:lnSpc>
            </a:pPr>
            <a:r>
              <a:rPr lang="en-US" altLang="ko-KR" sz="1400">
                <a:latin typeface="Times New Roman" pitchFamily="18" charset="0"/>
              </a:rPr>
              <a:t>Active</a:t>
            </a:r>
          </a:p>
          <a:p>
            <a:pPr lvl="2">
              <a:lnSpc>
                <a:spcPct val="90000"/>
              </a:lnSpc>
            </a:pPr>
            <a:endParaRPr lang="en-US" altLang="ko-KR" sz="12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ko-KR" sz="1200">
              <a:latin typeface="Times New Roman" pitchFamily="18" charset="0"/>
            </a:endParaRPr>
          </a:p>
        </p:txBody>
      </p:sp>
      <p:pic>
        <p:nvPicPr>
          <p:cNvPr id="611332" name="Picture 4" descr="osgi-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3427413"/>
            <a:ext cx="2455862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1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733425"/>
            <a:ext cx="351313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2318-815E-463B-B52B-44548FEF5BD5}" type="slidenum">
              <a:rPr lang="en-US" altLang="ko-KR"/>
              <a:pPr/>
              <a:t>84</a:t>
            </a:fld>
            <a:r>
              <a:rPr lang="en-US" altLang="ko-KR"/>
              <a:t> / 50</a:t>
            </a: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ko-KR"/>
              <a:t>Bundle State Transitions </a:t>
            </a:r>
          </a:p>
        </p:txBody>
      </p:sp>
      <p:graphicFrame>
        <p:nvGraphicFramePr>
          <p:cNvPr id="61235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27038" y="836613"/>
          <a:ext cx="823277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73" name="비트맵 이미지" r:id="rId3" imgW="8295238" imgH="4686954" progId="Paint.Picture">
                  <p:embed/>
                </p:oleObj>
              </mc:Choice>
              <mc:Fallback>
                <p:oleObj name="비트맵 이미지" r:id="rId3" imgW="8295238" imgH="468695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836613"/>
                        <a:ext cx="8232775" cy="525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0C97-E718-486F-8538-3E6CB6BDA46E}" type="slidenum">
              <a:rPr lang="en-US" altLang="ko-KR"/>
              <a:pPr/>
              <a:t>85</a:t>
            </a:fld>
            <a:r>
              <a:rPr lang="en-US" altLang="ko-KR"/>
              <a:t> / 50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286000" y="152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휴먼둥근헤드라인" pitchFamily="18" charset="-127"/>
              </a:rPr>
              <a:t>The Framework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362200" y="1828800"/>
            <a:ext cx="51816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Framework</a:t>
            </a:r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2209800" y="2514600"/>
            <a:ext cx="1295400" cy="1066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5715000" y="3276600"/>
            <a:ext cx="1447800" cy="1066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B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3383" name="Oval 7"/>
          <p:cNvSpPr>
            <a:spLocks noChangeArrowheads="1"/>
          </p:cNvSpPr>
          <p:nvPr/>
        </p:nvSpPr>
        <p:spPr bwMode="auto">
          <a:xfrm>
            <a:off x="3810000" y="4495800"/>
            <a:ext cx="1295400" cy="1066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C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굴림" pitchFamily="50" charset="-127"/>
              </a:rPr>
              <a:t>Install A </a:t>
            </a:r>
          </a:p>
        </p:txBody>
      </p:sp>
      <p:sp>
        <p:nvSpPr>
          <p:cNvPr id="613385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start </a:t>
            </a:r>
          </a:p>
        </p:txBody>
      </p:sp>
      <p:sp>
        <p:nvSpPr>
          <p:cNvPr id="613386" name="AutoShape 10"/>
          <p:cNvSpPr>
            <a:spLocks noChangeArrowheads="1"/>
          </p:cNvSpPr>
          <p:nvPr/>
        </p:nvSpPr>
        <p:spPr bwMode="auto">
          <a:xfrm>
            <a:off x="3581400" y="4495800"/>
            <a:ext cx="381000" cy="381000"/>
          </a:xfrm>
          <a:prstGeom prst="triangle">
            <a:avLst>
              <a:gd name="adj" fmla="val 84722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7" name="AutoShape 11"/>
          <p:cNvSpPr>
            <a:spLocks noChangeArrowheads="1"/>
          </p:cNvSpPr>
          <p:nvPr/>
        </p:nvSpPr>
        <p:spPr bwMode="auto">
          <a:xfrm flipH="1" flipV="1">
            <a:off x="4267200" y="4419600"/>
            <a:ext cx="457200" cy="304800"/>
          </a:xfrm>
          <a:prstGeom prst="triangle">
            <a:avLst>
              <a:gd name="adj" fmla="val 47449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8" name="AutoShape 12"/>
          <p:cNvSpPr>
            <a:spLocks noChangeArrowheads="1"/>
          </p:cNvSpPr>
          <p:nvPr/>
        </p:nvSpPr>
        <p:spPr bwMode="auto">
          <a:xfrm flipH="1" flipV="1">
            <a:off x="3276600" y="3048000"/>
            <a:ext cx="457200" cy="304800"/>
          </a:xfrm>
          <a:prstGeom prst="triangle">
            <a:avLst>
              <a:gd name="adj" fmla="val 47449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3389" name="Line 13"/>
          <p:cNvSpPr>
            <a:spLocks noChangeShapeType="1"/>
          </p:cNvSpPr>
          <p:nvPr/>
        </p:nvSpPr>
        <p:spPr bwMode="auto">
          <a:xfrm flipH="1" flipV="1">
            <a:off x="3733800" y="31242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0" name="Line 14"/>
          <p:cNvSpPr>
            <a:spLocks noChangeShapeType="1"/>
          </p:cNvSpPr>
          <p:nvPr/>
        </p:nvSpPr>
        <p:spPr bwMode="auto">
          <a:xfrm flipH="1">
            <a:off x="4648200" y="3810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1" name="Line 15"/>
          <p:cNvSpPr>
            <a:spLocks noChangeShapeType="1"/>
          </p:cNvSpPr>
          <p:nvPr/>
        </p:nvSpPr>
        <p:spPr bwMode="auto">
          <a:xfrm>
            <a:off x="3352800" y="3429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7162800" y="35052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Events: register</a:t>
            </a:r>
          </a:p>
        </p:txBody>
      </p:sp>
      <p:sp>
        <p:nvSpPr>
          <p:cNvPr id="613393" name="Line 17"/>
          <p:cNvSpPr>
            <a:spLocks noChangeShapeType="1"/>
          </p:cNvSpPr>
          <p:nvPr/>
        </p:nvSpPr>
        <p:spPr bwMode="auto">
          <a:xfrm>
            <a:off x="16002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4" name="Line 18"/>
          <p:cNvSpPr>
            <a:spLocks noChangeShapeType="1"/>
          </p:cNvSpPr>
          <p:nvPr/>
        </p:nvSpPr>
        <p:spPr bwMode="auto">
          <a:xfrm>
            <a:off x="1600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5" name="Line 19"/>
          <p:cNvSpPr>
            <a:spLocks noChangeShapeType="1"/>
          </p:cNvSpPr>
          <p:nvPr/>
        </p:nvSpPr>
        <p:spPr bwMode="auto">
          <a:xfrm flipH="1">
            <a:off x="7086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685800" y="3810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Events: install</a:t>
            </a:r>
          </a:p>
        </p:txBody>
      </p:sp>
      <p:sp>
        <p:nvSpPr>
          <p:cNvPr id="613397" name="Line 21"/>
          <p:cNvSpPr>
            <a:spLocks noChangeShapeType="1"/>
          </p:cNvSpPr>
          <p:nvPr/>
        </p:nvSpPr>
        <p:spPr bwMode="auto">
          <a:xfrm flipH="1">
            <a:off x="106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170E-4BE1-4DB7-A6FB-548AD5CB0EE8}" type="slidenum">
              <a:rPr lang="en-US" altLang="ko-KR"/>
              <a:pPr/>
              <a:t>86</a:t>
            </a:fld>
            <a:r>
              <a:rPr lang="en-US" altLang="ko-KR"/>
              <a:t> / 50</a:t>
            </a:r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514600" y="152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3200" i="0">
                <a:solidFill>
                  <a:schemeClr val="bg1"/>
                </a:solidFill>
                <a:latin typeface="Tahoma" pitchFamily="34" charset="0"/>
                <a:ea typeface="휴먼둥근헤드라인" pitchFamily="18" charset="-127"/>
              </a:rPr>
              <a:t>The Framework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2362200" y="1828800"/>
            <a:ext cx="51816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Framework</a:t>
            </a:r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2209800" y="2514600"/>
            <a:ext cx="1295400" cy="1066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5715000" y="3276600"/>
            <a:ext cx="1447800" cy="1066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B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3810000" y="4495800"/>
            <a:ext cx="1295400" cy="1066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Bundle C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굴림" pitchFamily="50" charset="-127"/>
              </a:rPr>
              <a:t>{ }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9600" y="25908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i="0">
                <a:latin typeface="굴림" pitchFamily="50" charset="-127"/>
              </a:rPr>
              <a:t>uninstall </a:t>
            </a:r>
          </a:p>
        </p:txBody>
      </p:sp>
      <p:sp>
        <p:nvSpPr>
          <p:cNvPr id="614409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stop </a:t>
            </a:r>
          </a:p>
        </p:txBody>
      </p:sp>
      <p:sp>
        <p:nvSpPr>
          <p:cNvPr id="614410" name="AutoShape 10"/>
          <p:cNvSpPr>
            <a:spLocks noChangeArrowheads="1"/>
          </p:cNvSpPr>
          <p:nvPr/>
        </p:nvSpPr>
        <p:spPr bwMode="auto">
          <a:xfrm>
            <a:off x="3581400" y="4495800"/>
            <a:ext cx="381000" cy="381000"/>
          </a:xfrm>
          <a:prstGeom prst="triangle">
            <a:avLst>
              <a:gd name="adj" fmla="val 84722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1" name="AutoShape 11"/>
          <p:cNvSpPr>
            <a:spLocks noChangeArrowheads="1"/>
          </p:cNvSpPr>
          <p:nvPr/>
        </p:nvSpPr>
        <p:spPr bwMode="auto">
          <a:xfrm flipH="1" flipV="1">
            <a:off x="4267200" y="4419600"/>
            <a:ext cx="457200" cy="304800"/>
          </a:xfrm>
          <a:prstGeom prst="triangle">
            <a:avLst>
              <a:gd name="adj" fmla="val 47449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2" name="AutoShape 12"/>
          <p:cNvSpPr>
            <a:spLocks noChangeArrowheads="1"/>
          </p:cNvSpPr>
          <p:nvPr/>
        </p:nvSpPr>
        <p:spPr bwMode="auto">
          <a:xfrm flipH="1" flipV="1">
            <a:off x="3276600" y="3048000"/>
            <a:ext cx="457200" cy="304800"/>
          </a:xfrm>
          <a:prstGeom prst="triangle">
            <a:avLst>
              <a:gd name="adj" fmla="val 4744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 flipH="1">
            <a:off x="4648200" y="3810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4" name="Text Box 14"/>
          <p:cNvSpPr txBox="1">
            <a:spLocks noChangeArrowheads="1"/>
          </p:cNvSpPr>
          <p:nvPr/>
        </p:nvSpPr>
        <p:spPr bwMode="auto">
          <a:xfrm>
            <a:off x="7086600" y="3352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Events: unregister</a:t>
            </a: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>
            <a:off x="15240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6" name="Line 16"/>
          <p:cNvSpPr>
            <a:spLocks noChangeShapeType="1"/>
          </p:cNvSpPr>
          <p:nvPr/>
        </p:nvSpPr>
        <p:spPr bwMode="auto">
          <a:xfrm>
            <a:off x="1600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 flipH="1">
            <a:off x="7086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8" name="Text Box 18"/>
          <p:cNvSpPr txBox="1">
            <a:spLocks noChangeArrowheads="1"/>
          </p:cNvSpPr>
          <p:nvPr/>
        </p:nvSpPr>
        <p:spPr bwMode="auto">
          <a:xfrm>
            <a:off x="381000" y="3810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i="0">
                <a:latin typeface="굴림" pitchFamily="50" charset="-127"/>
              </a:rPr>
              <a:t>Events: uninstall</a:t>
            </a:r>
          </a:p>
        </p:txBody>
      </p:sp>
      <p:sp>
        <p:nvSpPr>
          <p:cNvPr id="614419" name="Line 19"/>
          <p:cNvSpPr>
            <a:spLocks noChangeShapeType="1"/>
          </p:cNvSpPr>
          <p:nvPr/>
        </p:nvSpPr>
        <p:spPr bwMode="auto">
          <a:xfrm flipH="1">
            <a:off x="1066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371E1-7CD6-410F-B67D-104C34DCB597}" type="slidenum">
              <a:rPr lang="en-US" altLang="ko-KR"/>
              <a:pPr/>
              <a:t>87</a:t>
            </a:fld>
            <a:r>
              <a:rPr lang="en-US" altLang="ko-KR"/>
              <a:t> / 50</a:t>
            </a:r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Dependency Management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altLang="ko-KR">
                <a:latin typeface="ComicSansMS" charset="0"/>
              </a:rPr>
              <a:t>When a bundle is stopped, it is cleaned up</a:t>
            </a:r>
          </a:p>
          <a:p>
            <a:pPr lvl="1"/>
            <a:r>
              <a:rPr lang="en-US" altLang="ko-KR">
                <a:latin typeface="ComicSansMS" charset="0"/>
              </a:rPr>
              <a:t>Registered services are removed</a:t>
            </a:r>
          </a:p>
          <a:p>
            <a:pPr lvl="1"/>
            <a:r>
              <a:rPr lang="en-US" altLang="ko-KR">
                <a:latin typeface="ComicSansMS" charset="0"/>
              </a:rPr>
              <a:t>References to other services removed</a:t>
            </a:r>
          </a:p>
          <a:p>
            <a:r>
              <a:rPr lang="en-US" altLang="ko-KR">
                <a:latin typeface="ComicSansMS" charset="0"/>
              </a:rPr>
              <a:t>Bundles can be notified when a service they depend on is unregistered</a:t>
            </a:r>
          </a:p>
          <a:p>
            <a:r>
              <a:rPr lang="en-US" altLang="ko-KR">
                <a:latin typeface="ComicSansMS" charset="0"/>
              </a:rPr>
              <a:t>Class path dependencies are managed</a:t>
            </a:r>
          </a:p>
          <a:p>
            <a:r>
              <a:rPr lang="en-US" altLang="ko-KR">
                <a:latin typeface="ComicSansMS" charset="0"/>
              </a:rPr>
              <a:t>Model will allow long running applications with dynamic software updates</a:t>
            </a:r>
          </a:p>
          <a:p>
            <a:pPr>
              <a:buFont typeface="Wingdings" pitchFamily="2" charset="2"/>
              <a:buNone/>
            </a:pPr>
            <a:endParaRPr lang="en-US" altLang="ko-KR">
              <a:latin typeface="ComicSansMS" charset="0"/>
            </a:endParaRPr>
          </a:p>
          <a:p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C71B3-D3AF-4526-8ADC-6B354F2D247C}" type="slidenum">
              <a:rPr lang="en-US" altLang="ko-KR"/>
              <a:pPr/>
              <a:t>88</a:t>
            </a:fld>
            <a:r>
              <a:rPr lang="en-US" altLang="ko-KR"/>
              <a:t> / 50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Installing a Bundle</a:t>
            </a:r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4724400" y="1905000"/>
            <a:ext cx="1447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Etc.)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979488" y="4203700"/>
            <a:ext cx="2209800" cy="533400"/>
          </a:xfrm>
          <a:prstGeom prst="rect">
            <a:avLst/>
          </a:prstGeom>
          <a:solidFill>
            <a:srgbClr val="D2F2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context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09600" y="4800600"/>
            <a:ext cx="77724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 flipV="1">
            <a:off x="3124200" y="3276600"/>
            <a:ext cx="22860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56" name="Line 8"/>
          <p:cNvSpPr>
            <a:spLocks noChangeShapeType="1"/>
          </p:cNvSpPr>
          <p:nvPr/>
        </p:nvSpPr>
        <p:spPr bwMode="auto">
          <a:xfrm>
            <a:off x="5410200" y="3276600"/>
            <a:ext cx="22860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1752600" y="35814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1) InstallBundle (locationString)</a:t>
            </a:r>
          </a:p>
        </p:txBody>
      </p:sp>
      <p:sp>
        <p:nvSpPr>
          <p:cNvPr id="616458" name="AutoShape 10"/>
          <p:cNvSpPr>
            <a:spLocks noChangeArrowheads="1"/>
          </p:cNvSpPr>
          <p:nvPr/>
        </p:nvSpPr>
        <p:spPr bwMode="auto">
          <a:xfrm rot="-2034729">
            <a:off x="5791200" y="4572000"/>
            <a:ext cx="19050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3) Create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object</a:t>
            </a:r>
          </a:p>
          <a:p>
            <a:pPr>
              <a:spcBef>
                <a:spcPct val="0"/>
              </a:spcBef>
            </a:pPr>
            <a:endParaRPr lang="en-US" altLang="ko-KR" sz="1800" i="0">
              <a:latin typeface="Times New Roman" pitchFamily="18" charset="0"/>
            </a:endParaRPr>
          </a:p>
        </p:txBody>
      </p:sp>
      <p:sp>
        <p:nvSpPr>
          <p:cNvPr id="616459" name="Oval 11"/>
          <p:cNvSpPr>
            <a:spLocks noChangeArrowheads="1"/>
          </p:cNvSpPr>
          <p:nvPr/>
        </p:nvSpPr>
        <p:spPr bwMode="auto">
          <a:xfrm>
            <a:off x="7391400" y="4038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16460" name="AutoShape 12"/>
          <p:cNvSpPr>
            <a:spLocks noChangeArrowheads="1"/>
          </p:cNvSpPr>
          <p:nvPr/>
        </p:nvSpPr>
        <p:spPr bwMode="auto">
          <a:xfrm>
            <a:off x="838200" y="2514600"/>
            <a:ext cx="2667000" cy="914400"/>
          </a:xfrm>
          <a:prstGeom prst="wedgeRoundRectCallout">
            <a:avLst>
              <a:gd name="adj1" fmla="val 1847"/>
              <a:gd name="adj2" fmla="val 697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Check bundle is not already installed using location String</a:t>
            </a:r>
          </a:p>
        </p:txBody>
      </p: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4495800" y="39624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2) Obtain bundle’s contents (location or inputStream)</a:t>
            </a:r>
          </a:p>
        </p:txBody>
      </p:sp>
      <p:sp>
        <p:nvSpPr>
          <p:cNvPr id="616462" name="AutoShape 14"/>
          <p:cNvSpPr>
            <a:spLocks noChangeArrowheads="1"/>
          </p:cNvSpPr>
          <p:nvPr/>
        </p:nvSpPr>
        <p:spPr bwMode="auto">
          <a:xfrm>
            <a:off x="6477000" y="2362200"/>
            <a:ext cx="2362200" cy="1371600"/>
          </a:xfrm>
          <a:prstGeom prst="wedgeRoundRectCallout">
            <a:avLst>
              <a:gd name="adj1" fmla="val 19287"/>
              <a:gd name="adj2" fmla="val 2777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Allocate associated resources( bundle unique identifier, storage area etc..)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E428-844F-4238-8CD7-B3483A4FF0B8}" type="slidenum">
              <a:rPr lang="en-US" altLang="ko-KR"/>
              <a:pPr/>
              <a:t>89</a:t>
            </a:fld>
            <a:r>
              <a:rPr lang="en-US" altLang="ko-KR"/>
              <a:t> / 50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Installing a Bundle(2)</a:t>
            </a:r>
          </a:p>
        </p:txBody>
      </p:sp>
      <p:sp>
        <p:nvSpPr>
          <p:cNvPr id="617486" name="Rectangle 14"/>
          <p:cNvSpPr>
            <a:spLocks noChangeArrowheads="1"/>
          </p:cNvSpPr>
          <p:nvPr/>
        </p:nvSpPr>
        <p:spPr bwMode="auto">
          <a:xfrm>
            <a:off x="685800" y="4724400"/>
            <a:ext cx="77724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</a:p>
        </p:txBody>
      </p:sp>
      <p:sp>
        <p:nvSpPr>
          <p:cNvPr id="617487" name="Oval 15"/>
          <p:cNvSpPr>
            <a:spLocks noChangeArrowheads="1"/>
          </p:cNvSpPr>
          <p:nvPr/>
        </p:nvSpPr>
        <p:spPr bwMode="auto">
          <a:xfrm>
            <a:off x="3124200" y="39624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17488" name="Text Box 16"/>
          <p:cNvSpPr txBox="1">
            <a:spLocks noChangeArrowheads="1"/>
          </p:cNvSpPr>
          <p:nvPr/>
        </p:nvSpPr>
        <p:spPr bwMode="auto">
          <a:xfrm>
            <a:off x="4191000" y="4343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RESOLVED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914400" y="1828800"/>
            <a:ext cx="1447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Etc.)</a:t>
            </a:r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 flipH="1" flipV="1">
            <a:off x="1981200" y="2819400"/>
            <a:ext cx="1676400" cy="2590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91" name="Line 19"/>
          <p:cNvSpPr>
            <a:spLocks noChangeShapeType="1"/>
          </p:cNvSpPr>
          <p:nvPr/>
        </p:nvSpPr>
        <p:spPr bwMode="auto">
          <a:xfrm>
            <a:off x="1981200" y="2819400"/>
            <a:ext cx="1447800" cy="1219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92" name="Text Box 20"/>
          <p:cNvSpPr txBox="1">
            <a:spLocks noChangeArrowheads="1"/>
          </p:cNvSpPr>
          <p:nvPr/>
        </p:nvSpPr>
        <p:spPr bwMode="auto">
          <a:xfrm>
            <a:off x="2438400" y="2895600"/>
            <a:ext cx="243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4) Resolve classpath &amp; native code dependency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(referring manifest file)</a:t>
            </a:r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 flipV="1">
            <a:off x="4495800" y="3429000"/>
            <a:ext cx="35052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257800" y="3581400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5) Broadcast BundleEvent.INSTALLED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1E51-7E0A-4A80-A799-8A68696F24D8}" type="slidenum">
              <a:rPr lang="en-US" altLang="ko-KR"/>
              <a:pPr/>
              <a:t>9</a:t>
            </a:fld>
            <a:r>
              <a:rPr lang="en-US" altLang="ko-KR"/>
              <a:t> / 50</a:t>
            </a:r>
          </a:p>
        </p:txBody>
      </p:sp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3657600" y="87313"/>
            <a:ext cx="1125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i="0">
                <a:solidFill>
                  <a:schemeClr val="bg1"/>
                </a:solidFill>
                <a:latin typeface="Tahoma" pitchFamily="34" charset="0"/>
              </a:rPr>
              <a:t>UPnP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ko-KR" altLang="ko-KR" sz="2400" i="0">
              <a:latin typeface="굴림" pitchFamily="50" charset="-127"/>
            </a:endParaRP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01000" cy="4114800"/>
          </a:xfrm>
        </p:spPr>
        <p:txBody>
          <a:bodyPr/>
          <a:lstStyle/>
          <a:p>
            <a:r>
              <a:rPr lang="en-US" altLang="ko-KR" sz="2400" dirty="0"/>
              <a:t>SUN </a:t>
            </a:r>
            <a:r>
              <a:rPr lang="ko-KR" altLang="en-US" sz="2400" dirty="0"/>
              <a:t>의 </a:t>
            </a:r>
            <a:r>
              <a:rPr lang="en-US" altLang="ko-KR" sz="2400" dirty="0"/>
              <a:t>JINI</a:t>
            </a:r>
            <a:r>
              <a:rPr lang="ko-KR" altLang="en-US" sz="2400" dirty="0"/>
              <a:t>에 대응하기 위하여 </a:t>
            </a:r>
            <a:r>
              <a:rPr lang="en-US" altLang="ko-KR" sz="2400" dirty="0"/>
              <a:t>MS</a:t>
            </a:r>
            <a:r>
              <a:rPr lang="ko-KR" altLang="en-US" sz="2400" dirty="0"/>
              <a:t>에서 </a:t>
            </a:r>
            <a:r>
              <a:rPr lang="ko-KR" altLang="en-US" sz="2400" dirty="0" smtClean="0"/>
              <a:t>만든 </a:t>
            </a:r>
            <a:r>
              <a:rPr lang="en-US" altLang="ko-KR" sz="2400" dirty="0" smtClean="0"/>
              <a:t>Middleware Standard </a:t>
            </a:r>
            <a:endParaRPr lang="ko-KR" altLang="en-US" sz="2400" dirty="0"/>
          </a:p>
          <a:p>
            <a:r>
              <a:rPr lang="en-US" altLang="ko-KR" sz="2400" dirty="0"/>
              <a:t>PnP </a:t>
            </a:r>
            <a:r>
              <a:rPr lang="ko-KR" altLang="en-US" sz="2400" dirty="0"/>
              <a:t>확장 개념</a:t>
            </a:r>
          </a:p>
          <a:p>
            <a:r>
              <a:rPr lang="en-US" altLang="ko-KR" sz="2400" dirty="0" smtClean="0"/>
              <a:t>Based on existing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technologies(IP</a:t>
            </a:r>
            <a:r>
              <a:rPr lang="en-US" altLang="ko-KR" sz="2400" dirty="0"/>
              <a:t>, Http, XML) </a:t>
            </a:r>
            <a:endParaRPr lang="ko-KR" altLang="en-US" sz="2400" dirty="0"/>
          </a:p>
          <a:p>
            <a:r>
              <a:rPr lang="en-US" altLang="ko-KR" sz="2400" dirty="0" smtClean="0"/>
              <a:t>Node Category</a:t>
            </a:r>
            <a:endParaRPr lang="ko-KR" altLang="en-US" sz="2400" dirty="0"/>
          </a:p>
          <a:p>
            <a:pPr lvl="1"/>
            <a:r>
              <a:rPr lang="en-US" altLang="ko-KR" sz="2000" dirty="0"/>
              <a:t>Control Point</a:t>
            </a:r>
          </a:p>
          <a:p>
            <a:pPr lvl="1"/>
            <a:r>
              <a:rPr lang="en-US" altLang="ko-KR" sz="2000" dirty="0"/>
              <a:t>Controlled Device</a:t>
            </a:r>
          </a:p>
          <a:p>
            <a:pPr lvl="1"/>
            <a:r>
              <a:rPr lang="en-US" altLang="ko-KR" sz="2000" dirty="0"/>
              <a:t>UPnP </a:t>
            </a:r>
            <a:r>
              <a:rPr lang="en-US" altLang="ko-KR" sz="2000" dirty="0" smtClean="0"/>
              <a:t>Bridge</a:t>
            </a:r>
            <a:endParaRPr lang="ko-KR" altLang="en-US" sz="2000" dirty="0"/>
          </a:p>
          <a:p>
            <a:pPr lvl="1"/>
            <a:r>
              <a:rPr lang="en-US" altLang="ko-KR" sz="2000" dirty="0"/>
              <a:t>Legacy Device</a:t>
            </a:r>
          </a:p>
          <a:p>
            <a:pPr lvl="1"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4A11-36B5-4D11-B821-AC43B7245680}" type="slidenum">
              <a:rPr lang="en-US" altLang="ko-KR"/>
              <a:pPr/>
              <a:t>90</a:t>
            </a:fld>
            <a:r>
              <a:rPr lang="en-US" altLang="ko-KR"/>
              <a:t> / 50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Resolving a Bundle</a:t>
            </a:r>
          </a:p>
        </p:txBody>
      </p: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28664416" y="3382963"/>
            <a:ext cx="17050822" cy="16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800" i="0" dirty="0" err="1">
                <a:latin typeface="굴림" pitchFamily="50" charset="-127"/>
              </a:rPr>
              <a:t>Classpath</a:t>
            </a:r>
            <a:r>
              <a:rPr lang="en-US" altLang="ko-KR" sz="2800" i="0" dirty="0">
                <a:latin typeface="굴림" pitchFamily="50" charset="-127"/>
              </a:rPr>
              <a:t>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Path to library in JAR format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Native code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Native Code and environment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Package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packages 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Whole package export is not recommended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services</a:t>
            </a:r>
          </a:p>
        </p:txBody>
      </p:sp>
      <p:sp>
        <p:nvSpPr>
          <p:cNvPr id="61851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  <a:noFill/>
          <a:ln/>
        </p:spPr>
        <p:txBody>
          <a:bodyPr/>
          <a:lstStyle/>
          <a:p>
            <a:r>
              <a:rPr lang="en-US" altLang="ko-KR" dirty="0" err="1"/>
              <a:t>Classpath</a:t>
            </a:r>
            <a:r>
              <a:rPr lang="en-US" altLang="ko-KR" dirty="0"/>
              <a:t> dependencies</a:t>
            </a:r>
          </a:p>
          <a:p>
            <a:pPr lvl="1"/>
            <a:r>
              <a:rPr lang="en-US" altLang="ko-KR" dirty="0"/>
              <a:t>Path to library in JAR format</a:t>
            </a:r>
          </a:p>
          <a:p>
            <a:r>
              <a:rPr lang="en-US" altLang="ko-KR" dirty="0"/>
              <a:t>Native code dependencies</a:t>
            </a:r>
          </a:p>
          <a:p>
            <a:pPr lvl="1"/>
            <a:r>
              <a:rPr lang="en-US" altLang="ko-KR" dirty="0"/>
              <a:t>Native Code and environment</a:t>
            </a:r>
          </a:p>
          <a:p>
            <a:r>
              <a:rPr lang="en-US" altLang="ko-KR" dirty="0"/>
              <a:t>Package dependencies</a:t>
            </a:r>
          </a:p>
          <a:p>
            <a:pPr lvl="1"/>
            <a:r>
              <a:rPr lang="en-US" altLang="ko-KR" dirty="0"/>
              <a:t>Export &amp; import packages </a:t>
            </a:r>
          </a:p>
          <a:p>
            <a:pPr lvl="1"/>
            <a:r>
              <a:rPr lang="en-US" altLang="ko-KR" dirty="0"/>
              <a:t>Whole package export is not recommended</a:t>
            </a:r>
          </a:p>
          <a:p>
            <a:pPr lvl="1"/>
            <a:r>
              <a:rPr lang="en-US" altLang="ko-KR" dirty="0"/>
              <a:t>Export &amp; import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4AC82-2268-48ED-BCED-690B193BA0BA}" type="slidenum">
              <a:rPr lang="en-US" altLang="ko-KR"/>
              <a:pPr/>
              <a:t>91</a:t>
            </a:fld>
            <a:r>
              <a:rPr lang="en-US" altLang="ko-KR"/>
              <a:t> / 50</a:t>
            </a: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Resolving a Bundle(2)</a:t>
            </a: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34450616" y="3382963"/>
            <a:ext cx="11264622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800" i="0" dirty="0" err="1">
                <a:latin typeface="굴림" pitchFamily="50" charset="-127"/>
              </a:rPr>
              <a:t>Classpath</a:t>
            </a:r>
            <a:r>
              <a:rPr lang="en-US" altLang="ko-KR" sz="2800" i="0" dirty="0">
                <a:latin typeface="굴림" pitchFamily="50" charset="-127"/>
              </a:rPr>
              <a:t>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Path to library in JAR format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Native code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Native Code and environment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Package </a:t>
            </a:r>
            <a:r>
              <a:rPr lang="en-US" altLang="ko-KR" sz="2800" i="0" dirty="0" err="1" smtClean="0">
                <a:latin typeface="굴림" pitchFamily="50" charset="-127"/>
              </a:rPr>
              <a:t>dpendencies</a:t>
            </a:r>
            <a:endParaRPr lang="en-US" altLang="ko-KR" sz="2800" i="0" dirty="0">
              <a:latin typeface="굴림" pitchFamily="50" charset="-127"/>
            </a:endParaRP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packages 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Whole package export is not recommended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services</a:t>
            </a: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914400" y="2057400"/>
            <a:ext cx="6172200" cy="4114800"/>
          </a:xfrm>
          <a:prstGeom prst="foldedCorner">
            <a:avLst>
              <a:gd name="adj" fmla="val 12500"/>
            </a:avLst>
          </a:prstGeom>
          <a:solidFill>
            <a:srgbClr val="DFF6B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n-US" altLang="ko-KR" sz="1800" i="0"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Bundle-DocURL: http://www.servicetango.org/org/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servicetango/service/log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Bundle-Name: log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Bundle-ContactAddress: emorning@mediaone.net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Bundle-Classpath: com/sun/jes/http/servlet.jar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Bundle-NativeCode: http.DLL; osname=Win95; 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	processor=x86; language=en, http.so; osname=Solaris;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	processor=sparc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Export-Package: org.osgi.service.log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Import-Package: javax.servlet ; specification-version="2.0"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Export-Service: org.osgi.service.log.LogReaderService</a:t>
            </a:r>
          </a:p>
          <a:p>
            <a:pPr algn="l"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Bundle-Description: ServiceTango Log Service</a:t>
            </a:r>
          </a:p>
          <a:p>
            <a:pPr algn="l">
              <a:spcBef>
                <a:spcPct val="0"/>
              </a:spcBef>
            </a:pPr>
            <a:endParaRPr lang="en-US" altLang="ko-KR" sz="1800" i="0"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endParaRPr lang="en-US" altLang="ko-KR" sz="1800" i="0">
              <a:latin typeface="Times New Roman" pitchFamily="18" charset="0"/>
            </a:endParaRPr>
          </a:p>
        </p:txBody>
      </p:sp>
      <p:sp>
        <p:nvSpPr>
          <p:cNvPr id="619529" name="Oval 9"/>
          <p:cNvSpPr>
            <a:spLocks noChangeArrowheads="1"/>
          </p:cNvSpPr>
          <p:nvPr/>
        </p:nvSpPr>
        <p:spPr bwMode="auto">
          <a:xfrm>
            <a:off x="838200" y="3200400"/>
            <a:ext cx="5105400" cy="304800"/>
          </a:xfrm>
          <a:prstGeom prst="ellipse">
            <a:avLst/>
          </a:prstGeom>
          <a:noFill/>
          <a:ln w="19050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6019800" y="2895600"/>
            <a:ext cx="2286000" cy="457200"/>
          </a:xfrm>
          <a:prstGeom prst="wedgeRoundRectCallout">
            <a:avLst>
              <a:gd name="adj1" fmla="val -51042"/>
              <a:gd name="adj2" fmla="val 58333"/>
              <a:gd name="adj3" fmla="val 16667"/>
            </a:avLst>
          </a:prstGeom>
          <a:solidFill>
            <a:schemeClr val="accent1"/>
          </a:solidFill>
          <a:ln w="9525">
            <a:solidFill>
              <a:srgbClr val="F4481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Class dependency</a:t>
            </a:r>
          </a:p>
        </p:txBody>
      </p:sp>
      <p:sp>
        <p:nvSpPr>
          <p:cNvPr id="619531" name="Oval 11"/>
          <p:cNvSpPr>
            <a:spLocks noChangeArrowheads="1"/>
          </p:cNvSpPr>
          <p:nvPr/>
        </p:nvSpPr>
        <p:spPr bwMode="auto">
          <a:xfrm>
            <a:off x="990600" y="3581400"/>
            <a:ext cx="6019800" cy="685800"/>
          </a:xfrm>
          <a:prstGeom prst="ellipse">
            <a:avLst/>
          </a:prstGeom>
          <a:noFill/>
          <a:ln w="19050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2" name="AutoShape 12"/>
          <p:cNvSpPr>
            <a:spLocks noChangeArrowheads="1"/>
          </p:cNvSpPr>
          <p:nvPr/>
        </p:nvSpPr>
        <p:spPr bwMode="auto">
          <a:xfrm>
            <a:off x="6477000" y="4191000"/>
            <a:ext cx="2667000" cy="457200"/>
          </a:xfrm>
          <a:prstGeom prst="wedgeRoundRectCallout">
            <a:avLst>
              <a:gd name="adj1" fmla="val -38037"/>
              <a:gd name="adj2" fmla="val -86806"/>
              <a:gd name="adj3" fmla="val 16667"/>
            </a:avLst>
          </a:prstGeom>
          <a:solidFill>
            <a:schemeClr val="accent1"/>
          </a:solidFill>
          <a:ln w="9525">
            <a:solidFill>
              <a:srgbClr val="F4481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Native code dependency</a:t>
            </a:r>
          </a:p>
        </p:txBody>
      </p:sp>
      <p:sp>
        <p:nvSpPr>
          <p:cNvPr id="619533" name="Oval 13"/>
          <p:cNvSpPr>
            <a:spLocks noChangeArrowheads="1"/>
          </p:cNvSpPr>
          <p:nvPr/>
        </p:nvSpPr>
        <p:spPr bwMode="auto">
          <a:xfrm>
            <a:off x="762000" y="4343400"/>
            <a:ext cx="5715000" cy="533400"/>
          </a:xfrm>
          <a:prstGeom prst="ellipse">
            <a:avLst/>
          </a:prstGeom>
          <a:noFill/>
          <a:ln w="19050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4" name="AutoShape 14"/>
          <p:cNvSpPr>
            <a:spLocks noChangeArrowheads="1"/>
          </p:cNvSpPr>
          <p:nvPr/>
        </p:nvSpPr>
        <p:spPr bwMode="auto">
          <a:xfrm>
            <a:off x="6553200" y="4876800"/>
            <a:ext cx="2286000" cy="457200"/>
          </a:xfrm>
          <a:prstGeom prst="wedgeRoundRectCallout">
            <a:avLst>
              <a:gd name="adj1" fmla="val -53056"/>
              <a:gd name="adj2" fmla="val -81944"/>
              <a:gd name="adj3" fmla="val 16667"/>
            </a:avLst>
          </a:prstGeom>
          <a:solidFill>
            <a:schemeClr val="accent1"/>
          </a:solidFill>
          <a:ln w="9525">
            <a:solidFill>
              <a:srgbClr val="F4481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Package dependency</a:t>
            </a:r>
          </a:p>
        </p:txBody>
      </p:sp>
      <p:sp>
        <p:nvSpPr>
          <p:cNvPr id="619535" name="Oval 15"/>
          <p:cNvSpPr>
            <a:spLocks noChangeArrowheads="1"/>
          </p:cNvSpPr>
          <p:nvPr/>
        </p:nvSpPr>
        <p:spPr bwMode="auto">
          <a:xfrm>
            <a:off x="762000" y="4953000"/>
            <a:ext cx="5715000" cy="228600"/>
          </a:xfrm>
          <a:prstGeom prst="ellipse">
            <a:avLst/>
          </a:prstGeom>
          <a:noFill/>
          <a:ln w="19050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36" name="AutoShape 16"/>
          <p:cNvSpPr>
            <a:spLocks noChangeArrowheads="1"/>
          </p:cNvSpPr>
          <p:nvPr/>
        </p:nvSpPr>
        <p:spPr bwMode="auto">
          <a:xfrm>
            <a:off x="5715000" y="5715000"/>
            <a:ext cx="2286000" cy="457200"/>
          </a:xfrm>
          <a:prstGeom prst="wedgeRoundRectCallout">
            <a:avLst>
              <a:gd name="adj1" fmla="val -45764"/>
              <a:gd name="adj2" fmla="val -176042"/>
              <a:gd name="adj3" fmla="val 16667"/>
            </a:avLst>
          </a:prstGeom>
          <a:solidFill>
            <a:schemeClr val="accent1"/>
          </a:solidFill>
          <a:ln w="9525">
            <a:solidFill>
              <a:srgbClr val="F4481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Export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D2296-ED4A-4082-A7FF-4062425EF931}" type="slidenum">
              <a:rPr lang="en-US" altLang="ko-KR"/>
              <a:pPr/>
              <a:t>92</a:t>
            </a:fld>
            <a:r>
              <a:rPr lang="en-US" altLang="ko-KR"/>
              <a:t> / 50</a:t>
            </a: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Starting a Bundle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32480846" y="3382963"/>
            <a:ext cx="13234392" cy="210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800" i="0" dirty="0" err="1">
                <a:latin typeface="굴림" pitchFamily="50" charset="-127"/>
              </a:rPr>
              <a:t>Classpath</a:t>
            </a:r>
            <a:r>
              <a:rPr lang="en-US" altLang="ko-KR" sz="2800" i="0" dirty="0">
                <a:latin typeface="굴림" pitchFamily="50" charset="-127"/>
              </a:rPr>
              <a:t>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Path to library in JAR format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Native code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Native Code and environment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Package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packages 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Whole package export is not recommended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services</a:t>
            </a:r>
          </a:p>
        </p:txBody>
      </p:sp>
      <p:sp>
        <p:nvSpPr>
          <p:cNvPr id="620557" name="Rectangle 13"/>
          <p:cNvSpPr>
            <a:spLocks noChangeArrowheads="1"/>
          </p:cNvSpPr>
          <p:nvPr/>
        </p:nvSpPr>
        <p:spPr bwMode="auto">
          <a:xfrm>
            <a:off x="2590800" y="4191000"/>
            <a:ext cx="2209800" cy="533400"/>
          </a:xfrm>
          <a:prstGeom prst="rect">
            <a:avLst/>
          </a:prstGeom>
          <a:solidFill>
            <a:srgbClr val="D2F2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context</a:t>
            </a: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609600" y="4724400"/>
            <a:ext cx="7086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</a:p>
        </p:txBody>
      </p:sp>
      <p:sp>
        <p:nvSpPr>
          <p:cNvPr id="620559" name="Oval 15"/>
          <p:cNvSpPr>
            <a:spLocks noChangeArrowheads="1"/>
          </p:cNvSpPr>
          <p:nvPr/>
        </p:nvSpPr>
        <p:spPr bwMode="auto">
          <a:xfrm>
            <a:off x="1524000" y="39624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20560" name="Line 16"/>
          <p:cNvSpPr>
            <a:spLocks noChangeShapeType="1"/>
          </p:cNvSpPr>
          <p:nvPr/>
        </p:nvSpPr>
        <p:spPr bwMode="auto">
          <a:xfrm>
            <a:off x="1371600" y="2362200"/>
            <a:ext cx="6096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61" name="Text Box 17"/>
          <p:cNvSpPr txBox="1">
            <a:spLocks noChangeArrowheads="1"/>
          </p:cNvSpPr>
          <p:nvPr/>
        </p:nvSpPr>
        <p:spPr bwMode="auto">
          <a:xfrm>
            <a:off x="1143000" y="2590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Bundle.start</a:t>
            </a:r>
          </a:p>
        </p:txBody>
      </p:sp>
      <p:sp>
        <p:nvSpPr>
          <p:cNvPr id="620562" name="Line 18"/>
          <p:cNvSpPr>
            <a:spLocks noChangeShapeType="1"/>
          </p:cNvSpPr>
          <p:nvPr/>
        </p:nvSpPr>
        <p:spPr bwMode="auto">
          <a:xfrm flipV="1">
            <a:off x="2971800" y="4724400"/>
            <a:ext cx="0" cy="6858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1981200" y="4648200"/>
            <a:ext cx="990600" cy="7620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64" name="Text Box 20"/>
          <p:cNvSpPr txBox="1">
            <a:spLocks noChangeArrowheads="1"/>
          </p:cNvSpPr>
          <p:nvPr/>
        </p:nvSpPr>
        <p:spPr bwMode="auto">
          <a:xfrm>
            <a:off x="1752600" y="5029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Create Bundle context</a:t>
            </a:r>
          </a:p>
        </p:txBody>
      </p:sp>
      <p:sp>
        <p:nvSpPr>
          <p:cNvPr id="620565" name="Rectangle 21"/>
          <p:cNvSpPr>
            <a:spLocks noChangeArrowheads="1"/>
          </p:cNvSpPr>
          <p:nvPr/>
        </p:nvSpPr>
        <p:spPr bwMode="auto">
          <a:xfrm>
            <a:off x="4343400" y="1905000"/>
            <a:ext cx="1447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Etc.)</a:t>
            </a:r>
          </a:p>
        </p:txBody>
      </p:sp>
      <p:sp>
        <p:nvSpPr>
          <p:cNvPr id="620566" name="Text Box 22"/>
          <p:cNvSpPr txBox="1">
            <a:spLocks noChangeArrowheads="1"/>
          </p:cNvSpPr>
          <p:nvPr/>
        </p:nvSpPr>
        <p:spPr bwMode="auto">
          <a:xfrm>
            <a:off x="2057400" y="3733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RESOLVED</a:t>
            </a:r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 flipH="1" flipV="1">
            <a:off x="2514600" y="4343400"/>
            <a:ext cx="16002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68" name="Text Box 24"/>
          <p:cNvSpPr txBox="1">
            <a:spLocks noChangeArrowheads="1"/>
          </p:cNvSpPr>
          <p:nvPr/>
        </p:nvSpPr>
        <p:spPr bwMode="auto">
          <a:xfrm>
            <a:off x="2819400" y="4876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1) Check bundle status</a:t>
            </a:r>
          </a:p>
        </p:txBody>
      </p:sp>
      <p:sp>
        <p:nvSpPr>
          <p:cNvPr id="620569" name="Line 25"/>
          <p:cNvSpPr>
            <a:spLocks noChangeShapeType="1"/>
          </p:cNvSpPr>
          <p:nvPr/>
        </p:nvSpPr>
        <p:spPr bwMode="auto">
          <a:xfrm flipV="1">
            <a:off x="2286000" y="37338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0" name="Line 26"/>
          <p:cNvSpPr>
            <a:spLocks noChangeShapeType="1"/>
          </p:cNvSpPr>
          <p:nvPr/>
        </p:nvSpPr>
        <p:spPr bwMode="auto">
          <a:xfrm>
            <a:off x="2286000" y="36576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1" name="Text Box 27"/>
          <p:cNvSpPr txBox="1">
            <a:spLocks noChangeArrowheads="1"/>
          </p:cNvSpPr>
          <p:nvPr/>
        </p:nvSpPr>
        <p:spPr bwMode="auto">
          <a:xfrm>
            <a:off x="3505200" y="3581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STARTING (1)</a:t>
            </a:r>
          </a:p>
        </p:txBody>
      </p:sp>
      <p:sp>
        <p:nvSpPr>
          <p:cNvPr id="620572" name="Line 28"/>
          <p:cNvSpPr>
            <a:spLocks noChangeShapeType="1"/>
          </p:cNvSpPr>
          <p:nvPr/>
        </p:nvSpPr>
        <p:spPr bwMode="auto">
          <a:xfrm>
            <a:off x="3429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3" name="Line 29"/>
          <p:cNvSpPr>
            <a:spLocks noChangeShapeType="1"/>
          </p:cNvSpPr>
          <p:nvPr/>
        </p:nvSpPr>
        <p:spPr bwMode="auto">
          <a:xfrm flipV="1">
            <a:off x="2362200" y="2895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4" name="Line 30"/>
          <p:cNvSpPr>
            <a:spLocks noChangeShapeType="1"/>
          </p:cNvSpPr>
          <p:nvPr/>
        </p:nvSpPr>
        <p:spPr bwMode="auto">
          <a:xfrm flipV="1">
            <a:off x="5105400" y="2895600"/>
            <a:ext cx="381000" cy="2362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5" name="Line 31"/>
          <p:cNvSpPr>
            <a:spLocks noChangeShapeType="1"/>
          </p:cNvSpPr>
          <p:nvPr/>
        </p:nvSpPr>
        <p:spPr bwMode="auto">
          <a:xfrm>
            <a:off x="5486400" y="2895600"/>
            <a:ext cx="1371600" cy="1371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76" name="AutoShape 32"/>
          <p:cNvSpPr>
            <a:spLocks noChangeArrowheads="1"/>
          </p:cNvSpPr>
          <p:nvPr/>
        </p:nvSpPr>
        <p:spPr bwMode="auto">
          <a:xfrm>
            <a:off x="6324600" y="4267200"/>
            <a:ext cx="1524000" cy="457200"/>
          </a:xfrm>
          <a:prstGeom prst="hexagon">
            <a:avLst>
              <a:gd name="adj" fmla="val 83333"/>
              <a:gd name="vf" fmla="val 11547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Activator.start</a:t>
            </a:r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6324600" y="3200400"/>
            <a:ext cx="1828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2) Invoke bundle’s activator start method</a:t>
            </a:r>
          </a:p>
        </p:txBody>
      </p:sp>
      <p:sp>
        <p:nvSpPr>
          <p:cNvPr id="620578" name="AutoShape 34"/>
          <p:cNvSpPr>
            <a:spLocks noChangeArrowheads="1"/>
          </p:cNvSpPr>
          <p:nvPr/>
        </p:nvSpPr>
        <p:spPr bwMode="auto">
          <a:xfrm>
            <a:off x="7848600" y="4648200"/>
            <a:ext cx="1066800" cy="1447800"/>
          </a:xfrm>
          <a:prstGeom prst="can">
            <a:avLst>
              <a:gd name="adj" fmla="val 3392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 :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STARTED</a:t>
            </a:r>
          </a:p>
        </p:txBody>
      </p:sp>
      <p:sp>
        <p:nvSpPr>
          <p:cNvPr id="620579" name="Line 35"/>
          <p:cNvSpPr>
            <a:spLocks noChangeShapeType="1"/>
          </p:cNvSpPr>
          <p:nvPr/>
        </p:nvSpPr>
        <p:spPr bwMode="auto">
          <a:xfrm flipV="1">
            <a:off x="5638800" y="5105400"/>
            <a:ext cx="25908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80" name="Text Box 36"/>
          <p:cNvSpPr txBox="1">
            <a:spLocks noChangeArrowheads="1"/>
          </p:cNvSpPr>
          <p:nvPr/>
        </p:nvSpPr>
        <p:spPr bwMode="auto">
          <a:xfrm>
            <a:off x="5562600" y="53340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3) Record A bundle status started</a:t>
            </a:r>
          </a:p>
        </p:txBody>
      </p:sp>
      <p:sp>
        <p:nvSpPr>
          <p:cNvPr id="620581" name="Text Box 37"/>
          <p:cNvSpPr txBox="1">
            <a:spLocks noChangeArrowheads="1"/>
          </p:cNvSpPr>
          <p:nvPr/>
        </p:nvSpPr>
        <p:spPr bwMode="auto">
          <a:xfrm>
            <a:off x="4876800" y="3581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ACTIVE(3)</a:t>
            </a:r>
          </a:p>
        </p:txBody>
      </p:sp>
      <p:sp>
        <p:nvSpPr>
          <p:cNvPr id="620582" name="Line 38"/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83" name="Text Box 39"/>
          <p:cNvSpPr txBox="1">
            <a:spLocks noChangeArrowheads="1"/>
          </p:cNvSpPr>
          <p:nvPr/>
        </p:nvSpPr>
        <p:spPr bwMode="auto">
          <a:xfrm>
            <a:off x="304800" y="3048000"/>
            <a:ext cx="137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4)Broadcast Bundle Event. STARTED</a:t>
            </a:r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 flipV="1">
            <a:off x="3733800" y="35814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585" name="Line 41"/>
          <p:cNvSpPr>
            <a:spLocks noChangeShapeType="1"/>
          </p:cNvSpPr>
          <p:nvPr/>
        </p:nvSpPr>
        <p:spPr bwMode="auto">
          <a:xfrm>
            <a:off x="3733800" y="35052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529A0-EBFE-40CA-A3BF-2B8579198187}" type="slidenum">
              <a:rPr lang="en-US" altLang="ko-KR"/>
              <a:pPr/>
              <a:t>93</a:t>
            </a:fld>
            <a:r>
              <a:rPr lang="en-US" altLang="ko-KR"/>
              <a:t> / 50</a:t>
            </a: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ko-KR"/>
              <a:t>Stopping a Bundle</a:t>
            </a: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32480846" y="3382963"/>
            <a:ext cx="13234392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800" i="0" dirty="0" err="1">
                <a:latin typeface="굴림" pitchFamily="50" charset="-127"/>
              </a:rPr>
              <a:t>Classpath</a:t>
            </a:r>
            <a:r>
              <a:rPr lang="en-US" altLang="ko-KR" sz="2800" i="0" dirty="0">
                <a:latin typeface="굴림" pitchFamily="50" charset="-127"/>
              </a:rPr>
              <a:t>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Path to library in JAR format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Native code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Native Code and environment</a:t>
            </a:r>
          </a:p>
          <a:p>
            <a:pPr>
              <a:buFontTx/>
              <a:buChar char="•"/>
            </a:pPr>
            <a:r>
              <a:rPr lang="en-US" altLang="ko-KR" sz="2800" i="0" dirty="0">
                <a:latin typeface="굴림" pitchFamily="50" charset="-127"/>
              </a:rPr>
              <a:t>Package dependencies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packages 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Whole package export is not recommended</a:t>
            </a:r>
          </a:p>
          <a:p>
            <a:pPr lvl="1">
              <a:buFontTx/>
              <a:buChar char="–"/>
            </a:pPr>
            <a:r>
              <a:rPr lang="en-US" altLang="ko-KR" sz="2400" i="0" dirty="0">
                <a:latin typeface="굴림" pitchFamily="50" charset="-127"/>
              </a:rPr>
              <a:t>Export &amp; import services</a:t>
            </a:r>
          </a:p>
        </p:txBody>
      </p:sp>
      <p:sp>
        <p:nvSpPr>
          <p:cNvPr id="621601" name="Rectangle 33"/>
          <p:cNvSpPr>
            <a:spLocks noChangeArrowheads="1"/>
          </p:cNvSpPr>
          <p:nvPr/>
        </p:nvSpPr>
        <p:spPr bwMode="auto">
          <a:xfrm>
            <a:off x="2590800" y="4191000"/>
            <a:ext cx="2209800" cy="533400"/>
          </a:xfrm>
          <a:prstGeom prst="rect">
            <a:avLst/>
          </a:prstGeom>
          <a:solidFill>
            <a:srgbClr val="D2F2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context</a:t>
            </a:r>
          </a:p>
        </p:txBody>
      </p:sp>
      <p:sp>
        <p:nvSpPr>
          <p:cNvPr id="621602" name="Rectangle 34"/>
          <p:cNvSpPr>
            <a:spLocks noChangeArrowheads="1"/>
          </p:cNvSpPr>
          <p:nvPr/>
        </p:nvSpPr>
        <p:spPr bwMode="auto">
          <a:xfrm>
            <a:off x="609600" y="4724400"/>
            <a:ext cx="7086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</a:p>
        </p:txBody>
      </p:sp>
      <p:sp>
        <p:nvSpPr>
          <p:cNvPr id="621603" name="Oval 35"/>
          <p:cNvSpPr>
            <a:spLocks noChangeArrowheads="1"/>
          </p:cNvSpPr>
          <p:nvPr/>
        </p:nvSpPr>
        <p:spPr bwMode="auto">
          <a:xfrm>
            <a:off x="1524000" y="39624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21604" name="Line 36"/>
          <p:cNvSpPr>
            <a:spLocks noChangeShapeType="1"/>
          </p:cNvSpPr>
          <p:nvPr/>
        </p:nvSpPr>
        <p:spPr bwMode="auto">
          <a:xfrm>
            <a:off x="1371600" y="2362200"/>
            <a:ext cx="6096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05" name="Text Box 37"/>
          <p:cNvSpPr txBox="1">
            <a:spLocks noChangeArrowheads="1"/>
          </p:cNvSpPr>
          <p:nvPr/>
        </p:nvSpPr>
        <p:spPr bwMode="auto">
          <a:xfrm>
            <a:off x="1143000" y="2590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Bundle.start</a:t>
            </a:r>
          </a:p>
        </p:txBody>
      </p:sp>
      <p:sp>
        <p:nvSpPr>
          <p:cNvPr id="621606" name="Line 38"/>
          <p:cNvSpPr>
            <a:spLocks noChangeShapeType="1"/>
          </p:cNvSpPr>
          <p:nvPr/>
        </p:nvSpPr>
        <p:spPr bwMode="auto">
          <a:xfrm flipV="1">
            <a:off x="2971800" y="4724400"/>
            <a:ext cx="0" cy="6858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07" name="Line 39"/>
          <p:cNvSpPr>
            <a:spLocks noChangeShapeType="1"/>
          </p:cNvSpPr>
          <p:nvPr/>
        </p:nvSpPr>
        <p:spPr bwMode="auto">
          <a:xfrm>
            <a:off x="1981200" y="4648200"/>
            <a:ext cx="990600" cy="7620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08" name="Text Box 40"/>
          <p:cNvSpPr txBox="1">
            <a:spLocks noChangeArrowheads="1"/>
          </p:cNvSpPr>
          <p:nvPr/>
        </p:nvSpPr>
        <p:spPr bwMode="auto">
          <a:xfrm>
            <a:off x="1752600" y="5029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Create Bundle context</a:t>
            </a:r>
          </a:p>
        </p:txBody>
      </p:sp>
      <p:sp>
        <p:nvSpPr>
          <p:cNvPr id="621609" name="Rectangle 41"/>
          <p:cNvSpPr>
            <a:spLocks noChangeArrowheads="1"/>
          </p:cNvSpPr>
          <p:nvPr/>
        </p:nvSpPr>
        <p:spPr bwMode="auto">
          <a:xfrm>
            <a:off x="4343400" y="1905000"/>
            <a:ext cx="1447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Etc.)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2057400" y="3733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RESOLVED</a:t>
            </a:r>
          </a:p>
        </p:txBody>
      </p:sp>
      <p:sp>
        <p:nvSpPr>
          <p:cNvPr id="621611" name="Line 43"/>
          <p:cNvSpPr>
            <a:spLocks noChangeShapeType="1"/>
          </p:cNvSpPr>
          <p:nvPr/>
        </p:nvSpPr>
        <p:spPr bwMode="auto">
          <a:xfrm flipH="1" flipV="1">
            <a:off x="2514600" y="4343400"/>
            <a:ext cx="16002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2" name="Text Box 44"/>
          <p:cNvSpPr txBox="1">
            <a:spLocks noChangeArrowheads="1"/>
          </p:cNvSpPr>
          <p:nvPr/>
        </p:nvSpPr>
        <p:spPr bwMode="auto">
          <a:xfrm>
            <a:off x="2819400" y="4876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1) Check bundle status</a:t>
            </a:r>
          </a:p>
        </p:txBody>
      </p:sp>
      <p:sp>
        <p:nvSpPr>
          <p:cNvPr id="621613" name="Line 45"/>
          <p:cNvSpPr>
            <a:spLocks noChangeShapeType="1"/>
          </p:cNvSpPr>
          <p:nvPr/>
        </p:nvSpPr>
        <p:spPr bwMode="auto">
          <a:xfrm flipV="1">
            <a:off x="2286000" y="37338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4" name="Line 46"/>
          <p:cNvSpPr>
            <a:spLocks noChangeShapeType="1"/>
          </p:cNvSpPr>
          <p:nvPr/>
        </p:nvSpPr>
        <p:spPr bwMode="auto">
          <a:xfrm>
            <a:off x="2286000" y="36576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3505200" y="3581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STARTING (1)</a:t>
            </a:r>
          </a:p>
        </p:txBody>
      </p:sp>
      <p:sp>
        <p:nvSpPr>
          <p:cNvPr id="621616" name="Line 48"/>
          <p:cNvSpPr>
            <a:spLocks noChangeShapeType="1"/>
          </p:cNvSpPr>
          <p:nvPr/>
        </p:nvSpPr>
        <p:spPr bwMode="auto">
          <a:xfrm>
            <a:off x="3429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7" name="Line 49"/>
          <p:cNvSpPr>
            <a:spLocks noChangeShapeType="1"/>
          </p:cNvSpPr>
          <p:nvPr/>
        </p:nvSpPr>
        <p:spPr bwMode="auto">
          <a:xfrm flipV="1">
            <a:off x="2362200" y="2895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8" name="Line 50"/>
          <p:cNvSpPr>
            <a:spLocks noChangeShapeType="1"/>
          </p:cNvSpPr>
          <p:nvPr/>
        </p:nvSpPr>
        <p:spPr bwMode="auto">
          <a:xfrm flipV="1">
            <a:off x="5105400" y="2895600"/>
            <a:ext cx="381000" cy="2362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19" name="Line 51"/>
          <p:cNvSpPr>
            <a:spLocks noChangeShapeType="1"/>
          </p:cNvSpPr>
          <p:nvPr/>
        </p:nvSpPr>
        <p:spPr bwMode="auto">
          <a:xfrm>
            <a:off x="5486400" y="2895600"/>
            <a:ext cx="1371600" cy="1371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20" name="AutoShape 52"/>
          <p:cNvSpPr>
            <a:spLocks noChangeArrowheads="1"/>
          </p:cNvSpPr>
          <p:nvPr/>
        </p:nvSpPr>
        <p:spPr bwMode="auto">
          <a:xfrm>
            <a:off x="6324600" y="4267200"/>
            <a:ext cx="1524000" cy="457200"/>
          </a:xfrm>
          <a:prstGeom prst="hexagon">
            <a:avLst>
              <a:gd name="adj" fmla="val 83333"/>
              <a:gd name="vf" fmla="val 11547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Activator.start</a:t>
            </a:r>
          </a:p>
        </p:txBody>
      </p:sp>
      <p:sp>
        <p:nvSpPr>
          <p:cNvPr id="621621" name="Text Box 53"/>
          <p:cNvSpPr txBox="1">
            <a:spLocks noChangeArrowheads="1"/>
          </p:cNvSpPr>
          <p:nvPr/>
        </p:nvSpPr>
        <p:spPr bwMode="auto">
          <a:xfrm>
            <a:off x="6324600" y="3200400"/>
            <a:ext cx="1828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2) Invoke bundle’s activator start method</a:t>
            </a:r>
          </a:p>
        </p:txBody>
      </p:sp>
      <p:sp>
        <p:nvSpPr>
          <p:cNvPr id="621622" name="AutoShape 54"/>
          <p:cNvSpPr>
            <a:spLocks noChangeArrowheads="1"/>
          </p:cNvSpPr>
          <p:nvPr/>
        </p:nvSpPr>
        <p:spPr bwMode="auto">
          <a:xfrm>
            <a:off x="7848600" y="4648200"/>
            <a:ext cx="1066800" cy="1447800"/>
          </a:xfrm>
          <a:prstGeom prst="can">
            <a:avLst>
              <a:gd name="adj" fmla="val 3392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 :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STARTED</a:t>
            </a:r>
          </a:p>
        </p:txBody>
      </p:sp>
      <p:sp>
        <p:nvSpPr>
          <p:cNvPr id="621623" name="Line 55"/>
          <p:cNvSpPr>
            <a:spLocks noChangeShapeType="1"/>
          </p:cNvSpPr>
          <p:nvPr/>
        </p:nvSpPr>
        <p:spPr bwMode="auto">
          <a:xfrm flipV="1">
            <a:off x="5638800" y="5105400"/>
            <a:ext cx="25908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562600" y="53340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3) Record A bundle status started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4876800" y="3581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ACTIVE(3)</a:t>
            </a:r>
          </a:p>
        </p:txBody>
      </p:sp>
      <p:sp>
        <p:nvSpPr>
          <p:cNvPr id="621626" name="Line 58"/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27" name="Text Box 59"/>
          <p:cNvSpPr txBox="1">
            <a:spLocks noChangeArrowheads="1"/>
          </p:cNvSpPr>
          <p:nvPr/>
        </p:nvSpPr>
        <p:spPr bwMode="auto">
          <a:xfrm>
            <a:off x="304800" y="3048000"/>
            <a:ext cx="137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4)Broadcast Bundle Event. STARTED</a:t>
            </a:r>
          </a:p>
        </p:txBody>
      </p:sp>
      <p:sp>
        <p:nvSpPr>
          <p:cNvPr id="621628" name="Line 60"/>
          <p:cNvSpPr>
            <a:spLocks noChangeShapeType="1"/>
          </p:cNvSpPr>
          <p:nvPr/>
        </p:nvSpPr>
        <p:spPr bwMode="auto">
          <a:xfrm flipV="1">
            <a:off x="3733800" y="35814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29" name="Line 61"/>
          <p:cNvSpPr>
            <a:spLocks noChangeShapeType="1"/>
          </p:cNvSpPr>
          <p:nvPr/>
        </p:nvSpPr>
        <p:spPr bwMode="auto">
          <a:xfrm>
            <a:off x="3733800" y="35052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E6C10-1955-42F2-852B-19231E78B954}" type="slidenum">
              <a:rPr lang="en-US" altLang="ko-KR"/>
              <a:pPr/>
              <a:t>94</a:t>
            </a:fld>
            <a:r>
              <a:rPr lang="en-US" altLang="ko-KR"/>
              <a:t> / 50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r>
              <a:rPr lang="en-US" altLang="ko-KR"/>
              <a:t>Bundle Activator Interface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 perform specific tasks when a bundle is started or stopped(recommended)</a:t>
            </a:r>
          </a:p>
          <a:p>
            <a:r>
              <a:rPr lang="en-US" altLang="ko-KR"/>
              <a:t>Start</a:t>
            </a:r>
          </a:p>
          <a:p>
            <a:pPr lvl="1"/>
            <a:r>
              <a:rPr lang="en-US" altLang="ko-KR"/>
              <a:t>Allocate resources</a:t>
            </a:r>
          </a:p>
          <a:p>
            <a:pPr lvl="1"/>
            <a:r>
              <a:rPr lang="en-US" altLang="ko-KR"/>
              <a:t>Register services</a:t>
            </a:r>
          </a:p>
          <a:p>
            <a:r>
              <a:rPr lang="en-US" altLang="ko-KR"/>
              <a:t>Stop</a:t>
            </a:r>
          </a:p>
          <a:p>
            <a:pPr lvl="1"/>
            <a:r>
              <a:rPr lang="en-US" altLang="ko-KR"/>
              <a:t>Release resources</a:t>
            </a:r>
          </a:p>
          <a:p>
            <a:pPr lvl="1"/>
            <a:r>
              <a:rPr lang="en-US" altLang="ko-KR"/>
              <a:t>Unregister services</a:t>
            </a:r>
          </a:p>
          <a:p>
            <a:pPr lvl="1"/>
            <a:endParaRPr lang="en-US" altLang="ko-KR"/>
          </a:p>
          <a:p>
            <a:pPr lvl="1"/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0045-083B-4ED0-ABC4-6C7A2B7ABDBA}" type="slidenum">
              <a:rPr lang="en-US" altLang="ko-KR"/>
              <a:pPr/>
              <a:t>95</a:t>
            </a:fld>
            <a:r>
              <a:rPr lang="en-US" altLang="ko-KR"/>
              <a:t> / 50</a:t>
            </a: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r>
              <a:rPr lang="en-US" altLang="ko-KR"/>
              <a:t>Updating a Bundle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5562600" y="2209800"/>
            <a:ext cx="1447800" cy="1371600"/>
          </a:xfrm>
          <a:prstGeom prst="rect">
            <a:avLst/>
          </a:prstGeom>
          <a:solidFill>
            <a:srgbClr val="DFF6B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Etc.)</a:t>
            </a:r>
          </a:p>
        </p:txBody>
      </p:sp>
      <p:sp>
        <p:nvSpPr>
          <p:cNvPr id="623622" name="Rectangle 6"/>
          <p:cNvSpPr>
            <a:spLocks noChangeArrowheads="1"/>
          </p:cNvSpPr>
          <p:nvPr/>
        </p:nvSpPr>
        <p:spPr bwMode="auto">
          <a:xfrm>
            <a:off x="979488" y="4203700"/>
            <a:ext cx="1611312" cy="533400"/>
          </a:xfrm>
          <a:prstGeom prst="rect">
            <a:avLst/>
          </a:prstGeom>
          <a:solidFill>
            <a:srgbClr val="D2F2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context</a:t>
            </a:r>
          </a:p>
        </p:txBody>
      </p:sp>
      <p:sp>
        <p:nvSpPr>
          <p:cNvPr id="623623" name="Rectangle 7"/>
          <p:cNvSpPr>
            <a:spLocks noChangeArrowheads="1"/>
          </p:cNvSpPr>
          <p:nvPr/>
        </p:nvSpPr>
        <p:spPr bwMode="auto">
          <a:xfrm>
            <a:off x="609600" y="4800600"/>
            <a:ext cx="6096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  <a:r>
              <a:rPr lang="en-US" altLang="ko-KR" sz="1800" i="0">
                <a:latin typeface="Times New Roman" pitchFamily="18" charset="0"/>
              </a:rPr>
              <a:t> </a:t>
            </a:r>
          </a:p>
        </p:txBody>
      </p:sp>
      <p:sp>
        <p:nvSpPr>
          <p:cNvPr id="623624" name="Line 8"/>
          <p:cNvSpPr>
            <a:spLocks noChangeShapeType="1"/>
          </p:cNvSpPr>
          <p:nvPr/>
        </p:nvSpPr>
        <p:spPr bwMode="auto">
          <a:xfrm flipV="1">
            <a:off x="3657600" y="3570288"/>
            <a:ext cx="26670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25" name="Line 9"/>
          <p:cNvSpPr>
            <a:spLocks noChangeShapeType="1"/>
          </p:cNvSpPr>
          <p:nvPr/>
        </p:nvSpPr>
        <p:spPr bwMode="auto">
          <a:xfrm>
            <a:off x="6324600" y="3581400"/>
            <a:ext cx="1371600" cy="1752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26" name="Text Box 10"/>
          <p:cNvSpPr txBox="1">
            <a:spLocks noChangeArrowheads="1"/>
          </p:cNvSpPr>
          <p:nvPr/>
        </p:nvSpPr>
        <p:spPr bwMode="auto">
          <a:xfrm>
            <a:off x="533400" y="3124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1) Bundle.update</a:t>
            </a:r>
          </a:p>
        </p:txBody>
      </p:sp>
      <p:sp>
        <p:nvSpPr>
          <p:cNvPr id="623627" name="Oval 11"/>
          <p:cNvSpPr>
            <a:spLocks noChangeArrowheads="1"/>
          </p:cNvSpPr>
          <p:nvPr/>
        </p:nvSpPr>
        <p:spPr bwMode="auto">
          <a:xfrm>
            <a:off x="2590800" y="4038600"/>
            <a:ext cx="1066800" cy="762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23628" name="Text Box 12"/>
          <p:cNvSpPr txBox="1">
            <a:spLocks noChangeArrowheads="1"/>
          </p:cNvSpPr>
          <p:nvPr/>
        </p:nvSpPr>
        <p:spPr bwMode="auto">
          <a:xfrm>
            <a:off x="5334000" y="3951288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2) Back up Bundle’s JAR file</a:t>
            </a:r>
            <a:r>
              <a:rPr lang="en-US" altLang="ko-KR" sz="1800" i="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23629" name="Text Box 13"/>
          <p:cNvSpPr txBox="1">
            <a:spLocks noChangeArrowheads="1"/>
          </p:cNvSpPr>
          <p:nvPr/>
        </p:nvSpPr>
        <p:spPr bwMode="auto">
          <a:xfrm>
            <a:off x="7696200" y="4648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INSTALLED</a:t>
            </a:r>
          </a:p>
        </p:txBody>
      </p:sp>
      <p:sp>
        <p:nvSpPr>
          <p:cNvPr id="623630" name="AutoShape 14"/>
          <p:cNvSpPr>
            <a:spLocks noChangeArrowheads="1"/>
          </p:cNvSpPr>
          <p:nvPr/>
        </p:nvSpPr>
        <p:spPr bwMode="auto">
          <a:xfrm>
            <a:off x="7086600" y="5334000"/>
            <a:ext cx="1447800" cy="838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1" name="Rectangle 15"/>
          <p:cNvSpPr>
            <a:spLocks noChangeArrowheads="1"/>
          </p:cNvSpPr>
          <p:nvPr/>
        </p:nvSpPr>
        <p:spPr bwMode="auto">
          <a:xfrm>
            <a:off x="3200400" y="1828800"/>
            <a:ext cx="14478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folHlink"/>
                </a:solidFill>
                <a:latin typeface="Times New Roman" pitchFamily="18" charset="0"/>
              </a:rPr>
              <a:t>New Bundle A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folHlink"/>
                </a:solidFill>
                <a:latin typeface="Times New Roman" pitchFamily="18" charset="0"/>
              </a:rPr>
              <a:t>( Java class,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folHlink"/>
                </a:solidFill>
                <a:latin typeface="Times New Roman" pitchFamily="18" charset="0"/>
              </a:rPr>
              <a:t>Html file , 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folHlink"/>
                </a:solidFill>
                <a:latin typeface="Times New Roman" pitchFamily="18" charset="0"/>
              </a:rPr>
              <a:t>manifest file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solidFill>
                  <a:schemeClr val="folHlink"/>
                </a:solidFill>
                <a:latin typeface="Times New Roman" pitchFamily="18" charset="0"/>
              </a:rPr>
              <a:t>Etc.)</a:t>
            </a:r>
          </a:p>
        </p:txBody>
      </p:sp>
      <p:sp>
        <p:nvSpPr>
          <p:cNvPr id="623632" name="Text Box 16"/>
          <p:cNvSpPr txBox="1">
            <a:spLocks noChangeArrowheads="1"/>
          </p:cNvSpPr>
          <p:nvPr/>
        </p:nvSpPr>
        <p:spPr bwMode="auto">
          <a:xfrm>
            <a:off x="2514600" y="3657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ACTIVE</a:t>
            </a:r>
          </a:p>
        </p:txBody>
      </p:sp>
      <p:sp>
        <p:nvSpPr>
          <p:cNvPr id="623633" name="Line 17"/>
          <p:cNvSpPr>
            <a:spLocks noChangeShapeType="1"/>
          </p:cNvSpPr>
          <p:nvPr/>
        </p:nvSpPr>
        <p:spPr bwMode="auto">
          <a:xfrm flipV="1">
            <a:off x="2743200" y="36576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4" name="Line 18"/>
          <p:cNvSpPr>
            <a:spLocks noChangeShapeType="1"/>
          </p:cNvSpPr>
          <p:nvPr/>
        </p:nvSpPr>
        <p:spPr bwMode="auto">
          <a:xfrm>
            <a:off x="2743200" y="35814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5" name="Line 19"/>
          <p:cNvSpPr>
            <a:spLocks noChangeShapeType="1"/>
          </p:cNvSpPr>
          <p:nvPr/>
        </p:nvSpPr>
        <p:spPr bwMode="auto">
          <a:xfrm>
            <a:off x="685800" y="2427288"/>
            <a:ext cx="1981200" cy="1676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6" name="Text Box 20"/>
          <p:cNvSpPr txBox="1">
            <a:spLocks noChangeArrowheads="1"/>
          </p:cNvSpPr>
          <p:nvPr/>
        </p:nvSpPr>
        <p:spPr bwMode="auto">
          <a:xfrm>
            <a:off x="3886200" y="36576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INSTALLED(3)</a:t>
            </a:r>
          </a:p>
        </p:txBody>
      </p:sp>
      <p:sp>
        <p:nvSpPr>
          <p:cNvPr id="623637" name="Line 21"/>
          <p:cNvSpPr>
            <a:spLocks noChangeShapeType="1"/>
          </p:cNvSpPr>
          <p:nvPr/>
        </p:nvSpPr>
        <p:spPr bwMode="auto">
          <a:xfrm>
            <a:off x="3733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8" name="Line 22"/>
          <p:cNvSpPr>
            <a:spLocks noChangeShapeType="1"/>
          </p:cNvSpPr>
          <p:nvPr/>
        </p:nvSpPr>
        <p:spPr bwMode="auto">
          <a:xfrm flipH="1" flipV="1">
            <a:off x="4191000" y="3189288"/>
            <a:ext cx="685800" cy="213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9" name="Line 23"/>
          <p:cNvSpPr>
            <a:spLocks noChangeShapeType="1"/>
          </p:cNvSpPr>
          <p:nvPr/>
        </p:nvSpPr>
        <p:spPr bwMode="auto">
          <a:xfrm flipH="1">
            <a:off x="3429000" y="3189288"/>
            <a:ext cx="7620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40" name="Text Box 24"/>
          <p:cNvSpPr txBox="1">
            <a:spLocks noChangeArrowheads="1"/>
          </p:cNvSpPr>
          <p:nvPr/>
        </p:nvSpPr>
        <p:spPr bwMode="auto">
          <a:xfrm>
            <a:off x="4495800" y="50292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3) Install New version Bundle</a:t>
            </a:r>
          </a:p>
        </p:txBody>
      </p:sp>
      <p:sp>
        <p:nvSpPr>
          <p:cNvPr id="623641" name="Line 25"/>
          <p:cNvSpPr>
            <a:spLocks noChangeShapeType="1"/>
          </p:cNvSpPr>
          <p:nvPr/>
        </p:nvSpPr>
        <p:spPr bwMode="auto">
          <a:xfrm flipH="1" flipV="1">
            <a:off x="1600200" y="1828800"/>
            <a:ext cx="1295400" cy="2209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42" name="Text Box 26"/>
          <p:cNvSpPr txBox="1">
            <a:spLocks noChangeArrowheads="1"/>
          </p:cNvSpPr>
          <p:nvPr/>
        </p:nvSpPr>
        <p:spPr bwMode="auto">
          <a:xfrm>
            <a:off x="1447800" y="1905000"/>
            <a:ext cx="152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rgbClr val="3366FF"/>
                </a:solidFill>
                <a:latin typeface="Times New Roman" pitchFamily="18" charset="0"/>
              </a:rPr>
              <a:t>4)Broadcast BundleEvent.UPDATED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7237E-1237-474E-8C31-F67A7C3F432E}" type="slidenum">
              <a:rPr lang="en-US" altLang="ko-KR"/>
              <a:pPr/>
              <a:t>96</a:t>
            </a:fld>
            <a:r>
              <a:rPr lang="en-US" altLang="ko-KR"/>
              <a:t> / 50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ko-KR"/>
              <a:t>Updating a Bundle(2)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Update Process</a:t>
            </a:r>
          </a:p>
          <a:p>
            <a:pPr lvl="1"/>
            <a:r>
              <a:rPr lang="en-US" altLang="ko-KR" sz="2000"/>
              <a:t>Succeed </a:t>
            </a:r>
          </a:p>
          <a:p>
            <a:pPr lvl="2"/>
            <a:r>
              <a:rPr lang="en-US" altLang="ko-KR" sz="1800"/>
              <a:t>Broadcast UPDATE Event			 </a:t>
            </a:r>
          </a:p>
          <a:p>
            <a:pPr lvl="2"/>
            <a:r>
              <a:rPr lang="en-US" altLang="ko-KR" sz="1800"/>
              <a:t> Resume bundle ( new version)</a:t>
            </a:r>
          </a:p>
          <a:p>
            <a:pPr lvl="1"/>
            <a:r>
              <a:rPr lang="en-US" altLang="ko-KR" sz="2000"/>
              <a:t>Failed </a:t>
            </a:r>
          </a:p>
          <a:p>
            <a:pPr lvl="2"/>
            <a:r>
              <a:rPr lang="en-US" altLang="ko-KR" sz="1800"/>
              <a:t>Revert to old version  </a:t>
            </a:r>
          </a:p>
          <a:p>
            <a:pPr lvl="2"/>
            <a:r>
              <a:rPr lang="en-US" altLang="ko-KR" sz="1800"/>
              <a:t>Resume bundle ( old version)			    	  </a:t>
            </a:r>
          </a:p>
          <a:p>
            <a:pPr lvl="2"/>
            <a:r>
              <a:rPr lang="en-US" altLang="ko-KR" sz="1800"/>
              <a:t>Throw a BundleException</a:t>
            </a:r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BD9A-6786-466C-BB8E-AA256780C5EB}" type="slidenum">
              <a:rPr lang="en-US" altLang="ko-KR"/>
              <a:pPr/>
              <a:t>97</a:t>
            </a:fld>
            <a:r>
              <a:rPr lang="en-US" altLang="ko-KR"/>
              <a:t> / 50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ko-KR"/>
              <a:t>Uninstalling a Bundle</a:t>
            </a: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1784350" y="4292600"/>
            <a:ext cx="1644650" cy="533400"/>
          </a:xfrm>
          <a:prstGeom prst="rect">
            <a:avLst/>
          </a:prstGeom>
          <a:solidFill>
            <a:srgbClr val="D2F2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Bundle context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609600" y="4800600"/>
            <a:ext cx="77724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800" i="0">
                <a:latin typeface="Times New Roman" pitchFamily="18" charset="0"/>
              </a:rPr>
              <a:t>Framework</a:t>
            </a:r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1) uninstallBundle ()</a:t>
            </a:r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762000" y="4038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A Bundle</a:t>
            </a:r>
          </a:p>
          <a:p>
            <a:pPr>
              <a:spcBef>
                <a:spcPct val="0"/>
              </a:spcBef>
            </a:pPr>
            <a:r>
              <a:rPr lang="en-US" altLang="ko-KR" sz="1800" i="0">
                <a:latin typeface="Times New Roman" pitchFamily="18" charset="0"/>
              </a:rPr>
              <a:t>Object</a:t>
            </a:r>
          </a:p>
        </p:txBody>
      </p:sp>
      <p:sp>
        <p:nvSpPr>
          <p:cNvPr id="625673" name="Line 9"/>
          <p:cNvSpPr>
            <a:spLocks noChangeShapeType="1"/>
          </p:cNvSpPr>
          <p:nvPr/>
        </p:nvSpPr>
        <p:spPr bwMode="auto">
          <a:xfrm>
            <a:off x="762000" y="2133600"/>
            <a:ext cx="4572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4" name="Line 10"/>
          <p:cNvSpPr>
            <a:spLocks noChangeShapeType="1"/>
          </p:cNvSpPr>
          <p:nvPr/>
        </p:nvSpPr>
        <p:spPr bwMode="auto">
          <a:xfrm flipV="1">
            <a:off x="1752600" y="2743200"/>
            <a:ext cx="243840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5" name="Text Box 11"/>
          <p:cNvSpPr txBox="1">
            <a:spLocks noChangeArrowheads="1"/>
          </p:cNvSpPr>
          <p:nvPr/>
        </p:nvSpPr>
        <p:spPr bwMode="auto">
          <a:xfrm>
            <a:off x="2514600" y="25908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2)Broadcast   BundleEvent.UNINSTALLED</a:t>
            </a:r>
          </a:p>
        </p:txBody>
      </p:sp>
      <p:sp>
        <p:nvSpPr>
          <p:cNvPr id="625676" name="Text Box 12"/>
          <p:cNvSpPr txBox="1">
            <a:spLocks noChangeArrowheads="1"/>
          </p:cNvSpPr>
          <p:nvPr/>
        </p:nvSpPr>
        <p:spPr bwMode="auto">
          <a:xfrm>
            <a:off x="2971800" y="38862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UNINSTALLED (2)</a:t>
            </a:r>
          </a:p>
        </p:txBody>
      </p:sp>
      <p:sp>
        <p:nvSpPr>
          <p:cNvPr id="625677" name="Text Box 13"/>
          <p:cNvSpPr txBox="1">
            <a:spLocks noChangeArrowheads="1"/>
          </p:cNvSpPr>
          <p:nvPr/>
        </p:nvSpPr>
        <p:spPr bwMode="auto">
          <a:xfrm>
            <a:off x="1600200" y="3886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ACTIVE</a:t>
            </a:r>
          </a:p>
        </p:txBody>
      </p:sp>
      <p:sp>
        <p:nvSpPr>
          <p:cNvPr id="625678" name="Line 14"/>
          <p:cNvSpPr>
            <a:spLocks noChangeShapeType="1"/>
          </p:cNvSpPr>
          <p:nvPr/>
        </p:nvSpPr>
        <p:spPr bwMode="auto">
          <a:xfrm flipV="1">
            <a:off x="1828800" y="3886200"/>
            <a:ext cx="914400" cy="3048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9" name="Line 15"/>
          <p:cNvSpPr>
            <a:spLocks noChangeShapeType="1"/>
          </p:cNvSpPr>
          <p:nvPr/>
        </p:nvSpPr>
        <p:spPr bwMode="auto">
          <a:xfrm>
            <a:off x="1828800" y="3810000"/>
            <a:ext cx="838200" cy="457200"/>
          </a:xfrm>
          <a:prstGeom prst="line">
            <a:avLst/>
          </a:prstGeom>
          <a:noFill/>
          <a:ln w="9525">
            <a:solidFill>
              <a:srgbClr val="F448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80" name="Line 16"/>
          <p:cNvSpPr>
            <a:spLocks noChangeShapeType="1"/>
          </p:cNvSpPr>
          <p:nvPr/>
        </p:nvSpPr>
        <p:spPr bwMode="auto">
          <a:xfrm flipV="1">
            <a:off x="28194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81" name="Text Box 17"/>
          <p:cNvSpPr txBox="1">
            <a:spLocks noChangeArrowheads="1"/>
          </p:cNvSpPr>
          <p:nvPr/>
        </p:nvSpPr>
        <p:spPr bwMode="auto">
          <a:xfrm>
            <a:off x="5410200" y="39624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i="0">
                <a:latin typeface="Times New Roman" pitchFamily="18" charset="0"/>
              </a:rPr>
              <a:t>3)Release persistent resource of A bundle</a:t>
            </a:r>
          </a:p>
        </p:txBody>
      </p:sp>
      <p:sp>
        <p:nvSpPr>
          <p:cNvPr id="625682" name="Line 18"/>
          <p:cNvSpPr>
            <a:spLocks noChangeShapeType="1"/>
          </p:cNvSpPr>
          <p:nvPr/>
        </p:nvSpPr>
        <p:spPr bwMode="auto">
          <a:xfrm flipV="1">
            <a:off x="3352800" y="4267200"/>
            <a:ext cx="2133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682A-62B8-469F-BB9C-F5A5BE9F67D0}" type="slidenum">
              <a:rPr lang="en-US" altLang="ko-KR"/>
              <a:pPr/>
              <a:t>98</a:t>
            </a:fld>
            <a:r>
              <a:rPr lang="en-US" altLang="ko-KR"/>
              <a:t> / 50</a:t>
            </a: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09600"/>
          </a:xfrm>
        </p:spPr>
        <p:txBody>
          <a:bodyPr/>
          <a:lstStyle/>
          <a:p>
            <a:r>
              <a:rPr lang="en-US" altLang="ko-KR"/>
              <a:t>OSGi Term - Service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latin typeface="Times New Roman" pitchFamily="18" charset="0"/>
              </a:rPr>
              <a:t>A service is an object registered by a bundle to be used by other bundles</a:t>
            </a:r>
          </a:p>
          <a:p>
            <a:r>
              <a:rPr lang="en-US" altLang="ko-KR" sz="2400">
                <a:latin typeface="Times New Roman" pitchFamily="18" charset="0"/>
              </a:rPr>
              <a:t>The specification of a service is a Java interface</a:t>
            </a:r>
          </a:p>
          <a:p>
            <a:r>
              <a:rPr lang="en-US" altLang="ko-KR" sz="2400">
                <a:latin typeface="Times New Roman" pitchFamily="18" charset="0"/>
              </a:rPr>
              <a:t>Different bundles (read vendors) can implement the same interface</a:t>
            </a:r>
          </a:p>
          <a:p>
            <a:r>
              <a:rPr lang="en-US" altLang="ko-KR" sz="2400">
                <a:latin typeface="Times New Roman" pitchFamily="18" charset="0"/>
              </a:rPr>
              <a:t>Implementation is indistinguishable for users</a:t>
            </a:r>
          </a:p>
          <a:p>
            <a:r>
              <a:rPr lang="en-US" altLang="ko-KR" sz="2400">
                <a:latin typeface="Times New Roman" pitchFamily="18" charset="0"/>
              </a:rPr>
              <a:t>The OSGi defines a standard set of services</a:t>
            </a:r>
          </a:p>
          <a:p>
            <a:pPr>
              <a:buFont typeface="Wingdings" pitchFamily="2" charset="2"/>
              <a:buNone/>
            </a:pPr>
            <a:endParaRPr lang="en-US" altLang="ko-KR" sz="2400">
              <a:latin typeface="Times New Roman" pitchFamily="18" charset="0"/>
            </a:endParaRPr>
          </a:p>
          <a:p>
            <a:endParaRPr lang="en-US" altLang="ko-K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A3CB-EEF8-4FBF-912B-F2BB4229A901}" type="slidenum">
              <a:rPr lang="en-US" altLang="ko-KR"/>
              <a:pPr/>
              <a:t>99</a:t>
            </a:fld>
            <a:r>
              <a:rPr lang="en-US" altLang="ko-KR"/>
              <a:t> / 50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ko-KR"/>
              <a:t>Service - Overview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Java classes performing functionality</a:t>
            </a:r>
          </a:p>
          <a:p>
            <a:pPr lvl="1"/>
            <a:r>
              <a:rPr lang="en-US" altLang="ko-KR"/>
              <a:t>Interface &amp; implementation separated</a:t>
            </a:r>
          </a:p>
          <a:p>
            <a:r>
              <a:rPr lang="en-US" altLang="ko-KR"/>
              <a:t>Service Registry</a:t>
            </a:r>
          </a:p>
          <a:p>
            <a:pPr lvl="1"/>
            <a:r>
              <a:rPr lang="en-US" altLang="ko-KR"/>
              <a:t>mapping set ( service, implementation )</a:t>
            </a:r>
          </a:p>
          <a:p>
            <a:pPr lvl="1"/>
            <a:r>
              <a:rPr lang="en-US" altLang="ko-KR"/>
              <a:t>Simple query mechanism ( LDAP ) : service registered with a set of properties</a:t>
            </a:r>
          </a:p>
          <a:p>
            <a:r>
              <a:rPr lang="en-US" altLang="ko-KR"/>
              <a:t>Configurable </a:t>
            </a:r>
          </a:p>
          <a:p>
            <a:pPr lvl="1"/>
            <a:r>
              <a:rPr lang="en-US" altLang="ko-KR"/>
              <a:t>getConfiguration Object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True"/>
  <p:tag name="DEFAULTDISPLAYSOURCE" val="\documentclass{slides}\pagestyle{empty}&#10;%\usepackage{pxfonts}&#10;\usepackage{slashbox}&#10;\usepackage{color}&#10;\usepackage{amsmath,amsthm,amssymb}&#10;\begin{document}&#10;&#10;\end{document}&#10;&#10;"/>
  <p:tag name="TEX2PS" val="latex $(base).tex; dvips -D $(res) -E -o $(base).ps $(base).dvi"/>
  <p:tag name="EXTERNALEDITCOMMAND" val="notepad %"/>
  <p:tag name="GHOSTSCRIPTCOMMAND" val="gswin32c"/>
  <p:tag name="DEFAULTBITMAP" val="png16m"/>
  <p:tag name="DEFAULTBLEND" val="Tru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4"/>
  <p:tag name="DEFAULTHEIGHT" val="376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000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000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ahoma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000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000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5536</Words>
  <Application>Microsoft Office PowerPoint</Application>
  <PresentationFormat>화면 슬라이드 쇼(4:3)</PresentationFormat>
  <Paragraphs>1693</Paragraphs>
  <Slides>115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115</vt:i4>
      </vt:variant>
    </vt:vector>
  </HeadingPairs>
  <TitlesOfParts>
    <vt:vector size="120" baseType="lpstr">
      <vt:lpstr>1_Default Design</vt:lpstr>
      <vt:lpstr>디자인 사용자 지정</vt:lpstr>
      <vt:lpstr>그림</vt:lpstr>
      <vt:lpstr>비트맵 이미지</vt:lpstr>
      <vt:lpstr>슬라이드</vt:lpstr>
      <vt:lpstr>Home Networking</vt:lpstr>
      <vt:lpstr>Contents</vt:lpstr>
      <vt:lpstr>1. Introduction</vt:lpstr>
      <vt:lpstr>Introduction - Middleware</vt:lpstr>
      <vt:lpstr>Introduction - Middleware</vt:lpstr>
      <vt:lpstr>Introduction - Middleware</vt:lpstr>
      <vt:lpstr>Home Network Technologies</vt:lpstr>
      <vt:lpstr>2. UPnP</vt:lpstr>
      <vt:lpstr>PowerPoint 프레젠테이션</vt:lpstr>
      <vt:lpstr>PowerPoint 프레젠테이션</vt:lpstr>
      <vt:lpstr>PowerPoint 프레젠테이션</vt:lpstr>
      <vt:lpstr>PowerPoint 프레젠테이션</vt:lpstr>
      <vt:lpstr>UPnP : Addressing</vt:lpstr>
      <vt:lpstr>UPnP : Discovery(1)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UPnP : Event(1)</vt:lpstr>
      <vt:lpstr>UPnP : Event(2)</vt:lpstr>
      <vt:lpstr>PowerPoint 프레젠테이션</vt:lpstr>
      <vt:lpstr>PowerPoint 프레젠테이션</vt:lpstr>
      <vt:lpstr>UPnP : Presentation</vt:lpstr>
      <vt:lpstr>UPnP Standardization</vt:lpstr>
      <vt:lpstr>3. Jini</vt:lpstr>
      <vt:lpstr>Jini</vt:lpstr>
      <vt:lpstr>Jini : Characteristics</vt:lpstr>
      <vt:lpstr>Jini System Architecture</vt:lpstr>
      <vt:lpstr>Jini System </vt:lpstr>
      <vt:lpstr>Jini Overview</vt:lpstr>
      <vt:lpstr>Local Computing</vt:lpstr>
      <vt:lpstr>Jini Overview</vt:lpstr>
      <vt:lpstr>Local vs. Distributed Computing</vt:lpstr>
      <vt:lpstr>Jini Service</vt:lpstr>
      <vt:lpstr>Jini Service</vt:lpstr>
      <vt:lpstr>Jini Service</vt:lpstr>
      <vt:lpstr>Jini Service</vt:lpstr>
      <vt:lpstr>Jini Service</vt:lpstr>
      <vt:lpstr>Jini Service</vt:lpstr>
      <vt:lpstr>Jini Standardization</vt:lpstr>
      <vt:lpstr>4. HAVi</vt:lpstr>
      <vt:lpstr>HAVi (Home Audio Video Interoperability)</vt:lpstr>
      <vt:lpstr>Characteristics of HAVi SW Architecture(1)</vt:lpstr>
      <vt:lpstr>Characteristics of HAVi SW Architecture(2)</vt:lpstr>
      <vt:lpstr>HAVi : Control Model</vt:lpstr>
      <vt:lpstr>HAVi Device Types</vt:lpstr>
      <vt:lpstr>HAVi Architecture - LAV</vt:lpstr>
      <vt:lpstr>HAVi Architecture - BAV</vt:lpstr>
      <vt:lpstr>HAVi Architecture - IAV</vt:lpstr>
      <vt:lpstr>HAVi Architecture - FAV</vt:lpstr>
      <vt:lpstr>HAVi Architecture</vt:lpstr>
      <vt:lpstr>5. Other Middlewares</vt:lpstr>
      <vt:lpstr>DLNA</vt:lpstr>
      <vt:lpstr>HWW</vt:lpstr>
      <vt:lpstr>VESA 와 VHN</vt:lpstr>
      <vt:lpstr>VESA 와 VHN</vt:lpstr>
      <vt:lpstr>동향</vt:lpstr>
      <vt:lpstr>동향</vt:lpstr>
      <vt:lpstr>6. OSGi </vt:lpstr>
      <vt:lpstr>OSGi 배경</vt:lpstr>
      <vt:lpstr>Services Gateway?</vt:lpstr>
      <vt:lpstr>Overview</vt:lpstr>
      <vt:lpstr>Residential Networks</vt:lpstr>
      <vt:lpstr>PowerPoint 프레젠테이션</vt:lpstr>
      <vt:lpstr> Changes of Service Adoption</vt:lpstr>
      <vt:lpstr>Value Chain</vt:lpstr>
      <vt:lpstr> Value Chain</vt:lpstr>
      <vt:lpstr>PowerPoint 프레젠테이션</vt:lpstr>
      <vt:lpstr>Service Model</vt:lpstr>
      <vt:lpstr>History of OSGi </vt:lpstr>
      <vt:lpstr>OSGi Standard Roadmap </vt:lpstr>
      <vt:lpstr>OSGi Alliance Members</vt:lpstr>
      <vt:lpstr>Who Was OSGi?(in ’00)</vt:lpstr>
      <vt:lpstr>Who Was OSGi?(2007)</vt:lpstr>
      <vt:lpstr>Who Is OSGi?(2015)</vt:lpstr>
      <vt:lpstr>OSGi Alliance Organization</vt:lpstr>
      <vt:lpstr>OSGi Logo Policy</vt:lpstr>
      <vt:lpstr>Certified Products</vt:lpstr>
      <vt:lpstr>Overview of OSGi Technology</vt:lpstr>
      <vt:lpstr>Bundle State Transitions </vt:lpstr>
      <vt:lpstr>PowerPoint 프레젠테이션</vt:lpstr>
      <vt:lpstr>PowerPoint 프레젠테이션</vt:lpstr>
      <vt:lpstr>Dependency Management</vt:lpstr>
      <vt:lpstr>Installing a Bundle</vt:lpstr>
      <vt:lpstr>Installing a Bundle(2)</vt:lpstr>
      <vt:lpstr>Resolving a Bundle</vt:lpstr>
      <vt:lpstr>Resolving a Bundle(2)</vt:lpstr>
      <vt:lpstr>Starting a Bundle</vt:lpstr>
      <vt:lpstr>Stopping a Bundle</vt:lpstr>
      <vt:lpstr>Bundle Activator Interface</vt:lpstr>
      <vt:lpstr>Updating a Bundle</vt:lpstr>
      <vt:lpstr>Updating a Bundle(2)</vt:lpstr>
      <vt:lpstr>Uninstalling a Bundle</vt:lpstr>
      <vt:lpstr>OSGi Term - Service</vt:lpstr>
      <vt:lpstr>Service - Overview</vt:lpstr>
      <vt:lpstr>Events</vt:lpstr>
      <vt:lpstr>OSG Market Trends</vt:lpstr>
      <vt:lpstr>OSG Market Analysis</vt:lpstr>
      <vt:lpstr>Scenarios and Services for  Different Market Segments</vt:lpstr>
      <vt:lpstr>OSGi Functional Requirement</vt:lpstr>
      <vt:lpstr>OSGi Functional Requirement</vt:lpstr>
      <vt:lpstr>Service Model</vt:lpstr>
      <vt:lpstr>Market Research Clusters</vt:lpstr>
      <vt:lpstr>Advantage of OSGi</vt:lpstr>
      <vt:lpstr>OSGi Markets and Solutions</vt:lpstr>
      <vt:lpstr>OSGi Adoption Cases</vt:lpstr>
      <vt:lpstr>OSGi Adoption Cases</vt:lpstr>
      <vt:lpstr>Future Prospect of OSGi</vt:lpstr>
      <vt:lpstr>OSGi Users’ Forum Korea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Middlewares</dc:title>
  <dc:creator>seo</dc:creator>
  <cp:lastModifiedBy>seo</cp:lastModifiedBy>
  <cp:revision>28</cp:revision>
  <dcterms:modified xsi:type="dcterms:W3CDTF">2015-10-03T08:08:24Z</dcterms:modified>
</cp:coreProperties>
</file>