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1" r:id="rId2"/>
    <p:sldId id="454" r:id="rId3"/>
    <p:sldId id="471" r:id="rId4"/>
    <p:sldId id="475" r:id="rId5"/>
    <p:sldId id="476" r:id="rId6"/>
    <p:sldId id="477" r:id="rId7"/>
    <p:sldId id="421" r:id="rId8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FC24"/>
    <a:srgbClr val="DFF6C0"/>
    <a:srgbClr val="B2FE94"/>
    <a:srgbClr val="A8E7FE"/>
    <a:srgbClr val="01B0EF"/>
    <a:srgbClr val="5ED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31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12" y="-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r">
              <a:defRPr sz="1300"/>
            </a:lvl1pPr>
          </a:lstStyle>
          <a:p>
            <a:fld id="{7C93A5E4-EFBF-42F1-9D6D-150DBC18A077}" type="datetimeFigureOut">
              <a:rPr lang="ko-KR" altLang="en-US" smtClean="0"/>
              <a:pPr/>
              <a:t>2019-04-15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20" tIns="47910" rIns="95820" bIns="479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0687"/>
            <a:ext cx="5683250" cy="4605744"/>
          </a:xfrm>
          <a:prstGeom prst="rect">
            <a:avLst/>
          </a:prstGeom>
        </p:spPr>
        <p:txBody>
          <a:bodyPr vert="horz" lIns="95820" tIns="47910" rIns="95820" bIns="4791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r">
              <a:defRPr sz="1300"/>
            </a:lvl1pPr>
          </a:lstStyle>
          <a:p>
            <a:fld id="{11CBD838-C551-4D4E-A367-FADD5ACBA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2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2457480" y="3143248"/>
            <a:ext cx="6400800" cy="428628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1785926"/>
            <a:ext cx="9144000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2157450" y="1816099"/>
            <a:ext cx="6915144" cy="1255711"/>
          </a:xfrm>
        </p:spPr>
        <p:txBody>
          <a:bodyPr>
            <a:normAutofit/>
          </a:bodyPr>
          <a:lstStyle>
            <a:lvl1pPr algn="l">
              <a:defRPr sz="40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7" name="Picture 3" descr="C:\Users\jshan\Pictures\Microsoft Clip Organizer\j043484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71612"/>
            <a:ext cx="1785950" cy="1785950"/>
          </a:xfrm>
          <a:prstGeom prst="rect">
            <a:avLst/>
          </a:prstGeom>
          <a:noFill/>
        </p:spPr>
      </p:pic>
      <p:pic>
        <p:nvPicPr>
          <p:cNvPr id="1031" name="Picture 7" descr="C:\Users\jshan\Pictures\Microsoft Clip Organizer\j043806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643182"/>
            <a:ext cx="785818" cy="785818"/>
          </a:xfrm>
          <a:prstGeom prst="rect">
            <a:avLst/>
          </a:prstGeom>
          <a:noFill/>
        </p:spPr>
      </p:pic>
      <p:cxnSp>
        <p:nvCxnSpPr>
          <p:cNvPr id="34" name="직선 연결선 33"/>
          <p:cNvCxnSpPr/>
          <p:nvPr userDrawn="1"/>
        </p:nvCxnSpPr>
        <p:spPr>
          <a:xfrm rot="5400000">
            <a:off x="4643464" y="6357946"/>
            <a:ext cx="1000108" cy="158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35"/>
          <p:cNvSpPr>
            <a:spLocks noGrp="1"/>
          </p:cNvSpPr>
          <p:nvPr>
            <p:ph type="body" sz="quarter" idx="10" hasCustomPrompt="1"/>
          </p:nvPr>
        </p:nvSpPr>
        <p:spPr>
          <a:xfrm>
            <a:off x="5214956" y="5872186"/>
            <a:ext cx="3857638" cy="914400"/>
          </a:xfrm>
        </p:spPr>
        <p:txBody>
          <a:bodyPr>
            <a:normAutofit/>
          </a:bodyPr>
          <a:lstStyle>
            <a:lvl1pPr>
              <a:defRPr sz="1400" b="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발표일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발표자 등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460432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72560" cy="393700"/>
          </a:xfrm>
        </p:spPr>
        <p:txBody>
          <a:bodyPr>
            <a:noAutofit/>
          </a:bodyPr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0"/>
          </p:nvPr>
        </p:nvSpPr>
        <p:spPr>
          <a:xfrm>
            <a:off x="500034" y="714356"/>
            <a:ext cx="8143932" cy="785818"/>
          </a:xfrm>
        </p:spPr>
        <p:txBody>
          <a:bodyPr>
            <a:normAutofit/>
          </a:bodyPr>
          <a:lstStyle>
            <a:lvl1pPr>
              <a:defRPr sz="16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5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8" name="직선 연결선 7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465355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0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pic>
        <p:nvPicPr>
          <p:cNvPr id="5" name="Picture 2" descr="E:\Dropbox (개인용)\2018-1원칙과방법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4" y="6453336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4" r:id="rId3"/>
    <p:sldLayoutId id="2147483650" r:id="rId4"/>
    <p:sldLayoutId id="2147483660" r:id="rId5"/>
    <p:sldLayoutId id="2147483654" r:id="rId6"/>
    <p:sldLayoutId id="2147483655" r:id="rId7"/>
  </p:sldLayoutIdLst>
  <p:txStyles>
    <p:titleStyle/>
    <p:bodyStyle>
      <a:lvl1pPr>
        <a:defRPr kumimoji="0" lang="ko-KR" altLang="en-US" sz="2400" b="1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1pPr>
      <a:lvl2pPr>
        <a:defRPr kumimoji="0" lang="ko-KR" altLang="en-US" sz="20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2pPr>
      <a:lvl3pPr>
        <a:defRPr kumimoji="0" lang="ko-KR" altLang="en-US" sz="18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3pPr>
      <a:lvl4pPr>
        <a:defRPr kumimoji="0" lang="ko-KR" altLang="en-US" sz="16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4pPr>
      <a:lvl5pPr>
        <a:defRPr kumimoji="0" lang="en-US" altLang="ko-KR" sz="1400" b="0" i="0" u="none" strike="noStrike" kern="1200" cap="none" spc="0" normalizeH="0" baseline="0" noProof="0" dirty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12</a:t>
            </a:r>
            <a:r>
              <a:rPr lang="ko-KR" altLang="en-US" sz="2800" dirty="0" smtClean="0"/>
              <a:t>장</a:t>
            </a:r>
            <a:r>
              <a:rPr lang="en-US" altLang="ko-KR" sz="2800" dirty="0" smtClean="0"/>
              <a:t> k-NN (k Nearest Neighbors)</a:t>
            </a: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286394" y="5872186"/>
            <a:ext cx="3571886" cy="914400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2019. 1</a:t>
            </a:r>
            <a:r>
              <a:rPr lang="ko-KR" altLang="en-US" sz="1800" b="1" dirty="0" smtClean="0"/>
              <a:t>학기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Jeong Joon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 k-NN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ko-KR" sz="2000" dirty="0"/>
                  <a:t>K-NN</a:t>
                </a:r>
                <a:r>
                  <a:rPr lang="ko-KR" altLang="en-US" sz="2000" dirty="0"/>
                  <a:t>의 기본사상</a:t>
                </a:r>
                <a:endParaRPr lang="en-US" altLang="ko-KR" sz="2000" dirty="0"/>
              </a:p>
              <a:p>
                <a:pPr lvl="1">
                  <a:spcBef>
                    <a:spcPct val="0"/>
                  </a:spcBef>
                </a:pPr>
                <a:r>
                  <a:rPr lang="ko-KR" altLang="en-US" sz="1800" dirty="0"/>
                  <a:t>새로운 레코드와 유사한 학습용 데이터 집합에 있는 </a:t>
                </a:r>
                <a:r>
                  <a:rPr lang="en-US" altLang="ko-KR" sz="1800" dirty="0"/>
                  <a:t>k</a:t>
                </a:r>
                <a:r>
                  <a:rPr lang="ko-KR" altLang="en-US" sz="1800" dirty="0"/>
                  <a:t>개의 관찰치를 확인하는 것</a:t>
                </a:r>
                <a:endParaRPr lang="en-US" altLang="ko-KR" sz="1800" dirty="0"/>
              </a:p>
              <a:p>
                <a:pPr lvl="1">
                  <a:spcBef>
                    <a:spcPct val="0"/>
                  </a:spcBef>
                </a:pPr>
                <a:r>
                  <a:rPr lang="ko-KR" altLang="en-US" sz="1800" dirty="0"/>
                  <a:t>분류</a:t>
                </a:r>
                <a:r>
                  <a:rPr lang="en-US" altLang="ko-KR" sz="1800" dirty="0"/>
                  <a:t>: </a:t>
                </a:r>
                <a:r>
                  <a:rPr lang="ko-KR" altLang="en-US" sz="1800" dirty="0"/>
                  <a:t>유사</a:t>
                </a:r>
                <a:r>
                  <a:rPr lang="en-US" altLang="ko-KR" sz="1800" dirty="0"/>
                  <a:t>(</a:t>
                </a:r>
                <a:r>
                  <a:rPr lang="ko-KR" altLang="en-US" sz="1800" dirty="0"/>
                  <a:t>인접</a:t>
                </a:r>
                <a:r>
                  <a:rPr lang="en-US" altLang="ko-KR" sz="1800" dirty="0"/>
                  <a:t>)</a:t>
                </a:r>
                <a:r>
                  <a:rPr lang="ko-KR" altLang="en-US" sz="1800" dirty="0"/>
                  <a:t>한 레코드들을 사용하여 새로운 레코드를 이들 이웃한 자료들 중에서 우세한 집단으로 분류</a:t>
                </a:r>
                <a:endParaRPr lang="en-US" altLang="ko-KR" sz="1800" dirty="0"/>
              </a:p>
              <a:p>
                <a:pPr lvl="1">
                  <a:spcBef>
                    <a:spcPct val="0"/>
                  </a:spcBef>
                </a:pPr>
                <a:r>
                  <a:rPr lang="ko-KR" altLang="en-US" sz="1800" dirty="0"/>
                  <a:t>추정</a:t>
                </a:r>
                <a:r>
                  <a:rPr lang="en-US" altLang="ko-KR" sz="1800" dirty="0"/>
                  <a:t>: </a:t>
                </a:r>
                <a:r>
                  <a:rPr lang="ko-KR" altLang="en-US" sz="1800" dirty="0"/>
                  <a:t>유사</a:t>
                </a:r>
                <a:r>
                  <a:rPr lang="en-US" altLang="ko-KR" sz="1800" dirty="0"/>
                  <a:t>(</a:t>
                </a:r>
                <a:r>
                  <a:rPr lang="ko-KR" altLang="en-US" sz="1800" dirty="0"/>
                  <a:t>인접</a:t>
                </a:r>
                <a:r>
                  <a:rPr lang="en-US" altLang="ko-KR" sz="1800" dirty="0"/>
                  <a:t>)</a:t>
                </a:r>
                <a:r>
                  <a:rPr lang="ko-KR" altLang="en-US" sz="1800" dirty="0"/>
                  <a:t>한 레코드들을 사용하여 새로운 레코드를 이들 이웃한 자료들의 평균을 사용하여 추정</a:t>
                </a:r>
                <a:endParaRPr lang="en-US" altLang="ko-KR" sz="1800" dirty="0"/>
              </a:p>
              <a:p>
                <a:pPr lvl="1">
                  <a:spcBef>
                    <a:spcPct val="0"/>
                  </a:spcBef>
                </a:pPr>
                <a:r>
                  <a:rPr lang="ko-KR" altLang="en-US" sz="1800" dirty="0" err="1"/>
                  <a:t>비모수적</a:t>
                </a:r>
                <a:r>
                  <a:rPr lang="ko-KR" altLang="en-US" sz="1800" dirty="0"/>
                  <a:t> 방법 </a:t>
                </a:r>
                <a:r>
                  <a:rPr lang="en-US" altLang="ko-KR" sz="1800" dirty="0"/>
                  <a:t>(</a:t>
                </a:r>
                <a:r>
                  <a:rPr lang="ko-KR" altLang="en-US" sz="1800" dirty="0" err="1"/>
                  <a:t>선형식</a:t>
                </a:r>
                <a:r>
                  <a:rPr lang="ko-KR" altLang="en-US" sz="1800" dirty="0"/>
                  <a:t> 같은 것이 불필요</a:t>
                </a:r>
                <a:r>
                  <a:rPr lang="en-US" altLang="ko-KR" sz="1800" dirty="0"/>
                  <a:t>)</a:t>
                </a:r>
              </a:p>
              <a:p>
                <a:pPr lvl="1">
                  <a:spcBef>
                    <a:spcPct val="0"/>
                  </a:spcBef>
                </a:pPr>
                <a:endParaRPr lang="en-US" altLang="ko-KR" sz="1800" dirty="0"/>
              </a:p>
              <a:p>
                <a:pPr>
                  <a:spcBef>
                    <a:spcPct val="0"/>
                  </a:spcBef>
                </a:pPr>
                <a:r>
                  <a:rPr lang="ko-KR" altLang="en-US" sz="2000" dirty="0"/>
                  <a:t>이웃 결정하기 </a:t>
                </a:r>
                <a:endParaRPr lang="en-US" altLang="ko-KR" sz="2000" dirty="0"/>
              </a:p>
              <a:p>
                <a:pPr lvl="1">
                  <a:spcBef>
                    <a:spcPct val="0"/>
                  </a:spcBef>
                </a:pPr>
                <a:r>
                  <a:rPr lang="ko-KR" altLang="en-US" sz="1800" dirty="0"/>
                  <a:t>레코드들 사이의 거리를 이용</a:t>
                </a:r>
                <a:endParaRPr lang="en-US" altLang="ko-KR" sz="1800" dirty="0"/>
              </a:p>
              <a:p>
                <a:pPr lvl="1">
                  <a:spcBef>
                    <a:spcPct val="0"/>
                  </a:spcBef>
                </a:pPr>
                <a:r>
                  <a:rPr lang="ko-KR" altLang="en-US" sz="1800" dirty="0"/>
                  <a:t>거리에 대한 많은 계산 필요</a:t>
                </a:r>
                <a:r>
                  <a:rPr lang="en-US" altLang="ko-KR" sz="1800" dirty="0"/>
                  <a:t>: </a:t>
                </a:r>
                <a:r>
                  <a:rPr lang="ko-KR" altLang="en-US" sz="1800" dirty="0" err="1"/>
                  <a:t>유클리디언</a:t>
                </a:r>
                <a:r>
                  <a:rPr lang="ko-KR" altLang="en-US" sz="1800" dirty="0"/>
                  <a:t> 거리가 비교적 </a:t>
                </a:r>
                <a:r>
                  <a:rPr lang="ko-KR" altLang="en-US" sz="1800" dirty="0" err="1"/>
                  <a:t>계산량이</a:t>
                </a:r>
                <a:r>
                  <a:rPr lang="ko-KR" altLang="en-US" sz="1800" dirty="0"/>
                  <a:t> 적음</a:t>
                </a:r>
                <a:endParaRPr lang="en-US" altLang="ko-KR" sz="1800" dirty="0"/>
              </a:p>
              <a:p>
                <a:pPr lvl="1">
                  <a:spcBef>
                    <a:spcPct val="0"/>
                  </a:spcBef>
                </a:pPr>
                <a:r>
                  <a:rPr lang="ko-KR" altLang="en-US" sz="1800" dirty="0"/>
                  <a:t>예측변수</a:t>
                </a: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(</m:t>
                        </m:r>
                        <m:r>
                          <a:rPr lang="en-US" altLang="ko-KR" sz="1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pPr lvl="1">
                  <a:spcBef>
                    <a:spcPct val="0"/>
                  </a:spcBef>
                </a:pPr>
                <a:r>
                  <a:rPr lang="ko-KR" altLang="en-US" sz="1800" dirty="0"/>
                  <a:t>유클리디언 거리</a:t>
                </a:r>
                <a:endParaRPr lang="en-US" altLang="ko-KR" sz="1800" dirty="0"/>
              </a:p>
              <a:p>
                <a:pPr lvl="2">
                  <a:spcBef>
                    <a:spcPct val="0"/>
                  </a:spcBef>
                </a:pPr>
                <a:r>
                  <a:rPr lang="ko-KR" altLang="en-US" sz="1400" dirty="0"/>
                  <a:t>두 레코드 사이의 거리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(</m:t>
                        </m:r>
                        <m:r>
                          <a:rPr lang="en-US" altLang="ko-KR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(</m:t>
                        </m:r>
                        <m:r>
                          <a:rPr lang="en-US" altLang="ko-KR" sz="14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)</m:t>
                    </m:r>
                  </m:oMath>
                </a14:m>
                <a:endParaRPr lang="en-US" altLang="ko-KR" sz="1400" dirty="0"/>
              </a:p>
              <a:p>
                <a:pPr marL="347663" lvl="1" inden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18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z="1800" dirty="0"/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8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z="1800" dirty="0"/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8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800" i="1">
                              <a:latin typeface="Cambria Math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z="1800" dirty="0"/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ko-KR" sz="18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ko-KR" sz="1800" dirty="0"/>
              </a:p>
              <a:p>
                <a:pPr lvl="1">
                  <a:spcBef>
                    <a:spcPct val="0"/>
                  </a:spcBef>
                </a:pPr>
                <a:endParaRPr lang="en-US" altLang="ko-KR" sz="1800" dirty="0" smtClean="0"/>
              </a:p>
              <a:p>
                <a:pPr lvl="1">
                  <a:spcBef>
                    <a:spcPct val="0"/>
                  </a:spcBef>
                </a:pPr>
                <a:r>
                  <a:rPr lang="ko-KR" altLang="en-US" sz="1800" dirty="0" smtClean="0"/>
                  <a:t>다양한 </a:t>
                </a:r>
                <a:r>
                  <a:rPr lang="ko-KR" altLang="en-US" sz="1800" dirty="0"/>
                  <a:t>예측변수들의 척도 균등화</a:t>
                </a:r>
                <a:r>
                  <a:rPr lang="en-US" altLang="ko-KR" sz="1800" dirty="0"/>
                  <a:t>: </a:t>
                </a:r>
                <a:r>
                  <a:rPr lang="ko-KR" altLang="en-US" sz="1800" dirty="0"/>
                  <a:t> 예측 변수들을 정규화한 후 거리 </a:t>
                </a:r>
                <a:r>
                  <a:rPr lang="ko-KR" altLang="en-US" sz="1800" dirty="0" smtClean="0"/>
                  <a:t>계산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1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148" y="1316440"/>
            <a:ext cx="6486329" cy="436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64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분류 규칙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이웃들이 속한 클래스를 참조하여 결정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K=1</a:t>
            </a:r>
          </a:p>
          <a:p>
            <a:pPr lvl="2"/>
            <a:r>
              <a:rPr lang="ko-KR" altLang="en-US" dirty="0" smtClean="0"/>
              <a:t>가장 가까운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유사한</a:t>
            </a:r>
            <a:r>
              <a:rPr lang="en-US" altLang="ko-KR" dirty="0" smtClean="0"/>
              <a:t> )</a:t>
            </a:r>
            <a:r>
              <a:rPr lang="ko-KR" altLang="en-US" dirty="0" smtClean="0"/>
              <a:t> 레코드의 클래스로 분류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학습세트의 수가 많을 때 강력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노이즈 과적합 오류 가능성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K&gt;1</a:t>
            </a:r>
          </a:p>
          <a:p>
            <a:pPr lvl="2"/>
            <a:r>
              <a:rPr lang="ko-KR" altLang="en-US" dirty="0" smtClean="0"/>
              <a:t>분류할 레코드와 가장 가까운 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개의 이웃을 찾는다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다수결의 원칙을 적용</a:t>
            </a:r>
            <a:r>
              <a:rPr lang="en-US" altLang="ko-KR" dirty="0" smtClean="0"/>
              <a:t>: K</a:t>
            </a:r>
            <a:r>
              <a:rPr lang="ko-KR" altLang="en-US" dirty="0" smtClean="0"/>
              <a:t>개의 이웃 중 가장 많이 속하는 클래스로 분류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K=3</a:t>
            </a:r>
          </a:p>
          <a:p>
            <a:pPr lvl="2"/>
            <a:r>
              <a:rPr lang="ko-KR" altLang="en-US" dirty="0"/>
              <a:t>파랑색</a:t>
            </a:r>
            <a:r>
              <a:rPr lang="en-US" altLang="ko-KR" dirty="0"/>
              <a:t>(1</a:t>
            </a:r>
            <a:r>
              <a:rPr lang="ko-KR" altLang="en-US" dirty="0"/>
              <a:t>개</a:t>
            </a:r>
            <a:r>
              <a:rPr lang="en-US" altLang="ko-KR" dirty="0"/>
              <a:t>), </a:t>
            </a:r>
            <a:r>
              <a:rPr lang="ko-KR" altLang="en-US" dirty="0"/>
              <a:t>보라색</a:t>
            </a:r>
            <a:r>
              <a:rPr lang="en-US" altLang="ko-KR" dirty="0"/>
              <a:t>(2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의 이웃</a:t>
            </a:r>
            <a:endParaRPr lang="en-US" altLang="ko-KR" dirty="0"/>
          </a:p>
          <a:p>
            <a:pPr lvl="2"/>
            <a:r>
              <a:rPr lang="ko-KR" altLang="en-US" dirty="0"/>
              <a:t>오우너가 </a:t>
            </a:r>
            <a:r>
              <a:rPr lang="en-US" altLang="ko-KR" dirty="0"/>
              <a:t>2</a:t>
            </a:r>
            <a:r>
              <a:rPr lang="ko-KR" altLang="en-US" dirty="0"/>
              <a:t>개이므로 오우너로 추정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K=</a:t>
            </a:r>
            <a:r>
              <a:rPr lang="ko-KR" altLang="en-US" dirty="0"/>
              <a:t>학습데이터 전체</a:t>
            </a:r>
            <a:endParaRPr lang="en-US" altLang="ko-KR" dirty="0"/>
          </a:p>
          <a:p>
            <a:pPr lvl="2"/>
            <a:r>
              <a:rPr lang="ko-KR" altLang="en-US" dirty="0"/>
              <a:t>오우너</a:t>
            </a:r>
            <a:r>
              <a:rPr lang="en-US" altLang="ko-KR" dirty="0"/>
              <a:t>: 12, </a:t>
            </a:r>
            <a:r>
              <a:rPr lang="ko-KR" altLang="en-US" dirty="0"/>
              <a:t>비오우너</a:t>
            </a:r>
            <a:r>
              <a:rPr lang="en-US" altLang="ko-KR" dirty="0"/>
              <a:t>: 12</a:t>
            </a:r>
          </a:p>
          <a:p>
            <a:pPr lvl="2"/>
            <a:r>
              <a:rPr lang="ko-KR" altLang="en-US" dirty="0"/>
              <a:t>전체 모집단의 비율을 반영</a:t>
            </a:r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24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/>
              <a:t>의 선택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k</a:t>
            </a:r>
            <a:r>
              <a:rPr lang="ko-KR" altLang="en-US" dirty="0"/>
              <a:t>가 너무 작은 값</a:t>
            </a:r>
            <a:r>
              <a:rPr lang="en-US" altLang="ko-KR" dirty="0"/>
              <a:t>: </a:t>
            </a:r>
            <a:r>
              <a:rPr lang="ko-KR" altLang="en-US" dirty="0"/>
              <a:t>데이터의 잡음에 과적합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k</a:t>
            </a:r>
            <a:r>
              <a:rPr lang="ko-KR" altLang="en-US" dirty="0"/>
              <a:t>가 너무 큰 값</a:t>
            </a:r>
            <a:r>
              <a:rPr lang="en-US" altLang="ko-KR" dirty="0"/>
              <a:t>: </a:t>
            </a:r>
            <a:r>
              <a:rPr lang="ko-KR" altLang="en-US" dirty="0"/>
              <a:t>데이터의 지역적 구조를 파악 능력 상실</a:t>
            </a:r>
            <a:endParaRPr lang="en-US" altLang="ko-KR" dirty="0">
              <a:sym typeface="Wingdings" pitchFamily="2" charset="2"/>
            </a:endParaRPr>
          </a:p>
          <a:p>
            <a:pPr marL="347663" lvl="1" indent="0">
              <a:lnSpc>
                <a:spcPct val="110000"/>
              </a:lnSpc>
              <a:buNone/>
            </a:pPr>
            <a:r>
              <a:rPr lang="en-US" altLang="ko-KR" dirty="0">
                <a:sym typeface="Wingdings" pitchFamily="2" charset="2"/>
              </a:rPr>
              <a:t> </a:t>
            </a:r>
            <a:r>
              <a:rPr lang="ko-KR" altLang="en-US" dirty="0">
                <a:sym typeface="Wingdings" pitchFamily="2" charset="2"/>
              </a:rPr>
              <a:t>균형잡힌 </a:t>
            </a:r>
            <a:r>
              <a:rPr lang="en-US" altLang="ko-KR" dirty="0">
                <a:sym typeface="Wingdings" pitchFamily="2" charset="2"/>
              </a:rPr>
              <a:t>K</a:t>
            </a:r>
            <a:r>
              <a:rPr lang="ko-KR" altLang="en-US" dirty="0">
                <a:sym typeface="Wingdings" pitchFamily="2" charset="2"/>
              </a:rPr>
              <a:t>의 선택이 필요 </a:t>
            </a:r>
            <a:r>
              <a:rPr lang="en-US" altLang="ko-KR" dirty="0">
                <a:sym typeface="Wingdings" pitchFamily="2" charset="2"/>
              </a:rPr>
              <a:t>(1~20)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검증데이터세트를 이용하여 다양한 </a:t>
            </a:r>
            <a:r>
              <a:rPr lang="en-US" altLang="ko-KR" dirty="0"/>
              <a:t>K</a:t>
            </a:r>
            <a:r>
              <a:rPr lang="ko-KR" altLang="en-US" dirty="0"/>
              <a:t>에 대한 오차를 계산하여 </a:t>
            </a:r>
            <a:r>
              <a:rPr lang="en-US" altLang="ko-KR" dirty="0"/>
              <a:t>K</a:t>
            </a:r>
            <a:r>
              <a:rPr lang="ko-KR" altLang="en-US" dirty="0"/>
              <a:t>를 선택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검증세트외에 테스트세트를 별도로 준비해야 함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54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Source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Nearest_neighbor.py 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linear_algebra.py: </a:t>
            </a:r>
            <a:r>
              <a:rPr lang="ko-KR" altLang="en-US" dirty="0">
                <a:sym typeface="Wingdings" pitchFamily="2" charset="2"/>
              </a:rPr>
              <a:t>교재에서 만든 자체 </a:t>
            </a:r>
            <a:r>
              <a:rPr lang="ko-KR" altLang="en-US" dirty="0" smtClean="0">
                <a:sym typeface="Wingdings" pitchFamily="2" charset="2"/>
              </a:rPr>
              <a:t>모듈이므로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패스에 있어야 </a:t>
            </a:r>
            <a:r>
              <a:rPr lang="ko-KR" altLang="en-US" dirty="0" err="1" smtClean="0">
                <a:sym typeface="Wingdings" pitchFamily="2" charset="2"/>
              </a:rPr>
              <a:t>임포트</a:t>
            </a:r>
            <a:r>
              <a:rPr lang="ko-KR" altLang="en-US" dirty="0" smtClean="0">
                <a:sym typeface="Wingdings" pitchFamily="2" charset="2"/>
              </a:rPr>
              <a:t> 가능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PyCharm</a:t>
            </a:r>
            <a:r>
              <a:rPr lang="en-US" altLang="ko-KR" dirty="0" smtClean="0"/>
              <a:t> setting</a:t>
            </a:r>
          </a:p>
          <a:p>
            <a:pPr lvl="2"/>
            <a:r>
              <a:rPr lang="en-US" altLang="ko-KR" dirty="0" smtClean="0"/>
              <a:t>Path</a:t>
            </a:r>
            <a:r>
              <a:rPr lang="ko-KR" altLang="en-US" dirty="0" smtClean="0"/>
              <a:t>에 교재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python3 </a:t>
            </a:r>
            <a:r>
              <a:rPr lang="ko-KR" altLang="en-US" dirty="0" smtClean="0"/>
              <a:t>의 폴더가 포함되어야 함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Setting-&gt;project interpreter -&gt; tools icon : show all </a:t>
            </a:r>
            <a:r>
              <a:rPr lang="en-US" altLang="ko-KR" dirty="0" smtClean="0">
                <a:sym typeface="Wingdings" pitchFamily="2" charset="2"/>
              </a:rPr>
              <a:t>path icon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706933" y="3212976"/>
            <a:ext cx="3528392" cy="3287820"/>
            <a:chOff x="2843808" y="2636912"/>
            <a:chExt cx="3528392" cy="32878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2636912"/>
              <a:ext cx="3528392" cy="3287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타원 4"/>
            <p:cNvSpPr/>
            <p:nvPr/>
          </p:nvSpPr>
          <p:spPr>
            <a:xfrm>
              <a:off x="6084168" y="3573016"/>
              <a:ext cx="288032" cy="2160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712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872" y="2780928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Q&amp;A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4520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14885</TotalTime>
  <Words>368</Words>
  <Application>Microsoft Office PowerPoint</Application>
  <PresentationFormat>화면 슬라이드 쇼(4:3)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12장 k-NN (k Nearest Neighbors)</vt:lpstr>
      <vt:lpstr>12.1 k-NN 개요</vt:lpstr>
      <vt:lpstr>PowerPoint 프레젠테이션</vt:lpstr>
      <vt:lpstr>PowerPoint 프레젠테이션</vt:lpstr>
      <vt:lpstr>PowerPoint 프레젠테이션</vt:lpstr>
      <vt:lpstr>Source example</vt:lpstr>
      <vt:lpstr>PowerPoint 프레젠테이션</vt:lpstr>
    </vt:vector>
  </TitlesOfParts>
  <Company>beta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JaesunHan</dc:creator>
  <cp:lastModifiedBy>jjlee</cp:lastModifiedBy>
  <cp:revision>588</cp:revision>
  <cp:lastPrinted>2018-11-05T02:39:27Z</cp:lastPrinted>
  <dcterms:created xsi:type="dcterms:W3CDTF">2008-12-08T12:41:31Z</dcterms:created>
  <dcterms:modified xsi:type="dcterms:W3CDTF">2019-04-15T01:24:50Z</dcterms:modified>
</cp:coreProperties>
</file>