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74" r:id="rId18"/>
  </p:sldIdLst>
  <p:sldSz cx="9144000" cy="6858000" type="screen4x3"/>
  <p:notesSz cx="6858000" cy="9144000"/>
  <p:embeddedFontLst>
    <p:embeddedFont>
      <p:font typeface="맑은 고딕 Semilight" panose="020B0502040204020203" pitchFamily="50" charset="-127"/>
      <p:regular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나눔바른고딕 UltraLight" panose="020B0603020101020101" pitchFamily="50" charset="-127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32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2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1349"/>
            <a:ext cx="7886700" cy="989340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4610869"/>
          </a:xfrm>
        </p:spPr>
        <p:txBody>
          <a:bodyPr lIns="36000" tIns="36000" rIns="36000" bIns="36000">
            <a:spAutoFit/>
          </a:bodyPr>
          <a:lstStyle>
            <a:lvl1pPr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4pPr>
            <a:lvl5pPr marL="13477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2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06E8-9193-44D7-9CA0-BA0C921EADD4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62" r:id="rId4"/>
    <p:sldLayoutId id="214748366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6D39F3-88C9-4262-A0E0-70869CF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퍼셉트론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3E1343-24F3-401C-9E4D-09BF0F53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3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2.4  </a:t>
            </a:r>
            <a:r>
              <a:rPr lang="ko-KR" altLang="en-US"/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42727"/>
              </a:xfrm>
            </p:spPr>
            <p:txBody>
              <a:bodyPr/>
              <a:lstStyle/>
              <a:p>
                <a:r>
                  <a:rPr lang="ko-KR" altLang="en-US"/>
                  <a:t>도전</a:t>
                </a:r>
                <a:r>
                  <a:rPr lang="en-US" altLang="ko-KR"/>
                  <a:t>! XOR </a:t>
                </a:r>
                <a:r>
                  <a:rPr lang="ko-KR" altLang="en-US"/>
                  <a:t>게이트</a:t>
                </a:r>
                <a:endParaRPr lang="en-US" altLang="ko-KR"/>
              </a:p>
              <a:p>
                <a:pPr lvl="1"/>
                <a:r>
                  <a:rPr lang="en-US" altLang="ko-KR"/>
                  <a:t>OR  </a:t>
                </a:r>
                <a:r>
                  <a:rPr lang="ko-KR" altLang="en-US"/>
                  <a:t>게이트의 시각화</a:t>
                </a:r>
                <a:endParaRPr lang="en-US" altLang="ko-KR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)=(−0.5, 1.0, 1.0)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일 때 </a:t>
                </a:r>
                <a:br>
                  <a:rPr lang="en-US" altLang="ko-KR"/>
                </a:br>
                <a:r>
                  <a:rPr lang="ko-KR" altLang="en-US"/>
                  <a:t>퍼셉트론의 식</a:t>
                </a:r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r>
                  <a:rPr lang="ko-KR" altLang="en-US"/>
                  <a:t>한쪽 영역은 </a:t>
                </a:r>
                <a:r>
                  <a:rPr lang="en-US" altLang="ko-KR"/>
                  <a:t>1, </a:t>
                </a:r>
                <a:r>
                  <a:rPr lang="ko-KR" altLang="en-US"/>
                  <a:t>다른쪽은 </a:t>
                </a:r>
                <a:r>
                  <a:rPr lang="en-US" altLang="ko-KR"/>
                  <a:t>0 </a:t>
                </a:r>
                <a:r>
                  <a:rPr lang="ko-KR" altLang="en-US"/>
                  <a:t>출력</a:t>
                </a:r>
                <a:endParaRPr lang="en-US" altLang="ko-KR"/>
              </a:p>
              <a:p>
                <a:pPr lvl="2"/>
                <a:r>
                  <a:rPr lang="ko-KR" altLang="en-US"/>
                  <a:t>다음과 같이 </a:t>
                </a:r>
                <a:r>
                  <a:rPr lang="en-US" altLang="ko-KR"/>
                  <a:t>OR </a:t>
                </a:r>
                <a:r>
                  <a:rPr lang="ko-KR" altLang="en-US"/>
                  <a:t>게이트에선</a:t>
                </a:r>
                <a:br>
                  <a:rPr lang="en-US" altLang="ko-KR"/>
                </a:br>
                <a:r>
                  <a:rPr lang="ko-KR" altLang="en-US"/>
                  <a:t>직선이 ○과 △을 나눔</a:t>
                </a:r>
                <a:endParaRPr lang="en-US" altLang="ko-KR"/>
              </a:p>
              <a:p>
                <a:pPr lvl="1"/>
                <a:r>
                  <a:rPr lang="en-US" altLang="ko-KR">
                    <a:solidFill>
                      <a:prstClr val="black"/>
                    </a:solidFill>
                  </a:rPr>
                  <a:t>XOR  </a:t>
                </a:r>
                <a:r>
                  <a:rPr lang="ko-KR" altLang="en-US">
                    <a:solidFill>
                      <a:prstClr val="black"/>
                    </a:solidFill>
                  </a:rPr>
                  <a:t>게이트의 경우는</a:t>
                </a:r>
                <a:r>
                  <a:rPr lang="en-US" altLang="ko-KR">
                    <a:solidFill>
                      <a:prstClr val="black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42727"/>
              </a:xfrm>
              <a:blipFill>
                <a:blip r:embed="rId2"/>
                <a:stretch>
                  <a:fillRect l="-2087" b="-6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5" descr="8.jpg">
            <a:extLst>
              <a:ext uri="{FF2B5EF4-FFF2-40B4-BE49-F238E27FC236}">
                <a16:creationId xmlns:a16="http://schemas.microsoft.com/office/drawing/2014/main" id="{E34B45AB-762A-43BC-9495-BE635CE8B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9694" y="3757922"/>
            <a:ext cx="31591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6" descr="7.jpg">
            <a:extLst>
              <a:ext uri="{FF2B5EF4-FFF2-40B4-BE49-F238E27FC236}">
                <a16:creationId xmlns:a16="http://schemas.microsoft.com/office/drawing/2014/main" id="{ED9E9D1F-7668-4834-B826-1C373D78C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2990" y="2908679"/>
            <a:ext cx="3435425" cy="335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0CC7F5-2803-48BD-B5D9-BC81BCDD1195}"/>
              </a:ext>
            </a:extLst>
          </p:cNvPr>
          <p:cNvGrpSpPr/>
          <p:nvPr/>
        </p:nvGrpSpPr>
        <p:grpSpPr>
          <a:xfrm>
            <a:off x="5572990" y="2474692"/>
            <a:ext cx="3236912" cy="369332"/>
            <a:chOff x="4689366" y="3547766"/>
            <a:chExt cx="323691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9A9B40-27F8-4410-9F80-60E227BC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회색 영역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0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B8A268-EB5F-4700-AC02-1C468D7378CF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69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2.4  </a:t>
            </a:r>
            <a:r>
              <a:rPr lang="ko-KR" altLang="en-US"/>
              <a:t>퍼셉트론의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1885"/>
          </a:xfrm>
        </p:spPr>
        <p:txBody>
          <a:bodyPr/>
          <a:lstStyle/>
          <a:p>
            <a:r>
              <a:rPr lang="ko-KR" altLang="en-US"/>
              <a:t>도전</a:t>
            </a:r>
            <a:r>
              <a:rPr lang="en-US" altLang="ko-KR"/>
              <a:t>! XOR </a:t>
            </a:r>
            <a:r>
              <a:rPr lang="ko-KR" altLang="en-US"/>
              <a:t>게이트</a:t>
            </a:r>
            <a:endParaRPr lang="en-US" altLang="ko-KR"/>
          </a:p>
          <a:p>
            <a:pPr lvl="1"/>
            <a:r>
              <a:rPr lang="ko-KR" altLang="en-US"/>
              <a:t>직선 하나로 ○과 △을 </a:t>
            </a:r>
            <a:br>
              <a:rPr lang="en-US" altLang="ko-KR"/>
            </a:br>
            <a:r>
              <a:rPr lang="ko-KR" altLang="en-US"/>
              <a:t>나눌 수 없다</a:t>
            </a:r>
            <a:r>
              <a:rPr lang="en-US" altLang="ko-KR"/>
              <a:t>!</a:t>
            </a:r>
          </a:p>
          <a:p>
            <a:pPr lvl="1"/>
            <a:r>
              <a:rPr lang="ko-KR" altLang="en-US"/>
              <a:t>퍼셉트론은 </a:t>
            </a:r>
            <a:br>
              <a:rPr lang="en-US" altLang="ko-KR"/>
            </a:br>
            <a:r>
              <a:rPr lang="ko-KR" altLang="en-US"/>
              <a:t>직선 하나로 나눈 영역만 </a:t>
            </a:r>
            <a:br>
              <a:rPr lang="en-US" altLang="ko-KR"/>
            </a:br>
            <a:r>
              <a:rPr lang="ko-KR" altLang="en-US"/>
              <a:t>표현할 수 있다는</a:t>
            </a:r>
            <a:br>
              <a:rPr lang="en-US" altLang="ko-KR"/>
            </a:br>
            <a:r>
              <a:rPr lang="ko-KR" altLang="en-US"/>
              <a:t>한계가 있다</a:t>
            </a:r>
            <a:r>
              <a:rPr lang="en-US" altLang="ko-KR"/>
              <a:t>.</a:t>
            </a:r>
          </a:p>
        </p:txBody>
      </p:sp>
      <p:pic>
        <p:nvPicPr>
          <p:cNvPr id="23" name="그림 6" descr="9.jpg">
            <a:extLst>
              <a:ext uri="{FF2B5EF4-FFF2-40B4-BE49-F238E27FC236}">
                <a16:creationId xmlns:a16="http://schemas.microsoft.com/office/drawing/2014/main" id="{BCD9CA7E-F95D-4201-9823-AE8F0304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2532" y="2979548"/>
            <a:ext cx="3470887" cy="35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6FB69A4-0471-4A30-952A-B0602438CF66}"/>
              </a:ext>
            </a:extLst>
          </p:cNvPr>
          <p:cNvGrpSpPr/>
          <p:nvPr/>
        </p:nvGrpSpPr>
        <p:grpSpPr>
          <a:xfrm>
            <a:off x="4749477" y="2561881"/>
            <a:ext cx="3236912" cy="369332"/>
            <a:chOff x="4689366" y="3547766"/>
            <a:chExt cx="323691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CC053B-050E-4440-AF6A-478784237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게이트의 출력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2C6344-3AB0-45E7-8608-43D30B62FE38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65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2.4  </a:t>
            </a:r>
            <a:r>
              <a:rPr lang="ko-KR" altLang="en-US"/>
              <a:t>퍼셉트론의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37371"/>
          </a:xfrm>
        </p:spPr>
        <p:txBody>
          <a:bodyPr/>
          <a:lstStyle/>
          <a:p>
            <a:r>
              <a:rPr lang="ko-KR" altLang="en-US"/>
              <a:t>선형과 비선형</a:t>
            </a:r>
            <a:endParaRPr lang="en-US" altLang="ko-KR"/>
          </a:p>
          <a:p>
            <a:pPr lvl="1"/>
            <a:r>
              <a:rPr lang="ko-KR" altLang="en-US"/>
              <a:t>곡선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D30037"/>
                </a:solidFill>
              </a:rPr>
              <a:t>비선형</a:t>
            </a:r>
            <a:r>
              <a:rPr lang="en-US" altLang="ko-KR"/>
              <a:t>)</a:t>
            </a:r>
            <a:r>
              <a:rPr lang="ko-KR" altLang="en-US"/>
              <a:t>이라면</a:t>
            </a:r>
            <a:br>
              <a:rPr lang="en-US" altLang="ko-KR"/>
            </a:br>
            <a:r>
              <a:rPr lang="en-US" altLang="ko-KR"/>
              <a:t>XOR</a:t>
            </a:r>
            <a:r>
              <a:rPr lang="ko-KR" altLang="en-US"/>
              <a:t>게이트를</a:t>
            </a:r>
            <a:br>
              <a:rPr lang="en-US" altLang="ko-KR"/>
            </a:br>
            <a:r>
              <a:rPr lang="ko-KR" altLang="en-US"/>
              <a:t>구현할 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6" name="그림 5" descr="10.jpg">
            <a:extLst>
              <a:ext uri="{FF2B5EF4-FFF2-40B4-BE49-F238E27FC236}">
                <a16:creationId xmlns:a16="http://schemas.microsoft.com/office/drawing/2014/main" id="{E672E2BB-8E5B-41CF-B2E6-459F44D25C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>
            <a:off x="4749476" y="2979547"/>
            <a:ext cx="3419221" cy="353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8E27C50-F166-4204-B68E-BE8E33FEB46C}"/>
              </a:ext>
            </a:extLst>
          </p:cNvPr>
          <p:cNvGrpSpPr/>
          <p:nvPr/>
        </p:nvGrpSpPr>
        <p:grpSpPr>
          <a:xfrm>
            <a:off x="4749477" y="2561881"/>
            <a:ext cx="3236912" cy="369332"/>
            <a:chOff x="4689366" y="3547766"/>
            <a:chExt cx="323691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96C84C-A936-49B3-B69A-AED3C46EB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게이트의 출력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B3056FB-B69F-4CD4-B823-73D17DE39BDE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89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 </a:t>
            </a:r>
            <a:r>
              <a:rPr lang="ko-KR" altLang="en-US"/>
              <a:t>다층 퍼셉트론이 출동한다면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89885"/>
          </a:xfrm>
        </p:spPr>
        <p:txBody>
          <a:bodyPr/>
          <a:lstStyle/>
          <a:p>
            <a:r>
              <a:rPr lang="en-US" altLang="ko-KR"/>
              <a:t>'</a:t>
            </a:r>
            <a:r>
              <a:rPr lang="ko-KR" altLang="en-US"/>
              <a:t>층을 쌓는다</a:t>
            </a:r>
            <a:r>
              <a:rPr lang="en-US" altLang="ko-KR"/>
              <a:t>'	</a:t>
            </a:r>
            <a:r>
              <a:rPr lang="ko-KR" altLang="en-US" b="1">
                <a:solidFill>
                  <a:srgbClr val="D30037"/>
                </a:solidFill>
                <a:latin typeface="+mj-ea"/>
              </a:rPr>
              <a:t>다층 퍼셉트론</a:t>
            </a:r>
            <a:r>
              <a:rPr lang="ko-KR" altLang="en-US">
                <a:solidFill>
                  <a:srgbClr val="D30037"/>
                </a:solidFill>
                <a:latin typeface="+mj-ea"/>
              </a:rPr>
              <a:t> </a:t>
            </a:r>
            <a:r>
              <a:rPr lang="en-US" altLang="ko-KR" baseline="30000">
                <a:solidFill>
                  <a:srgbClr val="D30037"/>
                </a:solidFill>
                <a:latin typeface="+mj-ea"/>
              </a:rPr>
              <a:t>multi-layer perceptron</a:t>
            </a:r>
          </a:p>
          <a:p>
            <a:pPr lvl="1"/>
            <a:r>
              <a:rPr lang="ko-KR" altLang="en-US">
                <a:solidFill>
                  <a:prstClr val="black"/>
                </a:solidFill>
              </a:rPr>
              <a:t>퍼셉트론을 조합하면 비선형 영역을 표현할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기존 게이트 조합하기</a:t>
            </a:r>
            <a:endParaRPr lang="en-US" altLang="ko-KR"/>
          </a:p>
          <a:p>
            <a:pPr lvl="1"/>
            <a:r>
              <a:rPr lang="en-US" altLang="ko-KR"/>
              <a:t>AND, NAND, OR </a:t>
            </a:r>
            <a:r>
              <a:rPr lang="ko-KR" altLang="en-US"/>
              <a:t>게이트를 조합해 구현한 </a:t>
            </a:r>
            <a:r>
              <a:rPr lang="en-US" altLang="ko-KR"/>
              <a:t>XOR</a:t>
            </a:r>
            <a:r>
              <a:rPr lang="ko-KR" altLang="en-US"/>
              <a:t>게이트</a:t>
            </a:r>
            <a:endParaRPr lang="en-US" altLang="ko-KR"/>
          </a:p>
        </p:txBody>
      </p:sp>
      <p:pic>
        <p:nvPicPr>
          <p:cNvPr id="27" name="그림 8" descr="11.jpg">
            <a:extLst>
              <a:ext uri="{FF2B5EF4-FFF2-40B4-BE49-F238E27FC236}">
                <a16:creationId xmlns:a16="http://schemas.microsoft.com/office/drawing/2014/main" id="{13CD00AA-8D80-4DAF-B90C-46FCB7F1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1532" y="5398284"/>
            <a:ext cx="4054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2594C5F-E83D-43E0-9CB9-F359ABF08DE3}"/>
              </a:ext>
            </a:extLst>
          </p:cNvPr>
          <p:cNvSpPr/>
          <p:nvPr/>
        </p:nvSpPr>
        <p:spPr>
          <a:xfrm>
            <a:off x="2924175" y="2013214"/>
            <a:ext cx="337127" cy="3140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10211F-0892-47C0-8FE6-6A2A00580815}"/>
              </a:ext>
            </a:extLst>
          </p:cNvPr>
          <p:cNvGrpSpPr/>
          <p:nvPr/>
        </p:nvGrpSpPr>
        <p:grpSpPr>
          <a:xfrm>
            <a:off x="2451532" y="4985773"/>
            <a:ext cx="3236912" cy="369332"/>
            <a:chOff x="4689366" y="3547766"/>
            <a:chExt cx="323691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E28EEB-7C57-4363-8261-6BEED5A1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AND, NAND, 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 기호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026B57-9FFE-4AA7-B136-6DD547B8A32C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81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 </a:t>
            </a:r>
            <a:r>
              <a:rPr lang="ko-KR" altLang="en-US"/>
              <a:t>다층 퍼셉트론이 출동한다면</a:t>
            </a:r>
            <a:r>
              <a:rPr lang="en-US" altLang="ko-KR"/>
              <a:t> 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기존 게이트 조합하기</a:t>
                </a:r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ko-KR" altLang="en-US"/>
                  <a:t>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/>
                  <a:t>  </a:t>
                </a:r>
                <a:r>
                  <a:rPr lang="ko-KR" altLang="en-US"/>
                  <a:t>는 </a:t>
                </a:r>
                <a:r>
                  <a:rPr lang="en-US" altLang="ko-KR"/>
                  <a:t>NAND</a:t>
                </a:r>
                <a:r>
                  <a:rPr lang="ko-KR" altLang="en-US"/>
                  <a:t>와 </a:t>
                </a:r>
                <a:r>
                  <a:rPr lang="en-US" altLang="ko-KR"/>
                  <a:t>OR</a:t>
                </a:r>
                <a:r>
                  <a:rPr lang="ko-KR" altLang="en-US"/>
                  <a:t> 게이트의 입력이 됨</a:t>
                </a:r>
                <a:endParaRPr lang="en-US" altLang="ko-KR"/>
              </a:p>
              <a:p>
                <a:pPr lvl="1"/>
                <a:r>
                  <a:rPr lang="en-US" altLang="ko-KR"/>
                  <a:t>NAND</a:t>
                </a:r>
                <a:r>
                  <a:rPr lang="ko-KR" altLang="en-US"/>
                  <a:t>와 </a:t>
                </a:r>
                <a:r>
                  <a:rPr lang="en-US" altLang="ko-KR"/>
                  <a:t>OR</a:t>
                </a:r>
                <a:r>
                  <a:rPr lang="ko-KR" altLang="en-US"/>
                  <a:t>의 출력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이 </a:t>
                </a:r>
                <a:r>
                  <a:rPr lang="en-US" altLang="ko-KR"/>
                  <a:t>AND </a:t>
                </a:r>
                <a:r>
                  <a:rPr lang="ko-KR" altLang="en-US"/>
                  <a:t>게이트의 입력이 됨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b="-33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6" descr="12.jpg">
            <a:extLst>
              <a:ext uri="{FF2B5EF4-FFF2-40B4-BE49-F238E27FC236}">
                <a16:creationId xmlns:a16="http://schemas.microsoft.com/office/drawing/2014/main" id="{90D33B5C-7420-4E46-AA3E-F3206531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3360598"/>
            <a:ext cx="424815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7" descr="13.jpg">
            <a:extLst>
              <a:ext uri="{FF2B5EF4-FFF2-40B4-BE49-F238E27FC236}">
                <a16:creationId xmlns:a16="http://schemas.microsoft.com/office/drawing/2014/main" id="{E5B587D9-80AE-423D-9824-84F4A10D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667" y="2538422"/>
            <a:ext cx="38227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FA44860-6AB0-4AC8-9A5F-E1804D75CC34}"/>
              </a:ext>
            </a:extLst>
          </p:cNvPr>
          <p:cNvGrpSpPr/>
          <p:nvPr/>
        </p:nvGrpSpPr>
        <p:grpSpPr>
          <a:xfrm>
            <a:off x="527050" y="2856330"/>
            <a:ext cx="3236912" cy="369332"/>
            <a:chOff x="4689366" y="3547766"/>
            <a:chExt cx="323691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3D3905-0B22-49FB-9AE8-FD56BCDD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3DAD49-324A-4158-A5D1-AA3D8BDC63ED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600618-EF25-4C7D-8288-C15CAB43E52B}"/>
              </a:ext>
            </a:extLst>
          </p:cNvPr>
          <p:cNvGrpSpPr/>
          <p:nvPr/>
        </p:nvGrpSpPr>
        <p:grpSpPr>
          <a:xfrm>
            <a:off x="4990667" y="2056621"/>
            <a:ext cx="3236912" cy="369332"/>
            <a:chOff x="4689366" y="3547766"/>
            <a:chExt cx="323691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0F06F7-D584-461A-A3DA-843247E17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게이트의 진리표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E6F3F7-A7AA-4067-8467-3380EB5630CE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 </a:t>
            </a:r>
            <a:r>
              <a:rPr lang="ko-KR" altLang="en-US"/>
              <a:t>다층 퍼셉트론이 출동한다면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2681622"/>
          </a:xfrm>
        </p:spPr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게이트 구현하기</a:t>
            </a:r>
            <a:endParaRPr lang="en-US" altLang="ko-KR"/>
          </a:p>
          <a:p>
            <a:pPr lvl="1"/>
            <a:r>
              <a:rPr lang="ko-KR" altLang="en-US"/>
              <a:t>단층 퍼셉트론에 </a:t>
            </a:r>
            <a:br>
              <a:rPr lang="en-US" altLang="ko-KR"/>
            </a:br>
            <a:r>
              <a:rPr lang="ko-KR" altLang="en-US"/>
              <a:t>층을 하나 늘려 구현</a:t>
            </a:r>
            <a:endParaRPr lang="en-US" altLang="ko-KR"/>
          </a:p>
          <a:p>
            <a:pPr lvl="1"/>
            <a:r>
              <a:rPr lang="ko-KR" altLang="en-US"/>
              <a:t>층이 여러 개인 퍼셉트론을</a:t>
            </a:r>
            <a:br>
              <a:rPr lang="en-US" altLang="ko-KR"/>
            </a:br>
            <a:r>
              <a:rPr lang="ko-KR" altLang="en-US"/>
              <a:t>다층 퍼셉트론이라 한다</a:t>
            </a:r>
            <a:r>
              <a:rPr lang="en-US" altLang="ko-KR"/>
              <a:t>.</a:t>
            </a:r>
          </a:p>
        </p:txBody>
      </p:sp>
      <p:pic>
        <p:nvPicPr>
          <p:cNvPr id="32" name="그림 8" descr="14.jpg">
            <a:extLst>
              <a:ext uri="{FF2B5EF4-FFF2-40B4-BE49-F238E27FC236}">
                <a16:creationId xmlns:a16="http://schemas.microsoft.com/office/drawing/2014/main" id="{800D8439-4AB7-4C45-B05B-5EB33FD0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1512" y="2324563"/>
            <a:ext cx="3993838" cy="22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B6563EC-4589-42A9-AFDB-BC2137D7597A}"/>
              </a:ext>
            </a:extLst>
          </p:cNvPr>
          <p:cNvGrpSpPr/>
          <p:nvPr/>
        </p:nvGrpSpPr>
        <p:grpSpPr>
          <a:xfrm>
            <a:off x="4521512" y="1840922"/>
            <a:ext cx="3236912" cy="369332"/>
            <a:chOff x="4689366" y="3547766"/>
            <a:chExt cx="323691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7BDAFB-6E74-411C-8BC0-D9A9F2A67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XOR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퍼셉트론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634126-CE86-4D71-9B5A-EB168AADD414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DFE2BB0-191F-4F2B-9AF9-7E2560F90A45}"/>
              </a:ext>
            </a:extLst>
          </p:cNvPr>
          <p:cNvSpPr txBox="1">
            <a:spLocks/>
          </p:cNvSpPr>
          <p:nvPr/>
        </p:nvSpPr>
        <p:spPr>
          <a:xfrm>
            <a:off x="628650" y="4647026"/>
            <a:ext cx="7886700" cy="1922440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/>
              <a:t>작업자들 사이에서 부품을 전달하는 일</a:t>
            </a:r>
            <a:endParaRPr lang="en-US" altLang="ko-KR"/>
          </a:p>
          <a:p>
            <a:pPr lvl="2"/>
            <a:r>
              <a:rPr lang="en-US" altLang="ko-KR"/>
              <a:t>0</a:t>
            </a:r>
            <a:r>
              <a:rPr lang="ko-KR" altLang="en-US"/>
              <a:t>층의 두 뉴런이 입력을 받아 </a:t>
            </a:r>
            <a:r>
              <a:rPr lang="en-US" altLang="ko-KR"/>
              <a:t>1</a:t>
            </a:r>
            <a:r>
              <a:rPr lang="ko-KR" altLang="en-US"/>
              <a:t>층의 뉴런으로 신호를 보냄</a:t>
            </a:r>
            <a:endParaRPr lang="en-US" altLang="ko-KR"/>
          </a:p>
          <a:p>
            <a:pPr lvl="2"/>
            <a:r>
              <a:rPr lang="en-US" altLang="ko-KR"/>
              <a:t>1</a:t>
            </a:r>
            <a:r>
              <a:rPr lang="ko-KR" altLang="en-US"/>
              <a:t>층의 뉴런이 </a:t>
            </a:r>
            <a:r>
              <a:rPr lang="en-US" altLang="ko-KR"/>
              <a:t>2</a:t>
            </a:r>
            <a:r>
              <a:rPr lang="ko-KR" altLang="en-US"/>
              <a:t>층의 뉴런으로 신호를 보냄</a:t>
            </a:r>
            <a:endParaRPr lang="en-US" altLang="ko-KR"/>
          </a:p>
          <a:p>
            <a:pPr lvl="2"/>
            <a:r>
              <a:rPr lang="en-US" altLang="ko-KR"/>
              <a:t>2</a:t>
            </a:r>
            <a:r>
              <a:rPr lang="ko-KR" altLang="en-US"/>
              <a:t>층의 뉴런은 입력 신호를 바탕으로 결과를 출력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2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1349"/>
            <a:ext cx="7886700" cy="989340"/>
          </a:xfrm>
        </p:spPr>
        <p:txBody>
          <a:bodyPr/>
          <a:lstStyle/>
          <a:p>
            <a:r>
              <a:rPr lang="en-US" altLang="ko-KR"/>
              <a:t>2.6  NAND</a:t>
            </a:r>
            <a:r>
              <a:rPr lang="ko-KR" altLang="en-US"/>
              <a:t>에서 컴퓨터까지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6563"/>
            <a:ext cx="8219786" cy="4610100"/>
          </a:xfrm>
        </p:spPr>
        <p:txBody>
          <a:bodyPr/>
          <a:lstStyle/>
          <a:p>
            <a:r>
              <a:rPr lang="ko-KR" altLang="en-US"/>
              <a:t>다층 퍼셉트론을 이용하면 </a:t>
            </a:r>
            <a:r>
              <a:rPr lang="en-US" altLang="ko-KR"/>
              <a:t>‘</a:t>
            </a:r>
            <a:r>
              <a:rPr lang="ko-KR" altLang="en-US"/>
              <a:t>컴퓨터</a:t>
            </a:r>
            <a:r>
              <a:rPr lang="en-US" altLang="ko-KR"/>
              <a:t>’</a:t>
            </a:r>
            <a:r>
              <a:rPr lang="ko-KR" altLang="en-US"/>
              <a:t>마저 표현할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 sz="2000"/>
              <a:t>컴퓨터는 입력을 받으면 정해진 방법으로 처리하고 결과를 출력</a:t>
            </a:r>
            <a:endParaRPr lang="en-US" altLang="ko-KR" sz="2000"/>
          </a:p>
          <a:p>
            <a:pPr lvl="2"/>
            <a:r>
              <a:rPr lang="ko-KR" altLang="en-US" sz="1800"/>
              <a:t>이는 퍼셉트론이 하는 일과 유사</a:t>
            </a:r>
            <a:endParaRPr lang="en-US" altLang="ko-KR" sz="1800"/>
          </a:p>
          <a:p>
            <a:pPr lvl="2"/>
            <a:r>
              <a:rPr lang="en-US" altLang="ko-KR" sz="1800"/>
              <a:t>NAND </a:t>
            </a:r>
            <a:r>
              <a:rPr lang="ko-KR" altLang="en-US" sz="1800"/>
              <a:t>게이트의 조합으로 컴퓨터가 수행하는 일을 재현 가능</a:t>
            </a:r>
            <a:endParaRPr lang="en-US" altLang="ko-KR" sz="1800"/>
          </a:p>
          <a:p>
            <a:pPr lvl="2"/>
            <a:r>
              <a:rPr lang="en-US" altLang="ko-KR" sz="1800"/>
              <a:t>"NAND </a:t>
            </a:r>
            <a:r>
              <a:rPr lang="ko-KR" altLang="en-US" sz="1800"/>
              <a:t>게이트 만으로 컴퓨터를 만든다</a:t>
            </a:r>
            <a:r>
              <a:rPr lang="en-US" altLang="ko-KR" sz="1800"/>
              <a:t>"</a:t>
            </a:r>
            <a:br>
              <a:rPr lang="en-US" altLang="ko-KR" sz="1800"/>
            </a:br>
            <a:r>
              <a:rPr lang="en-US" altLang="ko-KR" sz="1400"/>
              <a:t>[The Elements of Computing Systems : Building a Modern Computer from First Principles] (The MIT Press,2005)</a:t>
            </a:r>
          </a:p>
          <a:p>
            <a:pPr lvl="1"/>
            <a:r>
              <a:rPr lang="ko-KR" altLang="en-US" sz="2000"/>
              <a:t>비선형 시그모이드 함수를 이용하면 임의의 함수를 표현가능</a:t>
            </a:r>
            <a:r>
              <a:rPr lang="en-US" altLang="ko-KR" sz="2000"/>
              <a:t>(3</a:t>
            </a:r>
            <a:r>
              <a:rPr lang="ko-KR" altLang="en-US" sz="2000"/>
              <a:t>장</a:t>
            </a:r>
            <a:r>
              <a:rPr lang="en-US" altLang="ko-KR" sz="2000"/>
              <a:t>)</a:t>
            </a:r>
          </a:p>
          <a:p>
            <a:pPr lvl="2"/>
            <a:r>
              <a:rPr lang="ko-KR" altLang="en-US" sz="1800"/>
              <a:t>즉</a:t>
            </a:r>
            <a:r>
              <a:rPr lang="en-US" altLang="ko-KR" sz="1800"/>
              <a:t> 2</a:t>
            </a:r>
            <a:r>
              <a:rPr lang="ko-KR" altLang="en-US" sz="1800"/>
              <a:t>층 퍼셉트론을 이용하면 임의의 함수를 표현 가능</a:t>
            </a:r>
            <a:endParaRPr lang="en-US" altLang="ko-KR" sz="1800"/>
          </a:p>
          <a:p>
            <a:pPr lvl="2"/>
            <a:r>
              <a:rPr lang="en-US" altLang="ko-KR" sz="1800"/>
              <a:t>NAND</a:t>
            </a:r>
            <a:r>
              <a:rPr lang="ko-KR" altLang="en-US" sz="1800"/>
              <a:t>등의 저수준 소자에서 시작해서 부품을 단계적으로 만들어 가는 방법으로 컴퓨터를 구현할 수 있다</a:t>
            </a:r>
            <a:r>
              <a:rPr lang="en-US" altLang="ko-KR" sz="180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85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2.7 </a:t>
            </a:r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600540"/>
          </a:xfrm>
        </p:spPr>
        <p:txBody>
          <a:bodyPr/>
          <a:lstStyle/>
          <a:p>
            <a:r>
              <a:rPr lang="ko-KR" altLang="en-US"/>
              <a:t>퍼셉트론은 신경망의 기초가 된다</a:t>
            </a:r>
            <a:r>
              <a:rPr lang="en-US" altLang="ko-KR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97B98-8000-4F3D-A9DC-21052AF6D5F1}"/>
              </a:ext>
            </a:extLst>
          </p:cNvPr>
          <p:cNvSpPr/>
          <p:nvPr/>
        </p:nvSpPr>
        <p:spPr>
          <a:xfrm>
            <a:off x="628651" y="2456873"/>
            <a:ext cx="7895932" cy="421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marL="0" lvl="2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pPr>
            <a:r>
              <a:rPr kumimoji="0" lang="ko-KR" altLang="en-US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이번 장에서 배운 내용</a:t>
            </a:r>
            <a:endParaRPr kumimoji="0" lang="en-US" altLang="ko-KR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퍼셉트론은 입출력을 갖춘 알고리즘이다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입력을 주면 정해진 규칙에 따른 값을 출력한다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퍼셉트론에서는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‘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가중치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’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와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‘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편향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’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을 매개변수로 설정한다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퍼셉트론으로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AND, OR </a:t>
            </a:r>
            <a:r>
              <a:rPr kumimoji="0" lang="ko-KR" altLang="en-US" err="1">
                <a:solidFill>
                  <a:schemeClr val="tx1"/>
                </a:solidFill>
                <a:latin typeface="+mn-ea"/>
              </a:rPr>
              <a:t>게이트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 등의 논리 회로를 표현할 수 있다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>
                <a:solidFill>
                  <a:schemeClr val="tx1"/>
                </a:solidFill>
                <a:latin typeface="+mn-ea"/>
              </a:rPr>
              <a:t>XOR </a:t>
            </a:r>
            <a:r>
              <a:rPr kumimoji="0" lang="ko-KR" altLang="en-US" err="1">
                <a:solidFill>
                  <a:schemeClr val="tx1"/>
                </a:solidFill>
                <a:latin typeface="+mn-ea"/>
              </a:rPr>
              <a:t>게이트는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 단층 </a:t>
            </a:r>
            <a:r>
              <a:rPr kumimoji="0" lang="ko-KR" altLang="en-US" err="1">
                <a:solidFill>
                  <a:schemeClr val="tx1"/>
                </a:solidFill>
                <a:latin typeface="+mn-ea"/>
              </a:rPr>
              <a:t>퍼셉트론으로는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 표현할 수 없다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>
                <a:solidFill>
                  <a:schemeClr val="tx1"/>
                </a:solidFill>
                <a:latin typeface="+mn-ea"/>
              </a:rPr>
              <a:t>2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층 </a:t>
            </a:r>
            <a:r>
              <a:rPr kumimoji="0" lang="ko-KR" altLang="en-US" err="1">
                <a:solidFill>
                  <a:schemeClr val="tx1"/>
                </a:solidFill>
                <a:latin typeface="+mn-ea"/>
              </a:rPr>
              <a:t>퍼셉트론을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 이용하면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XOR </a:t>
            </a:r>
            <a:r>
              <a:rPr kumimoji="0" lang="ko-KR" altLang="en-US" err="1">
                <a:solidFill>
                  <a:schemeClr val="tx1"/>
                </a:solidFill>
                <a:latin typeface="+mn-ea"/>
              </a:rPr>
              <a:t>게이트를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 표현할 수 있다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pc="-30">
                <a:solidFill>
                  <a:schemeClr val="tx1"/>
                </a:solidFill>
                <a:latin typeface="+mn-ea"/>
              </a:rPr>
              <a:t>단층 </a:t>
            </a:r>
            <a:r>
              <a:rPr kumimoji="0" lang="ko-KR" altLang="en-US" spc="-30" err="1">
                <a:solidFill>
                  <a:schemeClr val="tx1"/>
                </a:solidFill>
                <a:latin typeface="+mn-ea"/>
              </a:rPr>
              <a:t>퍼셉트론은</a:t>
            </a:r>
            <a:r>
              <a:rPr kumimoji="0" lang="ko-KR" altLang="en-US" spc="-30">
                <a:solidFill>
                  <a:schemeClr val="tx1"/>
                </a:solidFill>
                <a:latin typeface="+mn-ea"/>
              </a:rPr>
              <a:t> 직선형 영역만 표현할 수 있고</a:t>
            </a:r>
            <a:r>
              <a:rPr kumimoji="0" lang="en-US" altLang="ko-KR" spc="-3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pc="-30">
                <a:solidFill>
                  <a:schemeClr val="tx1"/>
                </a:solidFill>
                <a:latin typeface="+mn-ea"/>
              </a:rPr>
              <a:t>다층 </a:t>
            </a:r>
            <a:r>
              <a:rPr kumimoji="0" lang="ko-KR" altLang="en-US" spc="-30" err="1">
                <a:solidFill>
                  <a:schemeClr val="tx1"/>
                </a:solidFill>
                <a:latin typeface="+mn-ea"/>
              </a:rPr>
              <a:t>퍼셉트론은</a:t>
            </a:r>
            <a:r>
              <a:rPr kumimoji="0" lang="ko-KR" altLang="en-US" spc="-30">
                <a:solidFill>
                  <a:schemeClr val="tx1"/>
                </a:solidFill>
                <a:latin typeface="+mn-ea"/>
              </a:rPr>
              <a:t> 비선형</a:t>
            </a:r>
            <a:r>
              <a:rPr kumimoji="0" lang="en-US" altLang="ko-KR" spc="-3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pc="-30">
                <a:solidFill>
                  <a:schemeClr val="tx1"/>
                </a:solidFill>
                <a:latin typeface="+mn-ea"/>
              </a:rPr>
              <a:t>영역도 표현할 수 있다</a:t>
            </a:r>
            <a:r>
              <a:rPr kumimoji="0" lang="en-US" altLang="ko-KR" spc="-3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285750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다층 </a:t>
            </a:r>
            <a:r>
              <a:rPr kumimoji="0" lang="ko-KR" altLang="en-US" err="1">
                <a:solidFill>
                  <a:schemeClr val="tx1"/>
                </a:solidFill>
                <a:latin typeface="+mn-ea"/>
              </a:rPr>
              <a:t>퍼셉트론은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이론상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) </a:t>
            </a:r>
            <a:r>
              <a:rPr kumimoji="0" lang="ko-KR" altLang="en-US">
                <a:solidFill>
                  <a:schemeClr val="tx1"/>
                </a:solidFill>
                <a:latin typeface="+mn-ea"/>
              </a:rPr>
              <a:t>컴퓨터를 표현할 수 있다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6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퍼셉트론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A47FC-04BA-41E4-84DF-64849F516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</a:t>
            </a:r>
            <a:r>
              <a:rPr lang="en-US" altLang="ko-KR" b="1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 </a:t>
            </a:r>
            <a:r>
              <a:rPr lang="ko-KR" altLang="en-US"/>
              <a:t>퍼셉트론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5987"/>
            <a:ext cx="7886700" cy="43784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2.1</a:t>
            </a:r>
            <a:r>
              <a:rPr lang="en-US" altLang="ko-KR"/>
              <a:t>   </a:t>
            </a:r>
            <a:r>
              <a:rPr lang="ko-KR" altLang="en-US"/>
              <a:t>퍼셉트론이란</a:t>
            </a:r>
            <a:r>
              <a:rPr lang="en-US" altLang="ko-KR"/>
              <a:t>?</a:t>
            </a:r>
          </a:p>
          <a:p>
            <a:pPr marL="0" indent="0">
              <a:buNone/>
            </a:pPr>
            <a:r>
              <a:rPr lang="en-US" altLang="ko-KR" b="1"/>
              <a:t>2.2</a:t>
            </a:r>
            <a:r>
              <a:rPr lang="en-US" altLang="ko-KR"/>
              <a:t>   </a:t>
            </a:r>
            <a:r>
              <a:rPr lang="ko-KR" altLang="en-US"/>
              <a:t>단순한 논리 회로</a:t>
            </a:r>
          </a:p>
          <a:p>
            <a:pPr marL="0" indent="0">
              <a:buNone/>
            </a:pPr>
            <a:r>
              <a:rPr lang="en-US" altLang="ko-KR" b="1"/>
              <a:t>2.3</a:t>
            </a:r>
            <a:r>
              <a:rPr lang="en-US" altLang="ko-KR"/>
              <a:t>   </a:t>
            </a:r>
            <a:r>
              <a:rPr lang="ko-KR" altLang="en-US"/>
              <a:t>퍼셉트론 구현하기</a:t>
            </a:r>
          </a:p>
          <a:p>
            <a:pPr marL="0" indent="0">
              <a:buNone/>
            </a:pPr>
            <a:r>
              <a:rPr lang="en-US" altLang="ko-KR" b="1"/>
              <a:t>2.4</a:t>
            </a:r>
            <a:r>
              <a:rPr lang="en-US" altLang="ko-KR"/>
              <a:t>   </a:t>
            </a:r>
            <a:r>
              <a:rPr lang="ko-KR" altLang="en-US"/>
              <a:t>퍼셉트론의 한계</a:t>
            </a:r>
          </a:p>
          <a:p>
            <a:pPr marL="0" indent="0">
              <a:buNone/>
            </a:pPr>
            <a:r>
              <a:rPr lang="en-US" altLang="ko-KR" b="1"/>
              <a:t>2.5</a:t>
            </a:r>
            <a:r>
              <a:rPr lang="en-US" altLang="ko-KR"/>
              <a:t>   </a:t>
            </a:r>
            <a:r>
              <a:rPr lang="ko-KR" altLang="en-US"/>
              <a:t>다층 퍼셉트론이 출동한다면</a:t>
            </a:r>
          </a:p>
          <a:p>
            <a:pPr marL="0" indent="0">
              <a:buNone/>
            </a:pPr>
            <a:r>
              <a:rPr lang="en-US" altLang="ko-KR" b="1"/>
              <a:t>2.6</a:t>
            </a:r>
            <a:r>
              <a:rPr lang="en-US" altLang="ko-KR"/>
              <a:t>   NAND</a:t>
            </a:r>
            <a:r>
              <a:rPr lang="ko-KR" altLang="en-US"/>
              <a:t>에서 컴퓨터까지</a:t>
            </a:r>
          </a:p>
          <a:p>
            <a:pPr marL="0" indent="0">
              <a:buNone/>
            </a:pPr>
            <a:r>
              <a:rPr lang="en-US" altLang="ko-KR" b="1"/>
              <a:t>2.7</a:t>
            </a:r>
            <a:r>
              <a:rPr lang="en-US" altLang="ko-KR"/>
              <a:t>   </a:t>
            </a:r>
            <a:r>
              <a:rPr lang="ko-KR" altLang="en-US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 </a:t>
            </a:r>
            <a:r>
              <a:rPr lang="ko-KR" altLang="en-US"/>
              <a:t>퍼셉트론이란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21360"/>
          </a:xfrm>
        </p:spPr>
        <p:txBody>
          <a:bodyPr/>
          <a:lstStyle/>
          <a:p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퍼셉트론</a:t>
            </a:r>
            <a:r>
              <a:rPr lang="en-US" altLang="ko-KR" baseline="30000">
                <a:latin typeface="+mj-ea"/>
                <a:ea typeface="+mj-ea"/>
                <a:sym typeface="Wingdings" panose="05000000000000000000" pitchFamily="2" charset="2"/>
              </a:rPr>
              <a:t> Perceptron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1957</a:t>
            </a:r>
            <a:r>
              <a:rPr lang="ko-KR" altLang="en-US">
                <a:sym typeface="Wingdings" panose="05000000000000000000" pitchFamily="2" charset="2"/>
              </a:rPr>
              <a:t>년 프랑크 로젠블라트가 고안한 알고리즘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신경망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딥러닝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의 기원이 되는 알고리즘</a:t>
            </a:r>
            <a:endParaRPr lang="ko-KR" altLang="en-US">
              <a:solidFill>
                <a:srgbClr val="D30037"/>
              </a:solidFill>
              <a:sym typeface="Wingdings" panose="05000000000000000000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7AE73E-E1BB-418D-9A14-222520C42264}"/>
              </a:ext>
            </a:extLst>
          </p:cNvPr>
          <p:cNvGrpSpPr/>
          <p:nvPr/>
        </p:nvGrpSpPr>
        <p:grpSpPr>
          <a:xfrm>
            <a:off x="522213" y="5330331"/>
            <a:ext cx="7993137" cy="857020"/>
            <a:chOff x="522213" y="5199527"/>
            <a:chExt cx="7993137" cy="8570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70CD1A-8C53-4419-86C9-97FD05E9BC7C}"/>
                </a:ext>
              </a:extLst>
            </p:cNvPr>
            <p:cNvSpPr/>
            <p:nvPr/>
          </p:nvSpPr>
          <p:spPr>
            <a:xfrm>
              <a:off x="628650" y="5199527"/>
              <a:ext cx="7886700" cy="857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퍼셉트론은 다수의 신호를 입력으로 받아 하나의 신호를 출력한다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퍼셉트론의 신호는 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또는 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0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의 값을 가진다</a:t>
              </a:r>
              <a:r>
                <a:rPr lang="en-US" altLang="ko-KR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56010B-5352-4420-A6A6-B4B814AF6277}"/>
                </a:ext>
              </a:extLst>
            </p:cNvPr>
            <p:cNvSpPr/>
            <p:nvPr/>
          </p:nvSpPr>
          <p:spPr>
            <a:xfrm>
              <a:off x="522213" y="5209915"/>
              <a:ext cx="106438" cy="8362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1CE17A-68C4-4E9F-A3DB-5656E23D8D76}"/>
              </a:ext>
            </a:extLst>
          </p:cNvPr>
          <p:cNvSpPr txBox="1">
            <a:spLocks/>
          </p:cNvSpPr>
          <p:nvPr/>
        </p:nvSpPr>
        <p:spPr>
          <a:xfrm>
            <a:off x="628650" y="3708530"/>
            <a:ext cx="7886700" cy="1212026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388" lvl="1" indent="0" algn="ctr">
              <a:buFont typeface="Arial" panose="020B0604020202020204" pitchFamily="34" charset="0"/>
              <a:buNone/>
            </a:pPr>
            <a:r>
              <a:rPr lang="ko-KR" altLang="en-US">
                <a:solidFill>
                  <a:srgbClr val="D30037"/>
                </a:solidFill>
                <a:latin typeface="+mj-ea"/>
                <a:ea typeface="+mj-ea"/>
                <a:sym typeface="Wingdings" panose="05000000000000000000" pitchFamily="2" charset="2"/>
              </a:rPr>
              <a:t>퍼셉트론의 구조를 배우는 것은 신경망과 딥러닝으로 나아가는데 중요한 아이디어를 배우는 일</a:t>
            </a:r>
          </a:p>
        </p:txBody>
      </p:sp>
    </p:spTree>
    <p:extLst>
      <p:ext uri="{BB962C8B-B14F-4D97-AF65-F5344CB8AC3E}">
        <p14:creationId xmlns:p14="http://schemas.microsoft.com/office/powerpoint/2010/main" val="21546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 </a:t>
            </a:r>
            <a:r>
              <a:rPr lang="ko-KR" altLang="en-US"/>
              <a:t>퍼셉트론이란</a:t>
            </a:r>
            <a:r>
              <a:rPr lang="en-US" altLang="ko-KR"/>
              <a:t>?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2425"/>
                <a:ext cx="7886700" cy="2897480"/>
              </a:xfrm>
            </p:spPr>
            <p:txBody>
              <a:bodyPr lIns="36000" tIns="36000" rIns="36000" bIns="36000">
                <a:noAutofit/>
              </a:bodyPr>
              <a:lstStyle/>
              <a:p>
                <a:r>
                  <a:rPr lang="ko-KR" altLang="en-US">
                    <a:sym typeface="Wingdings" pitchFamily="2" charset="2"/>
                  </a:rPr>
                  <a:t>입력이 </a:t>
                </a:r>
                <a:r>
                  <a:rPr lang="en-US" altLang="ko-KR">
                    <a:sym typeface="Wingdings" pitchFamily="2" charset="2"/>
                  </a:rPr>
                  <a:t>2</a:t>
                </a:r>
                <a:r>
                  <a:rPr lang="ko-KR" altLang="en-US">
                    <a:sym typeface="Wingdings" pitchFamily="2" charset="2"/>
                  </a:rPr>
                  <a:t>개인 퍼셉트론</a:t>
                </a:r>
                <a:endParaRPr lang="en-US" altLang="ko-KR">
                  <a:sym typeface="Wingdings" pitchFamily="2" charset="2"/>
                </a:endParaRPr>
              </a:p>
              <a:p>
                <a:pPr lvl="1"/>
                <a:r>
                  <a:rPr lang="ko-KR" altLang="en-US">
                    <a:sym typeface="Wingdings" pitchFamily="2" charset="2"/>
                  </a:rPr>
                  <a:t>원 </a:t>
                </a:r>
                <a:r>
                  <a:rPr lang="en-US" altLang="ko-KR">
                    <a:sym typeface="Wingdings" pitchFamily="2" charset="2"/>
                  </a:rPr>
                  <a:t>: </a:t>
                </a:r>
                <a:r>
                  <a:rPr lang="ko-KR" altLang="en-US">
                    <a:solidFill>
                      <a:srgbClr val="D30037"/>
                    </a:solidFill>
                    <a:latin typeface="+mj-ea"/>
                    <a:ea typeface="+mj-ea"/>
                    <a:sym typeface="Wingdings" pitchFamily="2" charset="2"/>
                  </a:rPr>
                  <a:t>뉴런</a:t>
                </a:r>
                <a:r>
                  <a:rPr lang="en-US" altLang="ko-KR">
                    <a:solidFill>
                      <a:srgbClr val="D30037"/>
                    </a:solidFill>
                    <a:latin typeface="+mj-ea"/>
                    <a:ea typeface="+mj-ea"/>
                    <a:sym typeface="Wingdings" pitchFamily="2" charset="2"/>
                  </a:rPr>
                  <a:t>, </a:t>
                </a:r>
                <a:r>
                  <a:rPr lang="ko-KR" altLang="en-US">
                    <a:solidFill>
                      <a:srgbClr val="D30037"/>
                    </a:solidFill>
                    <a:latin typeface="+mj-ea"/>
                    <a:ea typeface="+mj-ea"/>
                    <a:sym typeface="Wingdings" pitchFamily="2" charset="2"/>
                  </a:rPr>
                  <a:t>노드</a:t>
                </a:r>
                <a:endParaRPr lang="en-US" altLang="ko-KR">
                  <a:solidFill>
                    <a:srgbClr val="D30037"/>
                  </a:solidFill>
                  <a:latin typeface="+mj-ea"/>
                  <a:ea typeface="+mj-ea"/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>
                    <a:sym typeface="Wingdings" pitchFamily="2" charset="2"/>
                  </a:rPr>
                  <a:t> : </a:t>
                </a:r>
                <a:r>
                  <a:rPr lang="ko-KR" altLang="en-US">
                    <a:sym typeface="Wingdings" pitchFamily="2" charset="2"/>
                  </a:rPr>
                  <a:t>입력 신호</a:t>
                </a:r>
                <a:endParaRPr lang="en-US" altLang="ko-KR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>
                    <a:sym typeface="Wingdings" pitchFamily="2" charset="2"/>
                  </a:rPr>
                  <a:t> : </a:t>
                </a:r>
                <a:r>
                  <a:rPr lang="ko-KR" altLang="en-US">
                    <a:sym typeface="Wingdings" pitchFamily="2" charset="2"/>
                  </a:rPr>
                  <a:t>가중치</a:t>
                </a:r>
                <a:r>
                  <a:rPr lang="en-US" altLang="ko-KR">
                    <a:sym typeface="Wingdings" pitchFamily="2" charset="2"/>
                  </a:rPr>
                  <a:t>, </a:t>
                </a:r>
                <a:r>
                  <a:rPr lang="ko-KR" altLang="en-US">
                    <a:sym typeface="Wingdings" pitchFamily="2" charset="2"/>
                  </a:rPr>
                  <a:t>신호의 영향력 조절</a:t>
                </a:r>
                <a:endParaRPr lang="en-US" altLang="ko-KR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</m:oMath>
                </a14:m>
                <a:r>
                  <a:rPr lang="en-US" altLang="ko-KR">
                    <a:sym typeface="Wingdings" pitchFamily="2" charset="2"/>
                  </a:rPr>
                  <a:t> : </a:t>
                </a:r>
                <a:r>
                  <a:rPr lang="ko-KR" altLang="en-US">
                    <a:sym typeface="Wingdings" pitchFamily="2" charset="2"/>
                  </a:rPr>
                  <a:t>출력 신호</a:t>
                </a:r>
                <a:endParaRPr lang="en-US" altLang="ko-KR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2425"/>
                <a:ext cx="7886700" cy="2897480"/>
              </a:xfrm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1DF24D8-B9EC-4E53-B44E-59C4901E2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9" y="4519905"/>
                <a:ext cx="8380125" cy="2087703"/>
              </a:xfrm>
              <a:prstGeom prst="rect">
                <a:avLst/>
              </a:prstGeom>
            </p:spPr>
            <p:txBody>
              <a:bodyPr vert="horz" lIns="36000" tIns="36000" rIns="36000" bIns="3600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>
                    <a:sym typeface="Wingdings" pitchFamily="2" charset="2"/>
                  </a:rPr>
                  <a:t>입력 신호가 뉴런에 보내질 때</a:t>
                </a:r>
                <a:r>
                  <a:rPr lang="en-US" altLang="ko-KR">
                    <a:sym typeface="Wingdings" pitchFamily="2" charset="2"/>
                  </a:rPr>
                  <a:t> </a:t>
                </a:r>
                <a:r>
                  <a:rPr lang="ko-KR" altLang="en-US" b="1">
                    <a:solidFill>
                      <a:srgbClr val="D30037"/>
                    </a:solidFill>
                    <a:sym typeface="Wingdings" pitchFamily="2" charset="2"/>
                  </a:rPr>
                  <a:t>가중치</a:t>
                </a:r>
                <a:r>
                  <a:rPr lang="ko-KR" altLang="en-US">
                    <a:sym typeface="Wingdings" pitchFamily="2" charset="2"/>
                  </a:rPr>
                  <a:t>가 곱해진다</a:t>
                </a:r>
                <a:r>
                  <a:rPr lang="en-US" altLang="ko-KR">
                    <a:sym typeface="Wingdings" pitchFamily="2" charset="2"/>
                  </a:rPr>
                  <a:t>.  </a:t>
                </a:r>
              </a:p>
              <a:p>
                <a:pPr lvl="1"/>
                <a:r>
                  <a:rPr lang="ko-KR" altLang="en-US" spc="-50">
                    <a:sym typeface="Wingdings" pitchFamily="2" charset="2"/>
                  </a:rPr>
                  <a:t>신호의 총합이 </a:t>
                </a:r>
                <a:r>
                  <a:rPr lang="ko-KR" altLang="en-US" spc="-50">
                    <a:solidFill>
                      <a:srgbClr val="D30037"/>
                    </a:solidFill>
                    <a:latin typeface="+mj-ea"/>
                    <a:ea typeface="+mj-ea"/>
                    <a:sym typeface="Wingdings" pitchFamily="2" charset="2"/>
                  </a:rPr>
                  <a:t>임계값</a:t>
                </a:r>
                <a:r>
                  <a:rPr lang="en-US" altLang="ko-KR" spc="-50">
                    <a:solidFill>
                      <a:srgbClr val="D30037"/>
                    </a:solidFill>
                    <a:latin typeface="+mj-ea"/>
                    <a:ea typeface="+mj-ea"/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l-GR" b="0" i="1" spc="-50" smtClean="0">
                        <a:solidFill>
                          <a:srgbClr val="D30037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𝜃</m:t>
                    </m:r>
                  </m:oMath>
                </a14:m>
                <a:r>
                  <a:rPr lang="en-US" altLang="ko-KR" spc="-50">
                    <a:solidFill>
                      <a:srgbClr val="D30037"/>
                    </a:solidFill>
                    <a:latin typeface="+mj-ea"/>
                    <a:ea typeface="+mj-ea"/>
                    <a:sym typeface="Wingdings" pitchFamily="2" charset="2"/>
                  </a:rPr>
                  <a:t>)</a:t>
                </a:r>
                <a:r>
                  <a:rPr lang="ko-KR" altLang="en-US" spc="-50">
                    <a:sym typeface="Wingdings" pitchFamily="2" charset="2"/>
                  </a:rPr>
                  <a:t>을 넘어설 때</a:t>
                </a:r>
                <a:r>
                  <a:rPr lang="en-US" altLang="ko-KR" spc="-50">
                    <a:sym typeface="Wingdings" pitchFamily="2" charset="2"/>
                  </a:rPr>
                  <a:t>(</a:t>
                </a:r>
                <a:r>
                  <a:rPr lang="ko-KR" altLang="en-US" spc="-50">
                    <a:sym typeface="Wingdings" pitchFamily="2" charset="2"/>
                  </a:rPr>
                  <a:t>활성화 될 때</a:t>
                </a:r>
                <a:r>
                  <a:rPr lang="en-US" altLang="ko-KR" spc="-50">
                    <a:sym typeface="Wingdings" pitchFamily="2" charset="2"/>
                  </a:rPr>
                  <a:t>)</a:t>
                </a:r>
                <a:r>
                  <a:rPr lang="ko-KR" altLang="en-US" spc="-50">
                    <a:sym typeface="Wingdings" pitchFamily="2" charset="2"/>
                  </a:rPr>
                  <a:t> </a:t>
                </a:r>
                <a:r>
                  <a:rPr lang="en-US" altLang="ko-KR" spc="-50">
                    <a:sym typeface="Wingdings" pitchFamily="2" charset="2"/>
                  </a:rPr>
                  <a:t>1</a:t>
                </a:r>
                <a:r>
                  <a:rPr lang="ko-KR" altLang="en-US" spc="-50">
                    <a:sym typeface="Wingdings" pitchFamily="2" charset="2"/>
                  </a:rPr>
                  <a:t>을 출력한다</a:t>
                </a:r>
                <a:r>
                  <a:rPr lang="en-US" altLang="ko-KR" spc="-50"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1DF24D8-B9EC-4E53-B44E-59C4901E2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519905"/>
                <a:ext cx="8380125" cy="2087703"/>
              </a:xfrm>
              <a:prstGeom prst="rect">
                <a:avLst/>
              </a:prstGeom>
              <a:blipFill>
                <a:blip r:embed="rId3"/>
                <a:stretch>
                  <a:fillRect l="-1964" r="-2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5" descr="1.jpg">
            <a:extLst>
              <a:ext uri="{FF2B5EF4-FFF2-40B4-BE49-F238E27FC236}">
                <a16:creationId xmlns:a16="http://schemas.microsoft.com/office/drawing/2014/main" id="{E861103F-1506-4FCF-97EB-AEB2F8FC5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237" y="1624306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" descr="2.jpg">
            <a:extLst>
              <a:ext uri="{FF2B5EF4-FFF2-40B4-BE49-F238E27FC236}">
                <a16:creationId xmlns:a16="http://schemas.microsoft.com/office/drawing/2014/main" id="{2FD48D23-C637-4E74-AD01-7EFA34484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8125" y="5735781"/>
            <a:ext cx="3587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70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 </a:t>
            </a:r>
            <a:r>
              <a:rPr lang="ko-KR" altLang="en-US"/>
              <a:t>단순한 논리 회로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AND </a:t>
                </a:r>
                <a:r>
                  <a:rPr lang="ko-KR" altLang="en-US"/>
                  <a:t>게이트</a:t>
                </a:r>
                <a:endParaRPr lang="en-US" altLang="ko-KR"/>
              </a:p>
              <a:p>
                <a:pPr lvl="1"/>
                <a:r>
                  <a:rPr lang="ko-KR" altLang="en-US"/>
                  <a:t>퍼셉트론으로 구현하는 </a:t>
                </a:r>
                <a:r>
                  <a:rPr lang="en-US" altLang="ko-KR"/>
                  <a:t>AND</a:t>
                </a:r>
                <a:r>
                  <a:rPr lang="ko-KR" altLang="en-US"/>
                  <a:t>게이트</a:t>
                </a:r>
                <a:endParaRPr lang="en-US" altLang="ko-KR"/>
              </a:p>
              <a:p>
                <a:pPr lvl="2"/>
                <a:r>
                  <a:rPr lang="ko-KR" altLang="en-US"/>
                  <a:t>진리표대로 작동하도록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𝜃</m:t>
                    </m:r>
                  </m:oMath>
                </a14:m>
                <a:r>
                  <a:rPr lang="ko-KR" altLang="en-US"/>
                  <a:t> 의 값을 정해야 함</a:t>
                </a:r>
                <a:endParaRPr lang="en-US" altLang="ko-KR"/>
              </a:p>
              <a:p>
                <a:pPr lvl="2"/>
                <a:r>
                  <a:rPr lang="ko-KR" altLang="en-US"/>
                  <a:t>가능한 매개변수 조합은</a:t>
                </a:r>
                <a:br>
                  <a:rPr lang="en-US" altLang="ko-KR"/>
                </a:br>
                <a:r>
                  <a:rPr lang="ko-KR" altLang="en-US"/>
                  <a:t>무한히 많다</a:t>
                </a:r>
                <a:r>
                  <a:rPr lang="en-US" altLang="ko-KR"/>
                  <a:t>.</a:t>
                </a:r>
                <a:br>
                  <a:rPr lang="en-US" altLang="ko-KR"/>
                </a:br>
                <a:r>
                  <a:rPr lang="ko-KR" altLang="en-US" sz="1600"/>
                  <a:t> </a:t>
                </a:r>
                <a:r>
                  <a:rPr lang="en-US" altLang="ko-KR" sz="1600"/>
                  <a:t>ex)</a:t>
                </a:r>
                <a:r>
                  <a:rPr lang="ko-KR" altLang="en-US" sz="1600"/>
                  <a:t>  </a:t>
                </a:r>
                <a:r>
                  <a:rPr lang="en-US" altLang="ko-KR" sz="1600"/>
                  <a:t>(0.5,0.5,0.7), </a:t>
                </a:r>
                <a:br>
                  <a:rPr lang="en-US" altLang="ko-KR" sz="1600"/>
                </a:br>
                <a:r>
                  <a:rPr lang="en-US" altLang="ko-KR" sz="1600"/>
                  <a:t>          (0.5,0.5,0.8),</a:t>
                </a:r>
                <a:br>
                  <a:rPr lang="en-US" altLang="ko-KR" sz="1600"/>
                </a:br>
                <a:r>
                  <a:rPr lang="en-US" altLang="ko-KR" sz="1600"/>
                  <a:t>          (1.0,1.0,1.0) …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2" descr="3.jpg">
            <a:extLst>
              <a:ext uri="{FF2B5EF4-FFF2-40B4-BE49-F238E27FC236}">
                <a16:creationId xmlns:a16="http://schemas.microsoft.com/office/drawing/2014/main" id="{737974BA-4C1A-40DF-88EC-37DB0A0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9366" y="3980668"/>
            <a:ext cx="38354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3CE24E5-E80C-425C-9EA7-2727CED26C23}"/>
              </a:ext>
            </a:extLst>
          </p:cNvPr>
          <p:cNvGrpSpPr/>
          <p:nvPr/>
        </p:nvGrpSpPr>
        <p:grpSpPr>
          <a:xfrm>
            <a:off x="4689366" y="3631962"/>
            <a:ext cx="3825984" cy="369332"/>
            <a:chOff x="4689366" y="3547766"/>
            <a:chExt cx="3825984" cy="369332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42F77C8B-A3EE-45E4-A7D9-4A17E6837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7216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AND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게이트의 </a:t>
              </a:r>
              <a:r>
                <a:rPr lang="ko-KR" altLang="en-US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진리표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8E42774-CEEC-4411-9F68-8BB09F044013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 </a:t>
            </a:r>
            <a:r>
              <a:rPr lang="ko-KR" altLang="en-US"/>
              <a:t>단순한 논리 회로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NAND</a:t>
            </a:r>
            <a:r>
              <a:rPr lang="ko-KR" altLang="en-US"/>
              <a:t> 게이트와 </a:t>
            </a:r>
            <a:r>
              <a:rPr lang="en-US" altLang="ko-KR"/>
              <a:t>OR </a:t>
            </a:r>
            <a:r>
              <a:rPr lang="ko-KR" altLang="en-US"/>
              <a:t>게이트</a:t>
            </a:r>
            <a:endParaRPr lang="en-US" altLang="ko-KR"/>
          </a:p>
          <a:p>
            <a:pPr lvl="1"/>
            <a:r>
              <a:rPr lang="ko-KR" altLang="en-US"/>
              <a:t>퍼셉트론으로 구현하는 </a:t>
            </a:r>
            <a:r>
              <a:rPr lang="en-US" altLang="ko-KR"/>
              <a:t>NAND</a:t>
            </a:r>
            <a:r>
              <a:rPr lang="ko-KR" altLang="en-US"/>
              <a:t>게이트와 </a:t>
            </a:r>
            <a:r>
              <a:rPr lang="en-US" altLang="ko-KR"/>
              <a:t>OR</a:t>
            </a:r>
            <a:r>
              <a:rPr lang="ko-KR" altLang="en-US"/>
              <a:t>게이트</a:t>
            </a:r>
            <a:endParaRPr lang="en-US" altLang="ko-KR"/>
          </a:p>
        </p:txBody>
      </p:sp>
      <p:pic>
        <p:nvPicPr>
          <p:cNvPr id="9" name="그림 5" descr="4.jpg">
            <a:extLst>
              <a:ext uri="{FF2B5EF4-FFF2-40B4-BE49-F238E27FC236}">
                <a16:creationId xmlns:a16="http://schemas.microsoft.com/office/drawing/2014/main" id="{4A3598FD-46A5-433B-8760-963482EE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88" y="3544742"/>
            <a:ext cx="748982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79A7B97-8367-4B92-ABFD-29925507C32C}"/>
              </a:ext>
            </a:extLst>
          </p:cNvPr>
          <p:cNvGrpSpPr/>
          <p:nvPr/>
        </p:nvGrpSpPr>
        <p:grpSpPr>
          <a:xfrm>
            <a:off x="827088" y="3175410"/>
            <a:ext cx="3236912" cy="369332"/>
            <a:chOff x="4689366" y="3547766"/>
            <a:chExt cx="3236912" cy="369332"/>
          </a:xfrm>
        </p:grpSpPr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B02E15F6-F3AA-4A91-B6F7-A663885A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NAND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게이트의 </a:t>
              </a:r>
              <a:r>
                <a:rPr lang="ko-KR" altLang="en-US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진리표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0BEE3F-389F-4DC7-A805-7D24F447A1E6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6D7785-EDC7-4DDE-A0A2-2F8D3F227C0C}"/>
              </a:ext>
            </a:extLst>
          </p:cNvPr>
          <p:cNvGrpSpPr/>
          <p:nvPr/>
        </p:nvGrpSpPr>
        <p:grpSpPr>
          <a:xfrm>
            <a:off x="4734070" y="3175410"/>
            <a:ext cx="3236912" cy="369332"/>
            <a:chOff x="4689366" y="3547766"/>
            <a:chExt cx="323691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B32B2-EF1A-4646-8672-866DF5BB3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73" y="3547766"/>
              <a:ext cx="3132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OR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게이트의 </a:t>
              </a:r>
              <a:r>
                <a:rPr lang="ko-KR" altLang="en-US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진리표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AF96D4-9A8F-4F1B-A0E6-536E3CDCDA64}"/>
                </a:ext>
              </a:extLst>
            </p:cNvPr>
            <p:cNvSpPr/>
            <p:nvPr/>
          </p:nvSpPr>
          <p:spPr>
            <a:xfrm>
              <a:off x="4689366" y="3568392"/>
              <a:ext cx="104307" cy="328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41501C8-46D6-4C47-A425-A54635757E58}"/>
                  </a:ext>
                </a:extLst>
              </p:cNvPr>
              <p:cNvSpPr/>
              <p:nvPr/>
            </p:nvSpPr>
            <p:spPr>
              <a:xfrm>
                <a:off x="391816" y="6053342"/>
                <a:ext cx="39308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/>
                  <a:t>ex)</a:t>
                </a:r>
                <a:r>
                  <a:rPr lang="ko-KR" altLang="en-US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ko-KR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altLang="ko-KR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(−0.5, −</m:t>
                    </m:r>
                    <m:r>
                      <a:rPr lang="en-US" altLang="ko-KR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0.5, 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altLang="ko-KR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0.7)</m:t>
                    </m:r>
                  </m:oMath>
                </a14:m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41501C8-46D6-4C47-A425-A54635757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16" y="6053342"/>
                <a:ext cx="3930802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2897B5-828A-4FFF-B664-EA6F5A2CFC42}"/>
                  </a:ext>
                </a:extLst>
              </p:cNvPr>
              <p:cNvSpPr/>
              <p:nvPr/>
            </p:nvSpPr>
            <p:spPr>
              <a:xfrm>
                <a:off x="4838377" y="6053342"/>
                <a:ext cx="33262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ko-KR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=(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1.0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1.0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, 0.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9</m:t>
                      </m:r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2897B5-828A-4FFF-B664-EA6F5A2CF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77" y="6053342"/>
                <a:ext cx="332625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2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 </a:t>
            </a:r>
            <a:r>
              <a:rPr lang="ko-KR" altLang="en-US"/>
              <a:t>단순한 논리 회로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어떤 게이트를 구현 하느냐에 따라 퍼셉트론의 구조가 달라지지는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다른 것은 매개변수</a:t>
            </a:r>
            <a:r>
              <a:rPr lang="en-US" altLang="ko-KR"/>
              <a:t>(</a:t>
            </a:r>
            <a:r>
              <a:rPr lang="ko-KR" altLang="en-US"/>
              <a:t>가중치와 임계값</a:t>
            </a:r>
            <a:r>
              <a:rPr lang="en-US" altLang="ko-KR"/>
              <a:t>)</a:t>
            </a:r>
            <a:r>
              <a:rPr lang="ko-KR" altLang="en-US"/>
              <a:t>의 값</a:t>
            </a:r>
            <a:endParaRPr lang="en-US" altLang="ko-KR"/>
          </a:p>
          <a:p>
            <a:pPr lvl="1"/>
            <a:r>
              <a:rPr lang="ko-KR" altLang="en-US"/>
              <a:t>똑같은 구조의 퍼셉트론에 매개변수 값만 적절히 조정하여 다양한 게이트를 만들 수 있다</a:t>
            </a:r>
            <a:r>
              <a:rPr lang="en-US" altLang="ko-KR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92F42E-2C2F-4331-9E34-BDF1D7884146}"/>
              </a:ext>
            </a:extLst>
          </p:cNvPr>
          <p:cNvGrpSpPr/>
          <p:nvPr/>
        </p:nvGrpSpPr>
        <p:grpSpPr>
          <a:xfrm>
            <a:off x="522213" y="4670026"/>
            <a:ext cx="7993137" cy="1577218"/>
            <a:chOff x="522213" y="4839428"/>
            <a:chExt cx="7993137" cy="157721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7C8455-C16E-4067-87E4-2E709B12B44F}"/>
                </a:ext>
              </a:extLst>
            </p:cNvPr>
            <p:cNvSpPr/>
            <p:nvPr/>
          </p:nvSpPr>
          <p:spPr>
            <a:xfrm>
              <a:off x="628650" y="4839428"/>
              <a:ext cx="7886700" cy="1577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72000" anchor="ctr">
              <a:spAutoFit/>
            </a:bodyPr>
            <a:lstStyle/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kumimoji="0" lang="ko-KR" altLang="en-US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여기서 퍼셉트론의 매개변수 값을 정하는 것은 컴퓨터가 아니라 우리 인간이다</a:t>
              </a:r>
              <a:r>
                <a:rPr kumimoji="0" lang="en-US" altLang="ko-KR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  <a:p>
              <a:pPr marL="0" lvl="2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기계학습 문제는 이 매개변수의 값을 정하는 작업을 컴퓨터가 자동으로 하도록 한다</a:t>
              </a:r>
              <a:r>
                <a:rPr kumimoji="0" lang="en-US" altLang="ko-KR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 </a:t>
              </a:r>
              <a:r>
                <a:rPr kumimoji="0" lang="ko-KR" altLang="en-US">
                  <a:solidFill>
                    <a:schemeClr val="tx1"/>
                  </a:solidFill>
                  <a:latin typeface="+mj-ea"/>
                  <a:ea typeface="+mj-ea"/>
                </a:rPr>
                <a:t>학습</a:t>
              </a:r>
              <a:r>
                <a:rPr kumimoji="0" lang="ko-KR" altLang="en-US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이란 적절한 매개변수 값을 정하는 작업이며</a:t>
              </a:r>
              <a:r>
                <a:rPr kumimoji="0" lang="en-US" altLang="ko-KR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 </a:t>
              </a:r>
              <a:r>
                <a:rPr kumimoji="0" lang="ko-KR" altLang="en-US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사람은 퍼셉트론의 구조</a:t>
              </a:r>
              <a:r>
                <a:rPr kumimoji="0" lang="en-US" altLang="ko-KR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kumimoji="0" lang="ko-KR" altLang="en-US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모델</a:t>
              </a:r>
              <a:r>
                <a:rPr kumimoji="0" lang="en-US" altLang="ko-KR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r>
                <a:rPr kumimoji="0" lang="ko-KR" altLang="en-US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를 고민하고 컴퓨터에 학습할 데이터를 주는 일을 한다</a:t>
              </a:r>
              <a:r>
                <a:rPr kumimoji="0" lang="en-US" altLang="ko-KR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44D5EF-325A-41E6-B1CE-F5EAC50466EA}"/>
                </a:ext>
              </a:extLst>
            </p:cNvPr>
            <p:cNvSpPr/>
            <p:nvPr/>
          </p:nvSpPr>
          <p:spPr>
            <a:xfrm>
              <a:off x="522213" y="4839428"/>
              <a:ext cx="106437" cy="157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03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 </a:t>
            </a:r>
            <a:r>
              <a:rPr lang="ko-KR" altLang="en-US"/>
              <a:t>퍼셉트론 구현하기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가중치와 편향 도입</a:t>
                </a:r>
                <a:endParaRPr lang="en-US" altLang="ko-KR"/>
              </a:p>
              <a:p>
                <a:pPr lvl="1"/>
                <a:r>
                  <a:rPr lang="ko-KR" altLang="en-US"/>
                  <a:t>임계값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을 편향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으로 치환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491B8A30-4B1F-4568-8BA9-A6D05735CCD8}"/>
              </a:ext>
            </a:extLst>
          </p:cNvPr>
          <p:cNvGrpSpPr/>
          <p:nvPr/>
        </p:nvGrpSpPr>
        <p:grpSpPr>
          <a:xfrm>
            <a:off x="628650" y="3040874"/>
            <a:ext cx="7886700" cy="1041400"/>
            <a:chOff x="628650" y="3255024"/>
            <a:chExt cx="7886700" cy="1041400"/>
          </a:xfrm>
        </p:grpSpPr>
        <p:pic>
          <p:nvPicPr>
            <p:cNvPr id="17" name="그림 5" descr="2.jpg">
              <a:extLst>
                <a:ext uri="{FF2B5EF4-FFF2-40B4-BE49-F238E27FC236}">
                  <a16:creationId xmlns:a16="http://schemas.microsoft.com/office/drawing/2014/main" id="{1375DE1F-FA1C-419B-A5E6-39922269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255024"/>
              <a:ext cx="358775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그림 7" descr="5.jpg">
              <a:extLst>
                <a:ext uri="{FF2B5EF4-FFF2-40B4-BE49-F238E27FC236}">
                  <a16:creationId xmlns:a16="http://schemas.microsoft.com/office/drawing/2014/main" id="{FD29A1ED-6469-475B-83E1-DB0E447E3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150" y="3331224"/>
              <a:ext cx="38862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AF6AC5FD-E6AE-4E4A-8E2C-B178D1F2F9F5}"/>
                </a:ext>
              </a:extLst>
            </p:cNvPr>
            <p:cNvSpPr/>
            <p:nvPr/>
          </p:nvSpPr>
          <p:spPr>
            <a:xfrm>
              <a:off x="4254212" y="3618707"/>
              <a:ext cx="337127" cy="31403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D83793C4-A748-485A-BB5E-F95ED8C76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9" y="4358548"/>
                <a:ext cx="8173605" cy="1682034"/>
              </a:xfrm>
              <a:prstGeom prst="rect">
                <a:avLst/>
              </a:prstGeom>
            </p:spPr>
            <p:txBody>
              <a:bodyPr vert="horz" lIns="36000" tIns="36000" rIns="36000" bIns="3600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spcAft>
                    <a:spcPts val="1200"/>
                  </a:spcAft>
                </a:pPr>
                <a:r>
                  <a:rPr lang="ko-KR" altLang="en-US" b="1">
                    <a:solidFill>
                      <a:srgbClr val="D30037"/>
                    </a:solidFill>
                    <a:latin typeface="+mj-ea"/>
                    <a:ea typeface="+mj-ea"/>
                  </a:rPr>
                  <a:t>편향</a:t>
                </a:r>
                <a:r>
                  <a:rPr lang="ko-KR" altLang="en-US">
                    <a:solidFill>
                      <a:srgbClr val="D30037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baseline="30000">
                    <a:solidFill>
                      <a:srgbClr val="D30037"/>
                    </a:solidFill>
                    <a:latin typeface="+mj-ea"/>
                    <a:ea typeface="+mj-ea"/>
                  </a:rPr>
                  <a:t>bias</a:t>
                </a:r>
                <a:r>
                  <a:rPr lang="ko-KR" altLang="en-US"/>
                  <a:t> 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  <a:r>
                  <a:rPr lang="en-US" altLang="ko-KR"/>
                  <a:t>'</a:t>
                </a:r>
                <a:r>
                  <a:rPr lang="ko-KR" altLang="en-US"/>
                  <a:t>한쪽으로 치우쳐 균형을 깬다</a:t>
                </a:r>
                <a:r>
                  <a:rPr lang="en-US" altLang="ko-KR"/>
                  <a:t>'</a:t>
                </a:r>
              </a:p>
              <a:p>
                <a:pPr lvl="2"/>
                <a:r>
                  <a:rPr lang="ko-KR" altLang="en-US"/>
                  <a:t>가중치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>
                    <a:sym typeface="Wingdings" panose="05000000000000000000" pitchFamily="2" charset="2"/>
                  </a:rPr>
                  <a:t>)</a:t>
                </a:r>
                <a:r>
                  <a:rPr lang="ko-KR" altLang="en-US">
                    <a:sym typeface="Wingdings" panose="05000000000000000000" pitchFamily="2" charset="2"/>
                  </a:rPr>
                  <a:t>는 각 입력 신호가 결과에 주는 영향력을 조절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>
                    <a:sym typeface="Wingdings" panose="05000000000000000000" pitchFamily="2" charset="2"/>
                  </a:rPr>
                  <a:t>편향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altLang="ko-KR">
                    <a:sym typeface="Wingdings" panose="05000000000000000000" pitchFamily="2" charset="2"/>
                  </a:rPr>
                  <a:t>)</a:t>
                </a:r>
                <a:r>
                  <a:rPr lang="ko-KR" altLang="en-US">
                    <a:sym typeface="Wingdings" panose="05000000000000000000" pitchFamily="2" charset="2"/>
                  </a:rPr>
                  <a:t>은 뉴런이 활성화</a:t>
                </a:r>
                <a:r>
                  <a:rPr lang="en-US" altLang="ko-KR">
                    <a:sym typeface="Wingdings" panose="05000000000000000000" pitchFamily="2" charset="2"/>
                  </a:rPr>
                  <a:t>(1</a:t>
                </a:r>
                <a:r>
                  <a:rPr lang="ko-KR" altLang="en-US">
                    <a:sym typeface="Wingdings" panose="05000000000000000000" pitchFamily="2" charset="2"/>
                  </a:rPr>
                  <a:t>을 출력</a:t>
                </a:r>
                <a:r>
                  <a:rPr lang="en-US" altLang="ko-KR">
                    <a:sym typeface="Wingdings" panose="05000000000000000000" pitchFamily="2" charset="2"/>
                  </a:rPr>
                  <a:t>)</a:t>
                </a:r>
                <a:r>
                  <a:rPr lang="ko-KR" altLang="en-US">
                    <a:sym typeface="Wingdings" panose="05000000000000000000" pitchFamily="2" charset="2"/>
                  </a:rPr>
                  <a:t>되는 정도를 조절</a:t>
                </a:r>
                <a:endParaRPr lang="en-US" altLang="ko-KR"/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D83793C4-A748-485A-BB5E-F95ED8C7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358548"/>
                <a:ext cx="8173605" cy="16820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54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639</Words>
  <Application>Microsoft Office PowerPoint</Application>
  <PresentationFormat>화면 슬라이드 쇼(4:3)</PresentationFormat>
  <Paragraphs>117</Paragraphs>
  <Slides>17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 Semilight</vt:lpstr>
      <vt:lpstr>Arial</vt:lpstr>
      <vt:lpstr>나눔바른고딕</vt:lpstr>
      <vt:lpstr>나눔바른고딕 UltraLight</vt:lpstr>
      <vt:lpstr>Wingdings</vt:lpstr>
      <vt:lpstr>Cambria Math</vt:lpstr>
      <vt:lpstr>Office 테마</vt:lpstr>
      <vt:lpstr>퍼셉트론</vt:lpstr>
      <vt:lpstr>퍼셉트론</vt:lpstr>
      <vt:lpstr>2.  퍼셉트론</vt:lpstr>
      <vt:lpstr>2.1  퍼셉트론이란?</vt:lpstr>
      <vt:lpstr>2.1  퍼셉트론이란?</vt:lpstr>
      <vt:lpstr>2.2  단순한 논리 회로</vt:lpstr>
      <vt:lpstr>2.2  단순한 논리 회로</vt:lpstr>
      <vt:lpstr>2.2  단순한 논리 회로</vt:lpstr>
      <vt:lpstr>2.3  퍼셉트론 구현하기</vt:lpstr>
      <vt:lpstr>2.4  퍼셉트론의 한계</vt:lpstr>
      <vt:lpstr>2.4  퍼셉트론의 한계</vt:lpstr>
      <vt:lpstr>2.4  퍼셉트론의 한계</vt:lpstr>
      <vt:lpstr>2.5  다층 퍼셉트론이 출동한다면 </vt:lpstr>
      <vt:lpstr>2.5  다층 퍼셉트론이 출동한다면 </vt:lpstr>
      <vt:lpstr>2.5  다층 퍼셉트론이 출동한다면 </vt:lpstr>
      <vt:lpstr>2.6  NAND에서 컴퓨터까지</vt:lpstr>
      <vt:lpstr>2.7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퍼셉트론</dc:title>
  <dc:creator>서성발</dc:creator>
  <cp:lastModifiedBy>서성발</cp:lastModifiedBy>
  <cp:revision>2</cp:revision>
  <dcterms:created xsi:type="dcterms:W3CDTF">2017-09-11T15:40:54Z</dcterms:created>
  <dcterms:modified xsi:type="dcterms:W3CDTF">2017-11-01T15:29:18Z</dcterms:modified>
</cp:coreProperties>
</file>