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65" r:id="rId2"/>
    <p:sldId id="267" r:id="rId3"/>
    <p:sldId id="307" r:id="rId4"/>
    <p:sldId id="268" r:id="rId5"/>
    <p:sldId id="271" r:id="rId6"/>
    <p:sldId id="269" r:id="rId7"/>
    <p:sldId id="270" r:id="rId8"/>
    <p:sldId id="266" r:id="rId9"/>
    <p:sldId id="272" r:id="rId10"/>
    <p:sldId id="273" r:id="rId11"/>
    <p:sldId id="274" r:id="rId12"/>
    <p:sldId id="275" r:id="rId13"/>
    <p:sldId id="276" r:id="rId14"/>
    <p:sldId id="308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9" r:id="rId24"/>
    <p:sldId id="290" r:id="rId25"/>
    <p:sldId id="286" r:id="rId26"/>
    <p:sldId id="287" r:id="rId27"/>
    <p:sldId id="288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300" r:id="rId37"/>
    <p:sldId id="301" r:id="rId38"/>
    <p:sldId id="302" r:id="rId39"/>
    <p:sldId id="304" r:id="rId40"/>
    <p:sldId id="303" r:id="rId41"/>
    <p:sldId id="299" r:id="rId42"/>
    <p:sldId id="306" r:id="rId43"/>
    <p:sldId id="305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C1A"/>
    <a:srgbClr val="84BA1E"/>
    <a:srgbClr val="39A1F3"/>
    <a:srgbClr val="F8B910"/>
    <a:srgbClr val="5184F3"/>
    <a:srgbClr val="44A958"/>
    <a:srgbClr val="F5BC14"/>
    <a:srgbClr val="E2402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9" autoAdjust="0"/>
    <p:restoredTop sz="94700" autoAdjust="0"/>
  </p:normalViewPr>
  <p:slideViewPr>
    <p:cSldViewPr snapToGrid="0" showGuides="1">
      <p:cViewPr>
        <p:scale>
          <a:sx n="75" d="100"/>
          <a:sy n="75" d="100"/>
        </p:scale>
        <p:origin x="-1238" y="-7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-160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CEEEF-D05B-457C-81C4-A35724B522A5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5E789-07BB-4D3F-B20A-7E7B5DDD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9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활용 병행</a:t>
            </a:r>
            <a:endParaRPr lang="en-US" altLang="ko-KR" dirty="0" smtClean="0"/>
          </a:p>
          <a:p>
            <a:r>
              <a:rPr lang="en-US" altLang="ko-KR" dirty="0" smtClean="0"/>
              <a:t>o copy</a:t>
            </a:r>
            <a:r>
              <a:rPr lang="ko-KR" altLang="en-US" dirty="0" smtClean="0"/>
              <a:t>에 서식문자 들어가는</a:t>
            </a:r>
            <a:r>
              <a:rPr lang="ko-KR" altLang="en-US" baseline="0" dirty="0" smtClean="0"/>
              <a:t> 문제 해결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워드에 </a:t>
            </a:r>
            <a:r>
              <a:rPr lang="en-US" altLang="ko-KR" baseline="0" dirty="0" smtClean="0"/>
              <a:t>text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paste </a:t>
            </a:r>
            <a:r>
              <a:rPr lang="ko-KR" altLang="en-US" baseline="0" dirty="0" smtClean="0"/>
              <a:t>하는 방식으로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E789-07BB-4D3F-B20A-7E7B5DDD37D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62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E789-07BB-4D3F-B20A-7E7B5DDD37D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1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fld id="{294F4849-5A77-48C2-B877-3D253EF6C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4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734321" y="0"/>
            <a:ext cx="10515600" cy="61997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4321" y="619973"/>
            <a:ext cx="10619479" cy="55569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9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721359"/>
            <a:ext cx="2628900" cy="545560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21359"/>
            <a:ext cx="7734300" cy="54556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Picture 3" descr="C:\Dropbox (개인용)\2018원칙자료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6545263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9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734321" y="111126"/>
            <a:ext cx="10515600" cy="508848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10515600" cy="5394643"/>
          </a:xfrm>
        </p:spPr>
        <p:txBody>
          <a:bodyPr anchor="ctr"/>
          <a:lstStyle>
            <a:lvl1pPr>
              <a:lnSpc>
                <a:spcPct val="120000"/>
              </a:lnSpc>
              <a:spcBef>
                <a:spcPts val="600"/>
              </a:spcBef>
              <a:defRPr/>
            </a:lvl1pPr>
            <a:lvl2pPr>
              <a:lnSpc>
                <a:spcPct val="120000"/>
              </a:lnSpc>
              <a:spcBef>
                <a:spcPts val="600"/>
              </a:spcBef>
              <a:defRPr/>
            </a:lvl2pPr>
            <a:lvl3pPr>
              <a:lnSpc>
                <a:spcPct val="120000"/>
              </a:lnSpc>
              <a:spcBef>
                <a:spcPts val="600"/>
              </a:spcBef>
              <a:defRPr/>
            </a:lvl3pPr>
            <a:lvl4pPr>
              <a:lnSpc>
                <a:spcPct val="120000"/>
              </a:lnSpc>
              <a:spcBef>
                <a:spcPts val="600"/>
              </a:spcBef>
              <a:defRPr/>
            </a:lvl4pPr>
            <a:lvl5pPr>
              <a:lnSpc>
                <a:spcPct val="12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6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3" descr="C:\Dropbox (개인용)\2018원칙자료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6545263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7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34321" y="0"/>
            <a:ext cx="10515600" cy="61997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sz="half" idx="1"/>
          </p:nvPr>
        </p:nvSpPr>
        <p:spPr>
          <a:xfrm>
            <a:off x="746760" y="650240"/>
            <a:ext cx="5328920" cy="552672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1" name="내용 개체 틀 3"/>
          <p:cNvSpPr>
            <a:spLocks noGrp="1"/>
          </p:cNvSpPr>
          <p:nvPr>
            <p:ph sz="half" idx="2"/>
          </p:nvPr>
        </p:nvSpPr>
        <p:spPr>
          <a:xfrm>
            <a:off x="6080760" y="650240"/>
            <a:ext cx="5328920" cy="552672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3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738188" y="1"/>
            <a:ext cx="10515600" cy="60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758508" y="644843"/>
            <a:ext cx="52926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3" name="내용 개체 틀 3"/>
          <p:cNvSpPr>
            <a:spLocks noGrp="1"/>
          </p:cNvSpPr>
          <p:nvPr>
            <p:ph sz="half" idx="2"/>
          </p:nvPr>
        </p:nvSpPr>
        <p:spPr>
          <a:xfrm>
            <a:off x="758508" y="1468754"/>
            <a:ext cx="5292695" cy="474916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090920" y="644843"/>
            <a:ext cx="53187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내용 개체 틀 5"/>
          <p:cNvSpPr>
            <a:spLocks noGrp="1"/>
          </p:cNvSpPr>
          <p:nvPr>
            <p:ph sz="quarter" idx="4"/>
          </p:nvPr>
        </p:nvSpPr>
        <p:spPr>
          <a:xfrm>
            <a:off x="6090920" y="1468754"/>
            <a:ext cx="5318760" cy="474916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6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7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734321" y="0"/>
            <a:ext cx="10515600" cy="61997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1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3" descr="C:\Dropbox (개인용)\2018원칙자료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6545263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08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1244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6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9788" y="751840"/>
            <a:ext cx="3932237" cy="1305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1"/>
          <p:cNvSpPr>
            <a:spLocks noGrp="1"/>
          </p:cNvSpPr>
          <p:nvPr>
            <p:ph type="title"/>
          </p:nvPr>
        </p:nvSpPr>
        <p:spPr>
          <a:xfrm>
            <a:off x="734321" y="0"/>
            <a:ext cx="10515600" cy="619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idx="1"/>
          </p:nvPr>
        </p:nvSpPr>
        <p:spPr>
          <a:xfrm>
            <a:off x="734321" y="619973"/>
            <a:ext cx="10619479" cy="555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fld id="{294F4849-5A77-48C2-B877-3D253EF6CA1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C:\Dropbox (개인용)\2018원칙자료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6545263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392920" y="6468110"/>
            <a:ext cx="2788920" cy="365125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rPr lang="en-US" altLang="ko-KR" dirty="0" smtClean="0"/>
              <a:t>Python for Data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37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python-numpy-tutorial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cipy.org/doc/numpy/reference/routines.html" TargetMode="External"/><Relationship Id="rId4" Type="http://schemas.openxmlformats.org/officeDocument/2006/relationships/hyperlink" Target="http://aikorea.org/cs231n/python-numpy-tutorial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chinelearningplus.com/python/101-numpy-exercises-python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70812" y="2646144"/>
            <a:ext cx="57006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+mj-lt"/>
                <a:ea typeface="나눔스퀘어 Bold" panose="020B0600000101010101" pitchFamily="50" charset="-127"/>
              </a:rPr>
              <a:t>Chap 4 </a:t>
            </a:r>
            <a:r>
              <a:rPr lang="en-US" altLang="ko-KR" sz="4000" b="1" dirty="0" err="1" smtClean="0">
                <a:latin typeface="+mj-lt"/>
                <a:ea typeface="나눔스퀘어 Bold" panose="020B0600000101010101" pitchFamily="50" charset="-127"/>
              </a:rPr>
              <a:t>NumPy</a:t>
            </a:r>
            <a:r>
              <a:rPr lang="ko-KR" altLang="en-US" sz="4000" b="1" dirty="0" smtClean="0">
                <a:latin typeface="+mj-lt"/>
                <a:ea typeface="나눔스퀘어 Bold" panose="020B0600000101010101" pitchFamily="50" charset="-127"/>
              </a:rPr>
              <a:t>기본</a:t>
            </a:r>
            <a:r>
              <a:rPr lang="en-US" altLang="ko-KR" sz="4000" b="1" dirty="0" smtClean="0">
                <a:latin typeface="+mj-lt"/>
                <a:ea typeface="나눔스퀘어 Bold" panose="020B0600000101010101" pitchFamily="50" charset="-127"/>
              </a:rPr>
              <a:t>: </a:t>
            </a:r>
          </a:p>
          <a:p>
            <a:r>
              <a:rPr lang="en-US" altLang="ko-KR" sz="4000" b="1" dirty="0">
                <a:latin typeface="+mj-lt"/>
                <a:ea typeface="나눔스퀘어 Bold" panose="020B0600000101010101" pitchFamily="50" charset="-127"/>
              </a:rPr>
              <a:t> </a:t>
            </a:r>
            <a:r>
              <a:rPr lang="en-US" altLang="ko-KR" sz="4000" b="1" dirty="0" smtClean="0">
                <a:latin typeface="+mj-lt"/>
                <a:ea typeface="나눔스퀘어 Bold" panose="020B0600000101010101" pitchFamily="50" charset="-127"/>
              </a:rPr>
              <a:t>         </a:t>
            </a:r>
            <a:r>
              <a:rPr lang="ko-KR" altLang="en-US" sz="4000" b="1" dirty="0" smtClean="0">
                <a:latin typeface="+mj-lt"/>
                <a:ea typeface="나눔스퀘어 Bold" panose="020B0600000101010101" pitchFamily="50" charset="-127"/>
              </a:rPr>
              <a:t>배열과 벡터계산</a:t>
            </a:r>
            <a:endParaRPr lang="en-US" altLang="ko-KR" sz="4000" b="1" dirty="0" smtClean="0">
              <a:latin typeface="+mj-lt"/>
              <a:ea typeface="나눔스퀘어 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13311" y="2239605"/>
            <a:ext cx="2857501" cy="2003629"/>
            <a:chOff x="2255551" y="2290405"/>
            <a:chExt cx="2857501" cy="2003629"/>
          </a:xfrm>
        </p:grpSpPr>
        <p:pic>
          <p:nvPicPr>
            <p:cNvPr id="1026" name="Picture 2" descr="Image result for íì´ì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5551" y="3027208"/>
              <a:ext cx="2857501" cy="126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244" y="2290405"/>
              <a:ext cx="1647825" cy="1114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72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1"/>
            <a:ext cx="10515600" cy="164772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Slicing: 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리스트의 </a:t>
            </a:r>
            <a:r>
              <a:rPr lang="ko-KR" altLang="en-US" dirty="0" err="1" smtClean="0"/>
              <a:t>슬라이싱과</a:t>
            </a:r>
            <a:r>
              <a:rPr lang="ko-KR" altLang="en-US" dirty="0" smtClean="0"/>
              <a:t> </a:t>
            </a:r>
            <a:r>
              <a:rPr lang="ko-KR" altLang="en-US" dirty="0" smtClean="0"/>
              <a:t>유사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List</a:t>
            </a:r>
            <a:r>
              <a:rPr lang="ko-KR" altLang="en-US" dirty="0" smtClean="0"/>
              <a:t>와 차이점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슬라이스는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원본의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/>
              <a:t>데이터가 </a:t>
            </a:r>
            <a:r>
              <a:rPr lang="ko-KR" altLang="en-US" dirty="0" smtClean="0"/>
              <a:t>복사되지 않고 원본에 그대로 반영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리스트와 다름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복사본을 </a:t>
            </a:r>
            <a:r>
              <a:rPr lang="ko-KR" altLang="en-US" dirty="0" err="1"/>
              <a:t>얻고싶다면</a:t>
            </a:r>
            <a:r>
              <a:rPr lang="ko-KR" altLang="en-US" dirty="0"/>
              <a:t> </a:t>
            </a:r>
            <a:r>
              <a:rPr lang="en-US" altLang="ko-KR" dirty="0" err="1" smtClean="0"/>
              <a:t>np.copy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[5:8</a:t>
            </a:r>
            <a:r>
              <a:rPr lang="en-US" altLang="ko-KR" dirty="0"/>
              <a:t>].copy</a:t>
            </a:r>
            <a:r>
              <a:rPr lang="en-US" altLang="ko-KR" dirty="0" smtClean="0"/>
              <a:t>()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20972" y="2714174"/>
            <a:ext cx="5173211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 smtClean="0"/>
              <a:t>np.array</a:t>
            </a:r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np.array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np.arange</a:t>
            </a:r>
            <a:r>
              <a:rPr lang="en-US" altLang="ko-KR" dirty="0" smtClean="0"/>
              <a:t>(10))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/>
              <a:t>arr</a:t>
            </a:r>
            <a:endParaRPr lang="en-US" altLang="ko-KR" dirty="0"/>
          </a:p>
          <a:p>
            <a:r>
              <a:rPr lang="en-US" altLang="ko-KR" dirty="0"/>
              <a:t>array([0, 1, 2, 3, 4, 5, 6, 7, 8, 9</a:t>
            </a:r>
            <a:r>
              <a:rPr lang="en-US" altLang="ko-KR" dirty="0" smtClean="0"/>
              <a:t>])</a:t>
            </a:r>
            <a:endParaRPr lang="en-US" altLang="ko-KR" dirty="0"/>
          </a:p>
          <a:p>
            <a:r>
              <a:rPr lang="en-US" altLang="ko-KR" dirty="0"/>
              <a:t>&gt;&gt;&gt; arr2 = </a:t>
            </a:r>
            <a:r>
              <a:rPr lang="en-US" altLang="ko-KR" dirty="0" err="1"/>
              <a:t>arr</a:t>
            </a:r>
            <a:r>
              <a:rPr lang="en-US" altLang="ko-KR" dirty="0"/>
              <a:t>[0:4]</a:t>
            </a:r>
          </a:p>
          <a:p>
            <a:r>
              <a:rPr lang="en-US" altLang="ko-KR" dirty="0"/>
              <a:t>&gt;&gt;&gt; arr2[0]=123</a:t>
            </a:r>
          </a:p>
          <a:p>
            <a:r>
              <a:rPr lang="en-US" altLang="ko-KR" dirty="0"/>
              <a:t>&gt;&gt;&gt; arr2</a:t>
            </a:r>
          </a:p>
          <a:p>
            <a:r>
              <a:rPr lang="en-US" altLang="ko-KR" dirty="0"/>
              <a:t>array([123,   1,   2,   3])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arr</a:t>
            </a:r>
            <a:endParaRPr lang="en-US" altLang="ko-KR" dirty="0"/>
          </a:p>
          <a:p>
            <a:r>
              <a:rPr lang="en-US" altLang="ko-KR" dirty="0"/>
              <a:t>array([123,   1,   2,   3,   4,   5,   6,   7,   8,   9</a:t>
            </a:r>
            <a:r>
              <a:rPr lang="en-US" altLang="ko-KR" dirty="0" smtClean="0"/>
              <a:t>])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023256" y="2721430"/>
            <a:ext cx="4884057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# list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/>
              <a:t>l1 = [0,1,2,3,4]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/>
              <a:t>l2 = l1[0:3]</a:t>
            </a:r>
          </a:p>
          <a:p>
            <a:r>
              <a:rPr lang="en-US" altLang="ko-KR" dirty="0"/>
              <a:t>&gt;&gt;&gt; l2</a:t>
            </a:r>
          </a:p>
          <a:p>
            <a:r>
              <a:rPr lang="en-US" altLang="ko-KR" dirty="0"/>
              <a:t>[0, 1, 2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&gt;&gt;&gt; l2[0]=122</a:t>
            </a:r>
          </a:p>
          <a:p>
            <a:r>
              <a:rPr lang="en-US" altLang="ko-KR" dirty="0"/>
              <a:t>&gt;&gt;&gt; </a:t>
            </a:r>
            <a:r>
              <a:rPr lang="en-US" altLang="ko-KR" dirty="0" smtClean="0"/>
              <a:t>l1,l2</a:t>
            </a:r>
          </a:p>
          <a:p>
            <a:endParaRPr lang="en-US" altLang="ko-KR" dirty="0"/>
          </a:p>
          <a:p>
            <a:r>
              <a:rPr lang="en-US" altLang="ko-KR" dirty="0"/>
              <a:t>([0, 1, 2, 3, 4], [122, 1, 2])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4447784" cy="5394643"/>
          </a:xfrm>
        </p:spPr>
        <p:txBody>
          <a:bodyPr anchor="t">
            <a:normAutofit/>
          </a:bodyPr>
          <a:lstStyle/>
          <a:p>
            <a:r>
              <a:rPr lang="ko-KR" altLang="en-US" sz="2400" dirty="0" smtClean="0"/>
              <a:t>배열 개별요소는 재귀적 접근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편의상 콤마</a:t>
            </a:r>
            <a:r>
              <a:rPr lang="en-US" altLang="ko-KR" sz="2400" dirty="0" smtClean="0"/>
              <a:t>(,)</a:t>
            </a:r>
            <a:r>
              <a:rPr lang="ko-KR" altLang="en-US" sz="2400" dirty="0" smtClean="0"/>
              <a:t>로 구분하여 접근 허용</a:t>
            </a:r>
            <a:endParaRPr lang="en-US" altLang="ko-KR" sz="2400" dirty="0" smtClean="0"/>
          </a:p>
          <a:p>
            <a:r>
              <a:rPr lang="ko-KR" altLang="en-US" sz="2400" dirty="0" smtClean="0"/>
              <a:t>배열의 색인생략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입력된 색인은 상위색인으로 해석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5984" y="828294"/>
            <a:ext cx="6766433" cy="3995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234" y="3549440"/>
            <a:ext cx="5061750" cy="239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6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4.1.4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색인과 </a:t>
            </a:r>
            <a:r>
              <a:rPr lang="ko-KR" altLang="en-US" dirty="0" err="1"/>
              <a:t>슬라이싱</a:t>
            </a:r>
            <a:r>
              <a:rPr lang="ko-KR" altLang="en-US" dirty="0"/>
              <a:t>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4360101" cy="5394643"/>
          </a:xfrm>
        </p:spPr>
        <p:txBody>
          <a:bodyPr anchor="t">
            <a:normAutofit/>
          </a:bodyPr>
          <a:lstStyle/>
          <a:p>
            <a:r>
              <a:rPr lang="ko-KR" altLang="en-US" sz="2400" dirty="0" err="1"/>
              <a:t>슬라이스</a:t>
            </a:r>
            <a:r>
              <a:rPr lang="ko-KR" altLang="en-US" sz="2400" dirty="0"/>
              <a:t> 색인</a:t>
            </a:r>
            <a:endParaRPr lang="en-US" altLang="ko-KR" sz="2400" dirty="0"/>
          </a:p>
          <a:p>
            <a:pPr lvl="1"/>
            <a:r>
              <a:rPr lang="ko-KR" altLang="en-US" sz="2000" dirty="0"/>
              <a:t>다차원 </a:t>
            </a:r>
            <a:r>
              <a:rPr lang="ko-KR" altLang="en-US" sz="2000" dirty="0" err="1"/>
              <a:t>슬라이싱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슬라이싱하면</a:t>
            </a:r>
            <a:r>
              <a:rPr lang="ko-KR" altLang="en-US" sz="2000" dirty="0"/>
              <a:t> 항상 같은 차원에 배열에 대한 </a:t>
            </a:r>
            <a:r>
              <a:rPr lang="ko-KR" altLang="en-US" sz="2000" dirty="0" err="1"/>
              <a:t>뷰를</a:t>
            </a:r>
            <a:r>
              <a:rPr lang="ko-KR" altLang="en-US" sz="2000" dirty="0"/>
              <a:t> 얻게 됨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정수 색인과 </a:t>
            </a:r>
            <a:r>
              <a:rPr lang="ko-KR" altLang="en-US" sz="2000" dirty="0" err="1"/>
              <a:t>슬라이스를</a:t>
            </a:r>
            <a:r>
              <a:rPr lang="ko-KR" altLang="en-US" sz="2000" dirty="0"/>
              <a:t> 함께 사용하면 한 차원 낮은 </a:t>
            </a:r>
            <a:r>
              <a:rPr lang="ko-KR" altLang="en-US" sz="2000" dirty="0" err="1"/>
              <a:t>슬라이스를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얻게됨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 err="1"/>
              <a:t>슬라이싱</a:t>
            </a:r>
            <a:r>
              <a:rPr lang="ko-KR" altLang="en-US" sz="2000" dirty="0"/>
              <a:t> 구문에 값을 대입하면 선택 영역 전체에 값이 할당됨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2</a:t>
            </a:r>
            <a:r>
              <a:rPr lang="ko-KR" altLang="en-US" sz="2000" dirty="0"/>
              <a:t>차원 배열 </a:t>
            </a:r>
            <a:r>
              <a:rPr lang="ko-KR" altLang="en-US" sz="2000" dirty="0" err="1" smtClean="0"/>
              <a:t>슬라이싱의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도식화</a:t>
            </a:r>
            <a:endParaRPr lang="ko-KR" altLang="en-US" sz="20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2511" y="736370"/>
            <a:ext cx="2721829" cy="547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0970" y="736370"/>
            <a:ext cx="2821811" cy="1831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6903" y="3117281"/>
            <a:ext cx="2709943" cy="3095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55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4.1.5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 err="1"/>
              <a:t>불리언</a:t>
            </a:r>
            <a:r>
              <a:rPr lang="ko-KR" altLang="en-US" dirty="0"/>
              <a:t> 색인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6257" y="709750"/>
            <a:ext cx="10515600" cy="98385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randn</a:t>
            </a:r>
            <a:r>
              <a:rPr lang="ko-KR" altLang="en-US" dirty="0"/>
              <a:t>함수를 이용해서 임의의 표준정규분포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11942" y="1502229"/>
            <a:ext cx="6567824" cy="3970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&gt;&gt;&gt; names = </a:t>
            </a:r>
            <a:r>
              <a:rPr lang="en-US" altLang="ko-KR" dirty="0" err="1"/>
              <a:t>np.array</a:t>
            </a:r>
            <a:r>
              <a:rPr lang="en-US" altLang="ko-KR" dirty="0"/>
              <a:t>(['Bob','</a:t>
            </a:r>
            <a:r>
              <a:rPr lang="en-US" altLang="ko-KR" dirty="0" err="1"/>
              <a:t>Jeo</a:t>
            </a:r>
            <a:r>
              <a:rPr lang="en-US" altLang="ko-KR" dirty="0"/>
              <a:t>','</a:t>
            </a:r>
            <a:r>
              <a:rPr lang="en-US" altLang="ko-KR" dirty="0" err="1"/>
              <a:t>Will','Bob','Will','Joe','Joe</a:t>
            </a:r>
            <a:r>
              <a:rPr lang="en-US" altLang="ko-KR" dirty="0"/>
              <a:t>'])</a:t>
            </a:r>
          </a:p>
          <a:p>
            <a:r>
              <a:rPr lang="en-US" altLang="ko-KR" dirty="0"/>
              <a:t>&gt;&gt;&gt; names</a:t>
            </a:r>
          </a:p>
          <a:p>
            <a:r>
              <a:rPr lang="en-US" altLang="ko-KR" dirty="0"/>
              <a:t>array(['Bob', '</a:t>
            </a:r>
            <a:r>
              <a:rPr lang="en-US" altLang="ko-KR" dirty="0" err="1"/>
              <a:t>Jeo</a:t>
            </a:r>
            <a:r>
              <a:rPr lang="en-US" altLang="ko-KR" dirty="0"/>
              <a:t>', 'Will', 'Bob', 'Will', 'Joe', 'Joe'], </a:t>
            </a:r>
            <a:r>
              <a:rPr lang="en-US" altLang="ko-KR" dirty="0" err="1"/>
              <a:t>dtype</a:t>
            </a:r>
            <a:r>
              <a:rPr lang="en-US" altLang="ko-KR" dirty="0"/>
              <a:t>='&lt;U4')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dirty="0"/>
              <a:t>data = </a:t>
            </a:r>
            <a:r>
              <a:rPr lang="en-US" altLang="ko-KR" dirty="0" err="1"/>
              <a:t>np.random.randn</a:t>
            </a:r>
            <a:r>
              <a:rPr lang="en-US" altLang="ko-KR" dirty="0"/>
              <a:t>(7,4)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/>
              <a:t>data</a:t>
            </a:r>
          </a:p>
          <a:p>
            <a:r>
              <a:rPr lang="en-US" altLang="ko-KR" dirty="0"/>
              <a:t>array([[ 1.75832244,  0.5955604 , -1.16665259, -1.17071174],</a:t>
            </a:r>
          </a:p>
          <a:p>
            <a:r>
              <a:rPr lang="en-US" altLang="ko-KR" dirty="0"/>
              <a:t>       [ 0.87080734, -1.03806619, -0.14143407, -1.46059869],</a:t>
            </a:r>
          </a:p>
          <a:p>
            <a:r>
              <a:rPr lang="en-US" altLang="ko-KR" dirty="0"/>
              <a:t>       [-0.27742122, -0.64630648, -1.2620085 ,  0.42666688],</a:t>
            </a:r>
          </a:p>
          <a:p>
            <a:r>
              <a:rPr lang="en-US" altLang="ko-KR" dirty="0"/>
              <a:t>       [ 0.33674379, -0.64637075, -2.31957202,  0.37753738],</a:t>
            </a:r>
          </a:p>
          <a:p>
            <a:r>
              <a:rPr lang="en-US" altLang="ko-KR" dirty="0"/>
              <a:t>       [-0.01224121,  0.20345492,  1.31159247, -0.1229102 ],</a:t>
            </a:r>
          </a:p>
          <a:p>
            <a:r>
              <a:rPr lang="en-US" altLang="ko-KR" dirty="0"/>
              <a:t>       [-0.80899061, -0.80693069,  0.75856668,  0.29542298],</a:t>
            </a:r>
          </a:p>
          <a:p>
            <a:r>
              <a:rPr lang="en-US" altLang="ko-KR" dirty="0"/>
              <a:t>       [-0.99943879,  0.33181458, -0.80258437, -1.41141005]])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1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7662" y="798288"/>
            <a:ext cx="4371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/>
              <a:t>배열에 대한 비교연산도 벡터화 된다</a:t>
            </a:r>
            <a:r>
              <a:rPr lang="en-US" altLang="ko-KR" dirty="0" smtClean="0"/>
              <a:t>.</a:t>
            </a:r>
          </a:p>
          <a:p>
            <a:pPr lvl="1"/>
            <a:r>
              <a:rPr lang="da-DK" altLang="ko-KR" dirty="0"/>
              <a:t>&gt;&gt;&gt; names=='Bob'</a:t>
            </a:r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169905" y="1044807"/>
            <a:ext cx="53530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altLang="ko-KR" dirty="0" smtClean="0"/>
              <a:t>array</a:t>
            </a:r>
            <a:r>
              <a:rPr lang="da-DK" altLang="ko-KR" dirty="0"/>
              <a:t>([ True, False, False,  True, False, False, False])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6693" y="1698154"/>
            <a:ext cx="7149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/>
              <a:t>불리언</a:t>
            </a:r>
            <a:r>
              <a:rPr lang="ko-KR" altLang="en-US" dirty="0"/>
              <a:t> 배열은 배열의 색인으로 사용가능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반드시 </a:t>
            </a:r>
            <a:r>
              <a:rPr lang="ko-KR" altLang="en-US" dirty="0" err="1"/>
              <a:t>색인하려는</a:t>
            </a:r>
            <a:r>
              <a:rPr lang="ko-KR" altLang="en-US" dirty="0"/>
              <a:t> 축의 길이와 동일한 길이를 </a:t>
            </a:r>
            <a:r>
              <a:rPr lang="ko-KR" altLang="en-US" dirty="0" err="1"/>
              <a:t>가져야함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204688" y="2416611"/>
            <a:ext cx="6555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altLang="ko-KR" dirty="0"/>
              <a:t>&gt;&gt;&gt; data[names=='Bob']</a:t>
            </a:r>
          </a:p>
          <a:p>
            <a:r>
              <a:rPr lang="da-DK" altLang="ko-KR" dirty="0"/>
              <a:t>array([[ 1.75832244,  0.5955604 , -1.16665259, -1.17071174],</a:t>
            </a:r>
          </a:p>
          <a:p>
            <a:r>
              <a:rPr lang="da-DK" altLang="ko-KR" dirty="0"/>
              <a:t>       [ 0.33674379, -0.64637075, -2.31957202,  0.37753738]])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3520496"/>
            <a:ext cx="563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색인도 </a:t>
            </a:r>
            <a:r>
              <a:rPr lang="ko-KR" altLang="en-US" dirty="0" err="1"/>
              <a:t>슬라이스</a:t>
            </a:r>
            <a:r>
              <a:rPr lang="ko-KR" altLang="en-US" dirty="0"/>
              <a:t> 또는 숫자 색인과 함께 혼용가능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4688" y="3889828"/>
            <a:ext cx="3740126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&gt;&gt;&gt; data[names=='Bob',2:]</a:t>
            </a:r>
          </a:p>
          <a:p>
            <a:r>
              <a:rPr lang="en-US" altLang="ko-KR" dirty="0"/>
              <a:t>array([[-1.16665259, -1.17071174],</a:t>
            </a:r>
          </a:p>
          <a:p>
            <a:r>
              <a:rPr lang="en-US" altLang="ko-KR" dirty="0"/>
              <a:t>       [-2.31957202,  0.37753738</a:t>
            </a:r>
            <a:r>
              <a:rPr lang="en-US" altLang="ko-KR" dirty="0" smtClean="0"/>
              <a:t>]])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6395142" y="3710837"/>
            <a:ext cx="563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부정사용</a:t>
            </a:r>
            <a:r>
              <a:rPr lang="en-US" altLang="ko-KR" dirty="0" smtClean="0"/>
              <a:t>: ‘</a:t>
            </a:r>
            <a:r>
              <a:rPr lang="en-US" altLang="ko-KR" dirty="0"/>
              <a:t>Bob’</a:t>
            </a:r>
            <a:r>
              <a:rPr lang="ko-KR" altLang="en-US" dirty="0"/>
              <a:t>이 아닌 요소를 선택하려면 </a:t>
            </a:r>
            <a:r>
              <a:rPr lang="en-US" altLang="ko-KR" dirty="0"/>
              <a:t>!=</a:t>
            </a:r>
            <a:r>
              <a:rPr lang="ko-KR" altLang="en-US" dirty="0"/>
              <a:t>연산자를 사용하거나 </a:t>
            </a:r>
            <a:r>
              <a:rPr lang="en-US" altLang="ko-KR" dirty="0"/>
              <a:t>–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22576" y="4381973"/>
            <a:ext cx="6567824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data[names!='Bob']</a:t>
            </a:r>
          </a:p>
          <a:p>
            <a:r>
              <a:rPr lang="en-US" altLang="ko-KR" dirty="0"/>
              <a:t>array([[ 0.87080734, -1.03806619, -0.14143407, -1.46059869],</a:t>
            </a:r>
          </a:p>
          <a:p>
            <a:r>
              <a:rPr lang="en-US" altLang="ko-KR" dirty="0"/>
              <a:t>       [-0.27742122, -0.64630648, -1.2620085 ,  0.42666688],</a:t>
            </a:r>
          </a:p>
          <a:p>
            <a:r>
              <a:rPr lang="en-US" altLang="ko-KR" dirty="0"/>
              <a:t>       [-0.01224121,  0.20345492,  1.31159247, -0.1229102 ],</a:t>
            </a:r>
          </a:p>
          <a:p>
            <a:r>
              <a:rPr lang="en-US" altLang="ko-KR" dirty="0"/>
              <a:t>       [-0.80899061, -0.80693069,  0.75856668,  0.29542298],</a:t>
            </a:r>
          </a:p>
          <a:p>
            <a:r>
              <a:rPr lang="en-US" altLang="ko-KR" dirty="0"/>
              <a:t>       [-0.99943879,  0.33181458, -0.80258437, -1.41141005</a:t>
            </a:r>
            <a:r>
              <a:rPr lang="en-US" altLang="ko-KR" dirty="0" smtClean="0"/>
              <a:t>]])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052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1"/>
            <a:ext cx="10515600" cy="99637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차원 </a:t>
            </a:r>
            <a:r>
              <a:rPr lang="ko-KR" altLang="en-US" dirty="0" err="1"/>
              <a:t>불리언</a:t>
            </a:r>
            <a:r>
              <a:rPr lang="ko-KR" altLang="en-US" dirty="0"/>
              <a:t> 배열을 사용해서 전체 </a:t>
            </a:r>
            <a:r>
              <a:rPr lang="ko-KR" altLang="en-US" dirty="0" err="1"/>
              <a:t>로우나</a:t>
            </a:r>
            <a:r>
              <a:rPr lang="ko-KR" altLang="en-US" dirty="0"/>
              <a:t> 칼럼을 선택하는 것은 쉽게 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0320" y="2179745"/>
            <a:ext cx="9739879" cy="34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49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4.1.6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 err="1"/>
              <a:t>팬시</a:t>
            </a:r>
            <a:r>
              <a:rPr lang="ko-KR" altLang="en-US" dirty="0"/>
              <a:t> 색인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5637756" cy="539464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팬시색인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정수 배열을 사용한 색인을 설명하기 위해 </a:t>
            </a:r>
            <a:r>
              <a:rPr lang="en-US" altLang="ko-KR" dirty="0" err="1"/>
              <a:t>numpy</a:t>
            </a:r>
            <a:r>
              <a:rPr lang="ko-KR" altLang="en-US" dirty="0"/>
              <a:t>에서 차용한 단어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팬시색인은</a:t>
            </a:r>
            <a:r>
              <a:rPr lang="ko-KR" altLang="en-US" dirty="0" smtClean="0"/>
              <a:t> 데이터를 복사한다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err="1" smtClean="0"/>
              <a:t>ndarray</a:t>
            </a:r>
            <a:r>
              <a:rPr lang="ko-KR" altLang="en-US" dirty="0" smtClean="0"/>
              <a:t>나 리스트로 색인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안의 값의 다수 </a:t>
            </a:r>
            <a:r>
              <a:rPr lang="ko-KR" altLang="en-US" dirty="0" err="1" smtClean="0"/>
              <a:t>색인값으로</a:t>
            </a:r>
            <a:r>
              <a:rPr lang="ko-KR" altLang="en-US" dirty="0" smtClean="0"/>
              <a:t> 해석</a:t>
            </a:r>
            <a:endParaRPr lang="en-US" altLang="ko-KR" dirty="0"/>
          </a:p>
          <a:p>
            <a:r>
              <a:rPr lang="ko-KR" altLang="en-US" dirty="0" smtClean="0"/>
              <a:t>음수색인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뒤에서부터 위치 색인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9782" y="474491"/>
            <a:ext cx="4130909" cy="605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23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1"/>
            <a:ext cx="10515600" cy="194835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arr</a:t>
            </a:r>
            <a:r>
              <a:rPr lang="ko-KR" altLang="en-US" dirty="0"/>
              <a:t>은 </a:t>
            </a:r>
            <a:r>
              <a:rPr lang="en-US" altLang="ko-KR" dirty="0"/>
              <a:t>8x4</a:t>
            </a:r>
            <a:r>
              <a:rPr lang="ko-KR" altLang="en-US" dirty="0"/>
              <a:t>의 배열</a:t>
            </a:r>
            <a:r>
              <a:rPr lang="en-US" altLang="ko-KR" dirty="0"/>
              <a:t>(0</a:t>
            </a:r>
            <a:r>
              <a:rPr lang="ko-KR" altLang="en-US" dirty="0"/>
              <a:t>부터 </a:t>
            </a:r>
            <a:r>
              <a:rPr lang="en-US" altLang="ko-KR" dirty="0"/>
              <a:t>31</a:t>
            </a:r>
            <a:r>
              <a:rPr lang="ko-KR" altLang="en-US" dirty="0"/>
              <a:t>까지 채움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(1.0),(5.3),(7.1), (2.2)</a:t>
            </a:r>
            <a:r>
              <a:rPr lang="ko-KR" altLang="en-US" dirty="0"/>
              <a:t>에 대응하는 요소를 뽑음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np.ix</a:t>
            </a:r>
            <a:r>
              <a:rPr lang="en-US" altLang="ko-KR" dirty="0"/>
              <a:t>_</a:t>
            </a:r>
            <a:r>
              <a:rPr lang="ko-KR" altLang="en-US" dirty="0"/>
              <a:t>함수 </a:t>
            </a:r>
            <a:r>
              <a:rPr lang="en-US" altLang="ko-KR" dirty="0"/>
              <a:t>: 1</a:t>
            </a:r>
            <a:r>
              <a:rPr lang="ko-KR" altLang="en-US" dirty="0"/>
              <a:t>차원 정수 배열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개를 조합하여 사용할 </a:t>
            </a:r>
            <a:r>
              <a:rPr lang="ko-KR" altLang="en-US" dirty="0"/>
              <a:t>색인으로 변환</a:t>
            </a:r>
          </a:p>
          <a:p>
            <a:r>
              <a:rPr lang="en-US" altLang="ko-KR" dirty="0"/>
              <a:t>125</a:t>
            </a:r>
            <a:r>
              <a:rPr lang="ko-KR" altLang="en-US" dirty="0" err="1"/>
              <a:t>번줄과</a:t>
            </a:r>
            <a:r>
              <a:rPr lang="ko-KR" altLang="en-US" dirty="0"/>
              <a:t> </a:t>
            </a:r>
            <a:r>
              <a:rPr lang="en-US" altLang="ko-KR" dirty="0"/>
              <a:t>126</a:t>
            </a:r>
            <a:r>
              <a:rPr lang="ko-KR" altLang="en-US" dirty="0" err="1"/>
              <a:t>번줄의</a:t>
            </a:r>
            <a:r>
              <a:rPr lang="ko-KR" altLang="en-US" dirty="0"/>
              <a:t> 함수는 같은 내용이다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328" y="2735065"/>
            <a:ext cx="4459945" cy="251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8740" y="2735065"/>
            <a:ext cx="4897108" cy="143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6115" y="5357415"/>
            <a:ext cx="4722313" cy="6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48740" y="4385865"/>
            <a:ext cx="4897108" cy="1627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87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4.1.7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배열 전치와 축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4560518" cy="5394643"/>
          </a:xfrm>
        </p:spPr>
        <p:txBody>
          <a:bodyPr/>
          <a:lstStyle/>
          <a:p>
            <a:r>
              <a:rPr lang="ko-KR" altLang="en-US" dirty="0"/>
              <a:t>배열 전치 </a:t>
            </a:r>
            <a:r>
              <a:rPr lang="en-US" altLang="ko-KR" dirty="0"/>
              <a:t>: </a:t>
            </a:r>
            <a:r>
              <a:rPr lang="ko-KR" altLang="en-US" dirty="0"/>
              <a:t>데이터를 복사하지 않고 데이터 모양이 바뀐 </a:t>
            </a:r>
            <a:r>
              <a:rPr lang="ko-KR" altLang="en-US" dirty="0" err="1"/>
              <a:t>뷰를</a:t>
            </a:r>
            <a:r>
              <a:rPr lang="ko-KR" altLang="en-US" dirty="0"/>
              <a:t> 반환하는 특별한 기능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transpose </a:t>
            </a:r>
            <a:r>
              <a:rPr lang="ko-KR" altLang="en-US" dirty="0" err="1"/>
              <a:t>메서드와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라는 이름의 특수한 속성 존재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행렬의 내적 </a:t>
            </a:r>
            <a:r>
              <a:rPr lang="en-US" altLang="ko-KR" dirty="0"/>
              <a:t>= X</a:t>
            </a:r>
            <a:r>
              <a:rPr lang="en-US" altLang="ko-KR" baseline="30000" dirty="0"/>
              <a:t>T</a:t>
            </a: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 smtClean="0"/>
              <a:t>np.dot()</a:t>
            </a:r>
            <a:r>
              <a:rPr lang="ko-KR" altLang="en-US" dirty="0" smtClean="0"/>
              <a:t>을 이용하여 </a:t>
            </a:r>
            <a:r>
              <a:rPr lang="ko-KR" altLang="en-US" dirty="0"/>
              <a:t>구할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2149" y="657733"/>
            <a:ext cx="6193578" cy="5893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874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782320"/>
            <a:ext cx="3808956" cy="5394643"/>
          </a:xfrm>
        </p:spPr>
        <p:txBody>
          <a:bodyPr/>
          <a:lstStyle/>
          <a:p>
            <a:r>
              <a:rPr lang="ko-KR" altLang="en-US" sz="2400" dirty="0" err="1"/>
              <a:t>튜플로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축번호를</a:t>
            </a:r>
            <a:r>
              <a:rPr lang="ko-KR" altLang="en-US" sz="2400" dirty="0"/>
              <a:t> 받아서 치환하는 함수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000" dirty="0"/>
              <a:t>transpose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lvl="1"/>
            <a:r>
              <a:rPr lang="ko-KR" altLang="en-US" sz="2000" dirty="0"/>
              <a:t>사용법 </a:t>
            </a:r>
            <a:r>
              <a:rPr lang="en-US" altLang="ko-KR" sz="2000" dirty="0"/>
              <a:t>: transpose((1,0,2))</a:t>
            </a:r>
          </a:p>
          <a:p>
            <a:pPr lvl="1"/>
            <a:r>
              <a:rPr lang="en-US" altLang="ko-KR" sz="2000" dirty="0"/>
              <a:t>1</a:t>
            </a:r>
            <a:r>
              <a:rPr lang="ko-KR" altLang="en-US" sz="2000" dirty="0"/>
              <a:t>번째 행과 </a:t>
            </a:r>
            <a:r>
              <a:rPr lang="en-US" altLang="ko-KR" sz="2000" dirty="0"/>
              <a:t>2</a:t>
            </a:r>
            <a:r>
              <a:rPr lang="ko-KR" altLang="en-US" sz="2000" dirty="0"/>
              <a:t>번째 행을 바꿈</a:t>
            </a:r>
            <a:r>
              <a:rPr lang="en-US" altLang="ko-KR" sz="2000" dirty="0"/>
              <a:t>.</a:t>
            </a:r>
          </a:p>
          <a:p>
            <a:r>
              <a:rPr lang="en-US" altLang="ko-KR" sz="2400" dirty="0"/>
              <a:t>T</a:t>
            </a:r>
            <a:r>
              <a:rPr lang="ko-KR" altLang="en-US" sz="2400" dirty="0"/>
              <a:t>속성을 이용하는 간단한 전치는 축을 뒤바꾸는 특별한 경우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swapaxes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lvl="1"/>
            <a:r>
              <a:rPr lang="ko-KR" altLang="en-US" sz="2000" dirty="0"/>
              <a:t>사용법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swapaxes</a:t>
            </a:r>
            <a:r>
              <a:rPr lang="en-US" altLang="ko-KR" sz="2000" dirty="0"/>
              <a:t>(1,2)</a:t>
            </a:r>
          </a:p>
          <a:p>
            <a:pPr lvl="1"/>
            <a:r>
              <a:rPr lang="ko-KR" altLang="en-US" sz="2000" dirty="0"/>
              <a:t>행과 열을 뒤바꿈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838" y="783392"/>
            <a:ext cx="5029565" cy="544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1803" y="3504413"/>
            <a:ext cx="2985484" cy="2407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752080" y="1869440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(0,1,0) </a:t>
            </a:r>
            <a:r>
              <a:rPr lang="en-US" altLang="ko-KR" dirty="0" smtClean="0">
                <a:sym typeface="Wingdings" pitchFamily="2" charset="2"/>
              </a:rPr>
              <a:t> (1,0,0)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760720" y="1889760"/>
            <a:ext cx="264160" cy="267732"/>
          </a:xfrm>
          <a:prstGeom prst="roundRect">
            <a:avLst/>
          </a:prstGeom>
          <a:noFill/>
          <a:ln w="28575">
            <a:solidFill>
              <a:srgbClr val="EB4C1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endCxn id="7" idx="1"/>
          </p:cNvCxnSpPr>
          <p:nvPr/>
        </p:nvCxnSpPr>
        <p:spPr>
          <a:xfrm>
            <a:off x="6024880" y="2054106"/>
            <a:ext cx="17272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2"/>
          </p:cNvCxnSpPr>
          <p:nvPr/>
        </p:nvCxnSpPr>
        <p:spPr>
          <a:xfrm flipH="1">
            <a:off x="6024880" y="2238772"/>
            <a:ext cx="2637866" cy="1876028"/>
          </a:xfrm>
          <a:prstGeom prst="straightConnector1">
            <a:avLst/>
          </a:prstGeom>
          <a:ln>
            <a:solidFill>
              <a:srgbClr val="EB4C1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5760720" y="3980934"/>
            <a:ext cx="264160" cy="267732"/>
          </a:xfrm>
          <a:prstGeom prst="roundRect">
            <a:avLst/>
          </a:prstGeom>
          <a:noFill/>
          <a:ln w="28575">
            <a:solidFill>
              <a:srgbClr val="EB4C1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54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07372"/>
            <a:ext cx="10515600" cy="535543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: </a:t>
            </a:r>
          </a:p>
          <a:p>
            <a:pPr lvl="1"/>
            <a:r>
              <a:rPr lang="en-US" altLang="ko-KR" dirty="0" smtClean="0"/>
              <a:t>Numerical Python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고성능의 과학계산 컴퓨팅과 데이터분석에 필요한 기본패키지</a:t>
            </a:r>
            <a:endParaRPr lang="en-US" altLang="ko-KR" dirty="0" smtClean="0"/>
          </a:p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기능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다차원배열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표준수학함수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배열데이터의 디스크 </a:t>
            </a:r>
            <a:r>
              <a:rPr lang="en-US" altLang="ko-KR" dirty="0" smtClean="0"/>
              <a:t>Read/Write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선형대수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난수발생기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푸리에</a:t>
            </a:r>
            <a:r>
              <a:rPr lang="ko-KR" altLang="en-US" dirty="0" smtClean="0"/>
              <a:t> 변환기능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C, C++, Fortran </a:t>
            </a:r>
            <a:r>
              <a:rPr lang="ko-KR" altLang="en-US" dirty="0" smtClean="0"/>
              <a:t>코드 </a:t>
            </a:r>
            <a:r>
              <a:rPr lang="ko-KR" altLang="en-US" dirty="0" smtClean="0"/>
              <a:t>통합도구</a:t>
            </a:r>
            <a:endParaRPr lang="en-US" altLang="ko-KR" dirty="0" smtClean="0"/>
          </a:p>
          <a:p>
            <a:r>
              <a:rPr lang="ko-KR" altLang="en-US" dirty="0" smtClean="0"/>
              <a:t>참고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http://www.numpy.org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http://cs231n.github.io/python-numpy-tutorial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http://aikorea.org/cs231n/python-numpy-tutorial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5"/>
              </a:rPr>
              <a:t>https://docs.scipy.org/doc/numpy/reference/routines.html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4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유니버설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3708748" cy="539464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dirty="0"/>
              <a:t>유니버설 함수</a:t>
            </a:r>
            <a:endParaRPr lang="en-US" altLang="ko-KR" sz="2400" dirty="0"/>
          </a:p>
          <a:p>
            <a:pPr lvl="1"/>
            <a:r>
              <a:rPr lang="ko-KR" altLang="en-US" sz="2000" dirty="0"/>
              <a:t>데이터 </a:t>
            </a:r>
            <a:r>
              <a:rPr lang="ko-KR" altLang="en-US" sz="2000" dirty="0" err="1"/>
              <a:t>원소별로</a:t>
            </a:r>
            <a:r>
              <a:rPr lang="ko-KR" altLang="en-US" sz="2000" dirty="0"/>
              <a:t> 연산을 수행하는 함수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sqrt</a:t>
            </a:r>
            <a:r>
              <a:rPr lang="ko-KR" altLang="en-US" sz="2000" dirty="0"/>
              <a:t>나 </a:t>
            </a:r>
            <a:r>
              <a:rPr lang="en-US" altLang="ko-KR" sz="2000" dirty="0" err="1"/>
              <a:t>exp</a:t>
            </a:r>
            <a:r>
              <a:rPr lang="ko-KR" altLang="en-US" sz="2000" dirty="0"/>
              <a:t>같은 간단한 변형을 전체 원소에 적용할 수 있음</a:t>
            </a:r>
            <a:r>
              <a:rPr lang="en-US" altLang="ko-KR" sz="2000" dirty="0"/>
              <a:t>.</a:t>
            </a:r>
          </a:p>
          <a:p>
            <a:r>
              <a:rPr lang="ko-KR" altLang="en-US" sz="2400" dirty="0"/>
              <a:t>이항 유니버설 함수  </a:t>
            </a:r>
            <a:endParaRPr lang="en-US" altLang="ko-KR" sz="2400" dirty="0"/>
          </a:p>
          <a:p>
            <a:pPr lvl="1"/>
            <a:r>
              <a:rPr lang="en-US" altLang="ko-KR" sz="2000" dirty="0"/>
              <a:t>add</a:t>
            </a:r>
            <a:r>
              <a:rPr lang="ko-KR" altLang="en-US" sz="2000" dirty="0"/>
              <a:t>나 </a:t>
            </a:r>
            <a:r>
              <a:rPr lang="en-US" altLang="ko-KR" sz="2000" dirty="0"/>
              <a:t>maximum</a:t>
            </a:r>
            <a:r>
              <a:rPr lang="ko-KR" altLang="en-US" sz="2000" dirty="0"/>
              <a:t>처럼 </a:t>
            </a:r>
            <a:r>
              <a:rPr lang="en-US" altLang="ko-KR" sz="2000" dirty="0"/>
              <a:t>2</a:t>
            </a:r>
            <a:r>
              <a:rPr lang="ko-KR" altLang="en-US" sz="2000" dirty="0"/>
              <a:t>개의 인자를 취해서 단일 배열을 반환하는 함수</a:t>
            </a:r>
            <a:endParaRPr lang="en-US" altLang="ko-KR" sz="2000" dirty="0"/>
          </a:p>
          <a:p>
            <a:r>
              <a:rPr lang="ko-KR" altLang="en-US" sz="2400" dirty="0"/>
              <a:t>배열 여러 개를 반환하는 유니버설 함수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modf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divmod</a:t>
            </a:r>
            <a:r>
              <a:rPr lang="ko-KR" altLang="en-US" sz="2000" dirty="0"/>
              <a:t>의 벡터화 버전</a:t>
            </a:r>
            <a:r>
              <a:rPr lang="en-US" altLang="ko-KR" sz="2000" dirty="0"/>
              <a:t>. </a:t>
            </a:r>
            <a:r>
              <a:rPr lang="ko-KR" altLang="en-US" sz="2000" dirty="0"/>
              <a:t>분수를 받아 몫과 나머지를 함께 반환하는 함수</a:t>
            </a:r>
            <a:r>
              <a:rPr lang="en-US" altLang="ko-KR" sz="200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4003" y="748921"/>
            <a:ext cx="6677416" cy="593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744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</a:t>
            </a:r>
            <a:r>
              <a:rPr lang="ko-KR" altLang="en-US" dirty="0"/>
              <a:t> </a:t>
            </a:r>
            <a:r>
              <a:rPr lang="ko-KR" altLang="en-US" dirty="0" err="1"/>
              <a:t>단항</a:t>
            </a:r>
            <a:r>
              <a:rPr lang="ko-KR" altLang="en-US" dirty="0"/>
              <a:t> 유니버설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5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629201"/>
              </p:ext>
            </p:extLst>
          </p:nvPr>
        </p:nvGraphicFramePr>
        <p:xfrm>
          <a:off x="780761" y="726596"/>
          <a:ext cx="10630451" cy="5448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832"/>
                <a:gridCol w="697079"/>
                <a:gridCol w="174270"/>
                <a:gridCol w="2091236"/>
                <a:gridCol w="5838034"/>
              </a:tblGrid>
              <a:tr h="33576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함수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설명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abs, fabs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</a:t>
                      </a:r>
                      <a:r>
                        <a:rPr lang="en-US" altLang="ko-KR" sz="1400" smtClean="0"/>
                        <a:t> </a:t>
                      </a:r>
                      <a:r>
                        <a:rPr lang="ko-KR" altLang="en-US" sz="1400" smtClean="0"/>
                        <a:t>원소의 절대값을 구함</a:t>
                      </a:r>
                      <a:r>
                        <a:rPr lang="en-US" altLang="ko-KR" sz="1400" smtClean="0"/>
                        <a:t>. </a:t>
                      </a:r>
                      <a:r>
                        <a:rPr lang="ko-KR" altLang="en-US" sz="1400" smtClean="0"/>
                        <a:t>복소수가 아닌경우에는 </a:t>
                      </a:r>
                      <a:r>
                        <a:rPr lang="en-US" altLang="ko-KR" sz="1400" smtClean="0"/>
                        <a:t>fabs</a:t>
                      </a:r>
                      <a:r>
                        <a:rPr lang="ko-KR" altLang="en-US" sz="1400" smtClean="0"/>
                        <a:t>를 사용</a:t>
                      </a:r>
                      <a:r>
                        <a:rPr lang="en-US" altLang="ko-KR" sz="1400" smtClean="0"/>
                        <a:t>.(</a:t>
                      </a:r>
                      <a:r>
                        <a:rPr lang="ko-KR" altLang="en-US" sz="1400" smtClean="0"/>
                        <a:t>연산속도가 빠름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sqrt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 원소의 제곱근을 계산함</a:t>
                      </a:r>
                      <a:r>
                        <a:rPr lang="en-US" altLang="ko-KR" sz="1400" smtClean="0"/>
                        <a:t>. arr ** 0.5</a:t>
                      </a:r>
                      <a:r>
                        <a:rPr lang="ko-KR" altLang="en-US" sz="1400" smtClean="0"/>
                        <a:t>와 동일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square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</a:t>
                      </a:r>
                      <a:r>
                        <a:rPr lang="en-US" altLang="ko-KR" sz="1400" smtClean="0"/>
                        <a:t> </a:t>
                      </a:r>
                      <a:r>
                        <a:rPr lang="ko-KR" altLang="en-US" sz="1400" smtClean="0"/>
                        <a:t>원소의 제곱을 계산함</a:t>
                      </a:r>
                      <a:r>
                        <a:rPr lang="en-US" altLang="ko-KR" sz="1400" smtClean="0"/>
                        <a:t>.</a:t>
                      </a:r>
                      <a:r>
                        <a:rPr lang="en-US" altLang="ko-KR" sz="1400" baseline="0" smtClean="0"/>
                        <a:t> arr ** 2</a:t>
                      </a:r>
                      <a:r>
                        <a:rPr lang="ko-KR" altLang="en-US" sz="1400" baseline="0" smtClean="0"/>
                        <a:t>와 동일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Exp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 원소에서 지수 </a:t>
                      </a:r>
                      <a:r>
                        <a:rPr lang="en-US" altLang="ko-KR" sz="1400" smtClean="0"/>
                        <a:t>e</a:t>
                      </a:r>
                      <a:r>
                        <a:rPr lang="en-US" altLang="ko-KR" sz="1400" baseline="30000" smtClean="0"/>
                        <a:t>x</a:t>
                      </a:r>
                      <a:r>
                        <a:rPr lang="ko-KR" altLang="en-US" sz="1400" smtClean="0"/>
                        <a:t>를 계산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Log, log10, log2, log1p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각각 자연로그</a:t>
                      </a:r>
                      <a:r>
                        <a:rPr lang="en-US" altLang="ko-KR" sz="1400" smtClean="0"/>
                        <a:t>, </a:t>
                      </a:r>
                      <a:r>
                        <a:rPr lang="ko-KR" altLang="en-US" sz="1400" smtClean="0"/>
                        <a:t>로그 </a:t>
                      </a:r>
                      <a:r>
                        <a:rPr lang="en-US" altLang="ko-KR" sz="1400" smtClean="0"/>
                        <a:t>10, </a:t>
                      </a:r>
                      <a:r>
                        <a:rPr lang="ko-KR" altLang="en-US" sz="1400" smtClean="0"/>
                        <a:t>로그</a:t>
                      </a:r>
                      <a:r>
                        <a:rPr lang="en-US" altLang="ko-KR" sz="1400" smtClean="0"/>
                        <a:t>2, </a:t>
                      </a:r>
                      <a:r>
                        <a:rPr lang="ko-KR" altLang="en-US" sz="1400" smtClean="0"/>
                        <a:t>로그</a:t>
                      </a:r>
                      <a:r>
                        <a:rPr lang="en-US" altLang="ko-KR" sz="1400" smtClean="0"/>
                        <a:t>(1+x)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Sign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 원소의 부호를 계산</a:t>
                      </a:r>
                      <a:r>
                        <a:rPr lang="en-US" altLang="ko-KR" sz="1400" smtClean="0"/>
                        <a:t>. 1(</a:t>
                      </a:r>
                      <a:r>
                        <a:rPr lang="ko-KR" altLang="en-US" sz="1400" smtClean="0"/>
                        <a:t>양수</a:t>
                      </a:r>
                      <a:r>
                        <a:rPr lang="en-US" altLang="ko-KR" sz="1400" smtClean="0"/>
                        <a:t>), 0(</a:t>
                      </a:r>
                      <a:r>
                        <a:rPr lang="ko-KR" altLang="en-US" sz="1400" smtClean="0"/>
                        <a:t>영</a:t>
                      </a:r>
                      <a:r>
                        <a:rPr lang="en-US" altLang="ko-KR" sz="1400" smtClean="0"/>
                        <a:t>), -1(</a:t>
                      </a:r>
                      <a:r>
                        <a:rPr lang="ko-KR" altLang="en-US" sz="1400" smtClean="0"/>
                        <a:t>음수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ceil</a:t>
                      </a:r>
                      <a:endParaRPr lang="ko-KR" altLang="en-US" sz="140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 원소의 소수자리를 올림</a:t>
                      </a:r>
                      <a:r>
                        <a:rPr lang="en-US" altLang="ko-KR" sz="1400" smtClean="0"/>
                        <a:t>. </a:t>
                      </a:r>
                      <a:r>
                        <a:rPr lang="ko-KR" altLang="en-US" sz="1400" smtClean="0"/>
                        <a:t>각 원소의 값보다 같거나 큰 정수 중 가장 작은 수 반환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floor</a:t>
                      </a:r>
                      <a:endParaRPr lang="ko-KR" altLang="en-US" sz="140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 원소의 소수자리를 내림</a:t>
                      </a:r>
                      <a:r>
                        <a:rPr lang="en-US" altLang="ko-KR" sz="1400" smtClean="0"/>
                        <a:t>. </a:t>
                      </a:r>
                      <a:r>
                        <a:rPr lang="ko-KR" altLang="en-US" sz="1400" smtClean="0"/>
                        <a:t>각 원소의 값보다</a:t>
                      </a:r>
                      <a:r>
                        <a:rPr lang="ko-KR" altLang="en-US" sz="1400" baseline="0" smtClean="0"/>
                        <a:t> 작거나 같은 정수 중 가장 작은 수를 반환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rint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 원소의 소수자리를 반올림</a:t>
                      </a:r>
                      <a:r>
                        <a:rPr lang="en-US" altLang="ko-KR" sz="1400" smtClean="0"/>
                        <a:t>. dtype</a:t>
                      </a:r>
                      <a:r>
                        <a:rPr lang="ko-KR" altLang="en-US" sz="1400" smtClean="0"/>
                        <a:t>은 유지됨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modf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 원소의 몫과 나머지를 각각의 배열로 반환함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isnan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각각의 원소가 숫자인지 아닌지를 나타내는 불리언 배열 반환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isfinite,isinf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배열의 각 원소가 유한한지 무한한지 나타내는 불리언 배열 반환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cos,cosh,sin,sinh,tan,tanh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일반 삼각함수와 쌍곡삼각 함수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2318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arccos, arccosh, arcsin, arcsinh,</a:t>
                      </a:r>
                      <a:r>
                        <a:rPr lang="en-US" altLang="ko-KR" sz="1400" baseline="0" smtClean="0"/>
                        <a:t> arctan, arctanh 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역삼각함수</a:t>
                      </a:r>
                    </a:p>
                  </a:txBody>
                  <a:tcPr/>
                </a:tc>
              </a:tr>
              <a:tr h="335761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logical_not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각 원소의 논리 부정 값을 계산</a:t>
                      </a:r>
                      <a:r>
                        <a:rPr lang="en-US" altLang="ko-KR" sz="1400" dirty="0" smtClean="0"/>
                        <a:t>. –</a:t>
                      </a:r>
                      <a:r>
                        <a:rPr lang="en-US" altLang="ko-KR" sz="1400" dirty="0" err="1" smtClean="0"/>
                        <a:t>arr</a:t>
                      </a:r>
                      <a:r>
                        <a:rPr lang="ko-KR" altLang="en-US" sz="1400" dirty="0" smtClean="0"/>
                        <a:t>과 동일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2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이항 </a:t>
            </a:r>
            <a:r>
              <a:rPr lang="ko-KR" altLang="en-US" dirty="0"/>
              <a:t>유니버설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5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448179"/>
              </p:ext>
            </p:extLst>
          </p:nvPr>
        </p:nvGraphicFramePr>
        <p:xfrm>
          <a:off x="768235" y="681150"/>
          <a:ext cx="10668028" cy="5544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932"/>
                <a:gridCol w="7265096"/>
              </a:tblGrid>
              <a:tr h="3718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설명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3718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add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두 배열에서 같은 위치의 원소끼리 더함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3718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subtract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첫번째 배열의 원소에서 두번째 배열의 원소를 뺌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3718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multiply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배열의 원소끼리 곱함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642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divide,</a:t>
                      </a:r>
                      <a:r>
                        <a:rPr lang="en-US" altLang="ko-KR" sz="1600" baseline="0" smtClean="0"/>
                        <a:t> floor_divide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첫번째 배열의 원소에서 두번째 배월의 원소를 나눔</a:t>
                      </a:r>
                      <a:r>
                        <a:rPr lang="en-US" altLang="ko-KR" sz="1600" smtClean="0"/>
                        <a:t>. floor_divide</a:t>
                      </a:r>
                      <a:r>
                        <a:rPr lang="ko-KR" altLang="en-US" sz="1600" smtClean="0"/>
                        <a:t>는 몫만 취함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3718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power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첫번째 배열의 원소에서 두번째 배열의 원소만큼 제곱한다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3718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maximum, fmax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두 원소 중 큰 값을 반환</a:t>
                      </a:r>
                      <a:r>
                        <a:rPr lang="en-US" altLang="ko-KR" sz="1600" smtClean="0"/>
                        <a:t>.</a:t>
                      </a:r>
                      <a:r>
                        <a:rPr lang="ko-KR" altLang="en-US" sz="1600" smtClean="0"/>
                        <a:t> </a:t>
                      </a:r>
                      <a:r>
                        <a:rPr lang="en-US" altLang="ko-KR" sz="1600" smtClean="0"/>
                        <a:t>fmax</a:t>
                      </a:r>
                      <a:r>
                        <a:rPr lang="ko-KR" altLang="en-US" sz="1600" smtClean="0"/>
                        <a:t>는 </a:t>
                      </a:r>
                      <a:r>
                        <a:rPr lang="en-US" altLang="ko-KR" sz="1600" smtClean="0"/>
                        <a:t>NaN</a:t>
                      </a:r>
                      <a:r>
                        <a:rPr lang="ko-KR" altLang="en-US" sz="1600" smtClean="0"/>
                        <a:t>을 무시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3718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minimum, fmin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각 배열의 두 원소 중 작은 값을 반환</a:t>
                      </a:r>
                      <a:r>
                        <a:rPr lang="en-US" altLang="ko-KR" sz="1600" smtClean="0"/>
                        <a:t>. fmin</a:t>
                      </a:r>
                      <a:r>
                        <a:rPr lang="ko-KR" altLang="en-US" sz="1600" smtClean="0"/>
                        <a:t>은 </a:t>
                      </a:r>
                      <a:r>
                        <a:rPr lang="en-US" altLang="ko-KR" sz="1600" smtClean="0"/>
                        <a:t>NaN</a:t>
                      </a:r>
                      <a:r>
                        <a:rPr lang="ko-KR" altLang="en-US" sz="1600" smtClean="0"/>
                        <a:t>을 무시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642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mod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첫번째 배열의 원소에 두번째 배열의 원소를 나눈 나머지를 구함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3718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copysign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첫번째 배열 원소의 기호를 두번째 배열의 원소 기호로 바꿈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642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greater,</a:t>
                      </a:r>
                      <a:r>
                        <a:rPr lang="en-US" altLang="ko-KR" sz="1600" baseline="0" smtClean="0"/>
                        <a:t> greater_equal, less, less_equal, equal, not_equal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각각 두 원소 간의 </a:t>
                      </a:r>
                      <a:r>
                        <a:rPr lang="en-US" altLang="ko-KR" sz="1600" smtClean="0"/>
                        <a:t>&gt;,&gt;=,&lt;,&lt;=,==,!=</a:t>
                      </a:r>
                      <a:r>
                        <a:rPr lang="en-US" altLang="ko-KR" sz="1600" baseline="0" smtClean="0"/>
                        <a:t> </a:t>
                      </a:r>
                      <a:r>
                        <a:rPr lang="ko-KR" altLang="en-US" sz="1600" baseline="0" smtClean="0"/>
                        <a:t>비교연산 결과를 불리언 배열로 반환</a:t>
                      </a:r>
                      <a:r>
                        <a:rPr lang="en-US" altLang="ko-KR" sz="1600" baseline="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642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logical_and,</a:t>
                      </a:r>
                      <a:r>
                        <a:rPr lang="en-US" altLang="ko-KR" sz="1600" baseline="0" smtClean="0"/>
                        <a:t> logical_or, logical_xor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각각 두 원소 간의 논리연산 </a:t>
                      </a:r>
                      <a:r>
                        <a:rPr lang="en-US" altLang="ko-KR" sz="1600" dirty="0" smtClean="0"/>
                        <a:t>&amp;,|,^ </a:t>
                      </a:r>
                      <a:r>
                        <a:rPr lang="ko-KR" altLang="en-US" sz="1600" dirty="0" smtClean="0"/>
                        <a:t>결과를 반환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42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배열을 사용한 데이터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1"/>
            <a:ext cx="10515600" cy="201098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벡터화 </a:t>
            </a:r>
            <a:r>
              <a:rPr lang="en-US" altLang="ko-KR" dirty="0"/>
              <a:t>: </a:t>
            </a:r>
            <a:r>
              <a:rPr lang="ko-KR" altLang="en-US" dirty="0"/>
              <a:t>배열연산을 사용해서 </a:t>
            </a:r>
            <a:r>
              <a:rPr lang="ko-KR" altLang="en-US" dirty="0" err="1"/>
              <a:t>반복문을</a:t>
            </a:r>
            <a:r>
              <a:rPr lang="ko-KR" altLang="en-US" dirty="0"/>
              <a:t> 명시적으로 제거하는 기법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값이 놓여있는 </a:t>
            </a:r>
            <a:r>
              <a:rPr lang="ko-KR" altLang="en-US" dirty="0" err="1"/>
              <a:t>그리드에서</a:t>
            </a:r>
            <a:r>
              <a:rPr lang="ko-KR" altLang="en-US" dirty="0"/>
              <a:t> </a:t>
            </a:r>
            <a:r>
              <a:rPr lang="en-US" altLang="ko-KR" dirty="0" err="1"/>
              <a:t>sqrt</a:t>
            </a:r>
            <a:r>
              <a:rPr lang="en-US" altLang="ko-KR" dirty="0"/>
              <a:t>(x^2 + y^2)</a:t>
            </a:r>
            <a:r>
              <a:rPr lang="ko-KR" altLang="en-US" dirty="0"/>
              <a:t>를 계산하는 예제</a:t>
            </a:r>
            <a:endParaRPr lang="en-US" altLang="ko-KR" dirty="0"/>
          </a:p>
          <a:p>
            <a:r>
              <a:rPr lang="en-US" altLang="ko-KR" dirty="0" err="1"/>
              <a:t>np.meshgrid</a:t>
            </a:r>
            <a:r>
              <a:rPr lang="ko-KR" altLang="en-US" dirty="0"/>
              <a:t>함수는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1</a:t>
            </a:r>
            <a:r>
              <a:rPr lang="ko-KR" altLang="en-US" dirty="0"/>
              <a:t>차원 배열을 받아 가능한 한 모든 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/>
              <a:t>짝을 만들 수 잇는 </a:t>
            </a:r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en-US" altLang="ko-KR" dirty="0"/>
              <a:t>2</a:t>
            </a:r>
            <a:r>
              <a:rPr lang="ko-KR" altLang="en-US" dirty="0"/>
              <a:t>개를 반환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그래프의 눈금포인트 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838" y="2858898"/>
            <a:ext cx="7705758" cy="3642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260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463" y="826933"/>
            <a:ext cx="7753283" cy="5110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suhuyun\Desktop\figure_1.png"/>
          <p:cNvPicPr>
            <a:picLocks noChangeAspect="1" noChangeArrowheads="1"/>
          </p:cNvPicPr>
          <p:nvPr/>
        </p:nvPicPr>
        <p:blipFill>
          <a:blip r:embed="rId3" cstate="print"/>
          <a:srcRect r="10394"/>
          <a:stretch>
            <a:fillRect/>
          </a:stretch>
        </p:blipFill>
        <p:spPr bwMode="auto">
          <a:xfrm>
            <a:off x="7866976" y="1555400"/>
            <a:ext cx="3724830" cy="31023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91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4.3.1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배열연산으로 </a:t>
            </a:r>
            <a:r>
              <a:rPr lang="ko-KR" altLang="en-US" dirty="0" err="1"/>
              <a:t>조건절</a:t>
            </a:r>
            <a:r>
              <a:rPr lang="ko-KR" altLang="en-US" dirty="0"/>
              <a:t> 표현하기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10515600" cy="1703591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err="1"/>
              <a:t>np.where</a:t>
            </a:r>
            <a:r>
              <a:rPr lang="ko-KR" altLang="en-US" dirty="0"/>
              <a:t>함수는 </a:t>
            </a:r>
            <a:r>
              <a:rPr lang="en-US" altLang="ko-KR" dirty="0"/>
              <a:t>‘x if </a:t>
            </a:r>
            <a:r>
              <a:rPr lang="ko-KR" altLang="en-US" dirty="0"/>
              <a:t>조건 </a:t>
            </a:r>
            <a:r>
              <a:rPr lang="en-US" altLang="ko-KR" dirty="0"/>
              <a:t>else y’</a:t>
            </a:r>
            <a:r>
              <a:rPr lang="ko-KR" altLang="en-US" dirty="0"/>
              <a:t>같은 삼항식의 벡터화된 버전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cond</a:t>
            </a:r>
            <a:r>
              <a:rPr lang="ko-KR" altLang="en-US" dirty="0"/>
              <a:t>의 값이 </a:t>
            </a:r>
            <a:r>
              <a:rPr lang="en-US" altLang="ko-KR" dirty="0"/>
              <a:t>True</a:t>
            </a:r>
            <a:r>
              <a:rPr lang="ko-KR" altLang="en-US" dirty="0" err="1"/>
              <a:t>일때</a:t>
            </a:r>
            <a:r>
              <a:rPr lang="en-US" altLang="ko-KR" dirty="0"/>
              <a:t>, </a:t>
            </a:r>
            <a:r>
              <a:rPr lang="en-US" altLang="ko-KR" dirty="0" err="1"/>
              <a:t>xarr</a:t>
            </a:r>
            <a:r>
              <a:rPr lang="ko-KR" altLang="en-US" dirty="0"/>
              <a:t>의 값이나 </a:t>
            </a:r>
            <a:r>
              <a:rPr lang="en-US" altLang="ko-KR" dirty="0" err="1"/>
              <a:t>yarr</a:t>
            </a:r>
            <a:r>
              <a:rPr lang="ko-KR" altLang="en-US" dirty="0"/>
              <a:t>의 값을 취하고 싶다면 리스트 내포를 이용하자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np.where</a:t>
            </a:r>
            <a:r>
              <a:rPr lang="ko-KR" altLang="en-US" dirty="0"/>
              <a:t>의 </a:t>
            </a:r>
            <a:r>
              <a:rPr lang="ko-KR" altLang="en-US" dirty="0" err="1"/>
              <a:t>두번째와</a:t>
            </a:r>
            <a:r>
              <a:rPr lang="ko-KR" altLang="en-US" dirty="0"/>
              <a:t> </a:t>
            </a:r>
            <a:r>
              <a:rPr lang="ko-KR" altLang="en-US" dirty="0" err="1"/>
              <a:t>세번째</a:t>
            </a:r>
            <a:r>
              <a:rPr lang="ko-KR" altLang="en-US" dirty="0"/>
              <a:t> 인자는 배열이 아니라도 둘 중 하나 혹은 둘 다 스칼라 값이라도 동작한다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4432" y="2172760"/>
            <a:ext cx="7913725" cy="437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30591" y="2642942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165</a:t>
            </a:r>
            <a:r>
              <a:rPr lang="ko-KR" altLang="en-US" dirty="0" err="1" smtClean="0"/>
              <a:t>번줄의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조건절을</a:t>
            </a:r>
            <a:r>
              <a:rPr lang="ko-KR" altLang="en-US" dirty="0" smtClean="0"/>
              <a:t> 보면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&gt;0</a:t>
            </a:r>
            <a:r>
              <a:rPr lang="ko-KR" altLang="en-US" dirty="0" smtClean="0"/>
              <a:t>이 참이면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거짓이면 </a:t>
            </a:r>
            <a:r>
              <a:rPr lang="en-US" altLang="ko-KR" dirty="0" smtClean="0"/>
              <a:t>-2</a:t>
            </a:r>
            <a:r>
              <a:rPr lang="ko-KR" altLang="en-US" dirty="0" smtClean="0"/>
              <a:t>를  넣으라는 </a:t>
            </a:r>
            <a:r>
              <a:rPr lang="ko-KR" altLang="en-US" dirty="0" err="1" smtClean="0"/>
              <a:t>조건절이다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33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4.3.2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수학 </a:t>
            </a:r>
            <a:r>
              <a:rPr lang="ko-KR" altLang="en-US" dirty="0" err="1" smtClean="0"/>
              <a:t>메쏘드</a:t>
            </a:r>
            <a:r>
              <a:rPr lang="en-US" altLang="ko-KR" dirty="0"/>
              <a:t>, </a:t>
            </a:r>
            <a:r>
              <a:rPr lang="ko-KR" altLang="en-US" dirty="0"/>
              <a:t>통계 </a:t>
            </a:r>
            <a:r>
              <a:rPr lang="ko-KR" altLang="en-US" dirty="0" err="1" smtClean="0"/>
              <a:t>메</a:t>
            </a:r>
            <a:r>
              <a:rPr lang="ko-KR" altLang="en-US" dirty="0" err="1"/>
              <a:t>쏘</a:t>
            </a:r>
            <a:r>
              <a:rPr lang="ko-KR" altLang="en-US" dirty="0" err="1" smtClean="0"/>
              <a:t>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782321"/>
            <a:ext cx="10635641" cy="3710944"/>
          </a:xfrm>
        </p:spPr>
        <p:txBody>
          <a:bodyPr anchor="t">
            <a:normAutofit fontScale="92500" lnSpcReduction="10000"/>
          </a:bodyPr>
          <a:lstStyle/>
          <a:p>
            <a:r>
              <a:rPr lang="en-US" altLang="ko-KR" sz="2400" dirty="0" err="1"/>
              <a:t>sum,mean,std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Numpy</a:t>
            </a:r>
            <a:r>
              <a:rPr lang="ko-KR" altLang="en-US" sz="2400" dirty="0"/>
              <a:t>의 최상위 함수를 이용하거나 배열의 </a:t>
            </a:r>
            <a:r>
              <a:rPr lang="ko-KR" altLang="en-US" sz="2400" dirty="0" err="1"/>
              <a:t>인스턴스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메서드를</a:t>
            </a:r>
            <a:r>
              <a:rPr lang="ko-KR" altLang="en-US" sz="2400" dirty="0"/>
              <a:t> 사용해서 구할 수 있음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mean</a:t>
            </a:r>
            <a:r>
              <a:rPr lang="ko-KR" altLang="en-US" sz="2400" dirty="0"/>
              <a:t>이나 </a:t>
            </a:r>
            <a:r>
              <a:rPr lang="en-US" altLang="ko-KR" sz="2400" dirty="0"/>
              <a:t>sum </a:t>
            </a:r>
            <a:r>
              <a:rPr lang="ko-KR" altLang="en-US" sz="2400" dirty="0"/>
              <a:t>같은 함수는 선택적으로 </a:t>
            </a:r>
            <a:r>
              <a:rPr lang="en-US" altLang="ko-KR" sz="2400" dirty="0"/>
              <a:t>axis </a:t>
            </a:r>
            <a:r>
              <a:rPr lang="ko-KR" altLang="en-US" sz="2400" dirty="0"/>
              <a:t>인자를 받아 계산한 뒤 한 차수 낮은 배열을 반환함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cumsum</a:t>
            </a:r>
            <a:r>
              <a:rPr lang="ko-KR" altLang="en-US" sz="2400" dirty="0"/>
              <a:t>과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err="1"/>
              <a:t>cumprod</a:t>
            </a:r>
            <a:r>
              <a:rPr lang="ko-KR" altLang="en-US" sz="2400" dirty="0"/>
              <a:t>는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중간 </a:t>
            </a:r>
            <a:r>
              <a:rPr lang="ko-KR" altLang="en-US" sz="2400" dirty="0" err="1"/>
              <a:t>계산값을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담고 있는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배열을 </a:t>
            </a:r>
            <a:r>
              <a:rPr lang="ko-KR" altLang="en-US" sz="2400" dirty="0" smtClean="0"/>
              <a:t>반환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6219" y="2357897"/>
            <a:ext cx="7887183" cy="427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681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365655"/>
              </p:ext>
            </p:extLst>
          </p:nvPr>
        </p:nvGraphicFramePr>
        <p:xfrm>
          <a:off x="771317" y="902224"/>
          <a:ext cx="10589790" cy="5273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454"/>
                <a:gridCol w="8167336"/>
              </a:tblGrid>
              <a:tr h="518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메서드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 anchor="ctr"/>
                </a:tc>
              </a:tr>
              <a:tr h="894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배열 전체 혹은 특정 축에 대한 모든 원소의 합을 계산</a:t>
                      </a:r>
                      <a:r>
                        <a:rPr lang="en-US" altLang="ko-KR" smtClean="0"/>
                        <a:t>.</a:t>
                      </a:r>
                    </a:p>
                    <a:p>
                      <a:pPr latinLnBrk="1"/>
                      <a:r>
                        <a:rPr lang="ko-KR" altLang="en-US" smtClean="0"/>
                        <a:t>크기가 </a:t>
                      </a:r>
                      <a:r>
                        <a:rPr lang="en-US" altLang="ko-KR" smtClean="0"/>
                        <a:t>0</a:t>
                      </a:r>
                      <a:r>
                        <a:rPr lang="ko-KR" altLang="en-US" smtClean="0"/>
                        <a:t>인 배열에 대한 </a:t>
                      </a:r>
                      <a:r>
                        <a:rPr lang="en-US" altLang="ko-KR" smtClean="0"/>
                        <a:t>sum</a:t>
                      </a:r>
                      <a:r>
                        <a:rPr lang="ko-KR" altLang="en-US" smtClean="0"/>
                        <a:t>의 결과는 </a:t>
                      </a:r>
                      <a:r>
                        <a:rPr lang="en-US" altLang="ko-KR" smtClean="0"/>
                        <a:t>0.</a:t>
                      </a:r>
                      <a:endParaRPr lang="ko-KR" altLang="en-US"/>
                    </a:p>
                  </a:txBody>
                  <a:tcPr anchor="ctr"/>
                </a:tc>
              </a:tr>
              <a:tr h="894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mean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산술 평균을 구함</a:t>
                      </a:r>
                      <a:r>
                        <a:rPr lang="en-US" altLang="ko-KR" smtClean="0"/>
                        <a:t>. </a:t>
                      </a:r>
                    </a:p>
                    <a:p>
                      <a:pPr latinLnBrk="1"/>
                      <a:r>
                        <a:rPr lang="ko-KR" altLang="en-US" smtClean="0"/>
                        <a:t>크기가 </a:t>
                      </a:r>
                      <a:r>
                        <a:rPr lang="en-US" altLang="ko-KR" smtClean="0"/>
                        <a:t>0</a:t>
                      </a:r>
                      <a:r>
                        <a:rPr lang="ko-KR" altLang="en-US" smtClean="0"/>
                        <a:t>인 배열에 대한 </a:t>
                      </a:r>
                      <a:r>
                        <a:rPr lang="en-US" altLang="ko-KR" smtClean="0"/>
                        <a:t>mean </a:t>
                      </a:r>
                      <a:r>
                        <a:rPr lang="ko-KR" altLang="en-US" smtClean="0"/>
                        <a:t>결과는 </a:t>
                      </a:r>
                      <a:r>
                        <a:rPr lang="en-US" altLang="ko-KR" smtClean="0"/>
                        <a:t>NaN</a:t>
                      </a:r>
                      <a:endParaRPr lang="ko-KR" altLang="en-US"/>
                    </a:p>
                  </a:txBody>
                  <a:tcPr anchor="ctr"/>
                </a:tc>
              </a:tr>
              <a:tr h="894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std, var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각각 표준편차</a:t>
                      </a:r>
                      <a:r>
                        <a:rPr lang="en-US" altLang="ko-KR" smtClean="0"/>
                        <a:t>(std)</a:t>
                      </a:r>
                      <a:r>
                        <a:rPr lang="ko-KR" altLang="en-US" smtClean="0"/>
                        <a:t>와 분산</a:t>
                      </a:r>
                      <a:r>
                        <a:rPr lang="en-US" altLang="ko-KR" smtClean="0"/>
                        <a:t>(var)</a:t>
                      </a:r>
                      <a:r>
                        <a:rPr lang="ko-KR" altLang="en-US" smtClean="0"/>
                        <a:t>을 구함</a:t>
                      </a:r>
                      <a:r>
                        <a:rPr lang="en-US" altLang="ko-KR" smtClean="0"/>
                        <a:t>.</a:t>
                      </a:r>
                    </a:p>
                    <a:p>
                      <a:pPr latinLnBrk="1"/>
                      <a:r>
                        <a:rPr lang="ko-KR" altLang="en-US" smtClean="0"/>
                        <a:t>선택적으로 자유도를 줄 수 있으며 분모의 기본값은 </a:t>
                      </a:r>
                      <a:r>
                        <a:rPr lang="en-US" altLang="ko-KR" smtClean="0"/>
                        <a:t>n.</a:t>
                      </a:r>
                      <a:endParaRPr lang="ko-KR" altLang="en-US"/>
                    </a:p>
                  </a:txBody>
                  <a:tcPr anchor="ctr"/>
                </a:tc>
              </a:tr>
              <a:tr h="51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min, max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최소값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최대값</a:t>
                      </a:r>
                      <a:endParaRPr lang="ko-KR" altLang="en-US"/>
                    </a:p>
                  </a:txBody>
                  <a:tcPr anchor="ctr"/>
                </a:tc>
              </a:tr>
              <a:tr h="51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argmin, argmax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최소 원소의 색인 값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최대 원소의 색인 값</a:t>
                      </a:r>
                      <a:endParaRPr lang="ko-KR" altLang="en-US"/>
                    </a:p>
                  </a:txBody>
                  <a:tcPr anchor="ctr"/>
                </a:tc>
              </a:tr>
              <a:tr h="51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cumsum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각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원소의 누적 합</a:t>
                      </a:r>
                      <a:endParaRPr lang="ko-KR" altLang="en-US"/>
                    </a:p>
                  </a:txBody>
                  <a:tcPr anchor="ctr"/>
                </a:tc>
              </a:tr>
              <a:tr h="51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cumprod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각 원소의 누적 곱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8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4.3.3 </a:t>
            </a:r>
            <a:r>
              <a:rPr lang="ko-KR" altLang="en-US" dirty="0" err="1" smtClean="0"/>
              <a:t>불리언</a:t>
            </a:r>
            <a:r>
              <a:rPr lang="ko-KR" altLang="en-US" dirty="0" smtClean="0"/>
              <a:t> </a:t>
            </a:r>
            <a:r>
              <a:rPr lang="ko-KR" altLang="en-US" dirty="0"/>
              <a:t>배열을 위한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838200" y="782320"/>
            <a:ext cx="10515600" cy="1309527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불리언</a:t>
            </a:r>
            <a:r>
              <a:rPr lang="ko-KR" altLang="en-US" sz="1800" dirty="0" smtClean="0"/>
              <a:t> 값은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이 </a:t>
            </a:r>
            <a:r>
              <a:rPr lang="en-US" altLang="ko-KR" sz="1800" dirty="0" smtClean="0"/>
              <a:t>True, 0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False</a:t>
            </a:r>
            <a:r>
              <a:rPr lang="ko-KR" altLang="en-US" sz="1800" dirty="0" smtClean="0"/>
              <a:t>로 취급</a:t>
            </a:r>
            <a:r>
              <a:rPr lang="en-US" altLang="ko-KR" sz="1800" dirty="0" smtClean="0"/>
              <a:t>. </a:t>
            </a:r>
            <a:r>
              <a:rPr lang="en-US" altLang="ko-KR" sz="1800" dirty="0" smtClean="0">
                <a:sym typeface="Wingdings" pitchFamily="2" charset="2"/>
              </a:rPr>
              <a:t> </a:t>
            </a:r>
            <a:r>
              <a:rPr lang="en-US" altLang="ko-KR" sz="1800" dirty="0" smtClean="0"/>
              <a:t>sum</a:t>
            </a:r>
            <a:r>
              <a:rPr lang="ko-KR" altLang="en-US" sz="1800" dirty="0" smtClean="0"/>
              <a:t>을 실행하면 원소의 개수를 반환함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any,:  </a:t>
            </a:r>
            <a:r>
              <a:rPr lang="ko-KR" altLang="en-US" sz="1800" dirty="0"/>
              <a:t>하나 이상의 </a:t>
            </a:r>
            <a:r>
              <a:rPr lang="en-US" altLang="ko-KR" sz="1800" dirty="0"/>
              <a:t>True </a:t>
            </a:r>
            <a:r>
              <a:rPr lang="ko-KR" altLang="en-US" sz="1800" dirty="0"/>
              <a:t>값이 </a:t>
            </a:r>
            <a:r>
              <a:rPr lang="ko-KR" altLang="en-US" sz="1800" dirty="0" smtClean="0"/>
              <a:t>있으면 </a:t>
            </a:r>
            <a:r>
              <a:rPr lang="en-US" altLang="ko-KR" sz="1800" dirty="0" smtClean="0"/>
              <a:t>TRUE</a:t>
            </a:r>
          </a:p>
          <a:p>
            <a:r>
              <a:rPr lang="en-US" altLang="ko-KR" sz="1800" dirty="0" smtClean="0"/>
              <a:t>all </a:t>
            </a:r>
            <a:r>
              <a:rPr lang="ko-KR" altLang="en-US" sz="1800" dirty="0" err="1" smtClean="0"/>
              <a:t>메서드는</a:t>
            </a:r>
            <a:r>
              <a:rPr lang="ko-KR" altLang="en-US" sz="1800" dirty="0" smtClean="0"/>
              <a:t> 모든 원소가 </a:t>
            </a:r>
            <a:r>
              <a:rPr lang="en-US" altLang="ko-KR" sz="1800" dirty="0" smtClean="0"/>
              <a:t>True</a:t>
            </a:r>
            <a:r>
              <a:rPr lang="ko-KR" altLang="en-US" sz="1800" dirty="0" smtClean="0"/>
              <a:t>이면 </a:t>
            </a:r>
            <a:r>
              <a:rPr lang="en-US" altLang="ko-KR" sz="1800" dirty="0" smtClean="0"/>
              <a:t>TRUE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6750" y="2166671"/>
            <a:ext cx="7808674" cy="402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03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4.3.4 </a:t>
            </a:r>
            <a:r>
              <a:rPr lang="ko-KR" altLang="en-US" dirty="0" smtClean="0"/>
              <a:t>정</a:t>
            </a:r>
            <a:r>
              <a:rPr lang="ko-KR" altLang="en-US" dirty="0"/>
              <a:t>렬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782320"/>
            <a:ext cx="10515600" cy="608069"/>
          </a:xfrm>
        </p:spPr>
        <p:txBody>
          <a:bodyPr>
            <a:noAutofit/>
          </a:bodyPr>
          <a:lstStyle/>
          <a:p>
            <a:r>
              <a:rPr lang="en-US" altLang="ko-KR" sz="1600" dirty="0" err="1"/>
              <a:t>np.sort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배열을 </a:t>
            </a:r>
            <a:r>
              <a:rPr lang="ko-KR" altLang="en-US" sz="1600" dirty="0"/>
              <a:t>직접 변경하지 </a:t>
            </a:r>
            <a:r>
              <a:rPr lang="ko-KR" altLang="en-US" sz="1600" dirty="0" smtClean="0"/>
              <a:t>않고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정렬결과 복사본 </a:t>
            </a:r>
            <a:r>
              <a:rPr lang="ko-KR" altLang="en-US" sz="1600" dirty="0"/>
              <a:t>반환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err="1" smtClean="0"/>
              <a:t>np.sort</a:t>
            </a:r>
            <a:r>
              <a:rPr lang="en-US" altLang="ko-KR" sz="1600" dirty="0" smtClean="0"/>
              <a:t>(axis) : </a:t>
            </a:r>
            <a:r>
              <a:rPr lang="ko-KR" altLang="en-US" sz="1600" dirty="0" smtClean="0"/>
              <a:t>그 축에 대해서 정렬 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29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369205" y="1637909"/>
            <a:ext cx="8070294" cy="4886456"/>
            <a:chOff x="1369205" y="1637909"/>
            <a:chExt cx="8070294" cy="4886456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r="6441"/>
            <a:stretch>
              <a:fillRect/>
            </a:stretch>
          </p:blipFill>
          <p:spPr bwMode="auto">
            <a:xfrm>
              <a:off x="1369205" y="1637909"/>
              <a:ext cx="5595265" cy="4886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7315200" y="5887233"/>
              <a:ext cx="2124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# 5% </a:t>
              </a:r>
              <a:r>
                <a:rPr lang="ko-KR" altLang="en-US" dirty="0" err="1"/>
                <a:t>분</a:t>
              </a:r>
              <a:r>
                <a:rPr lang="ko-KR" altLang="en-US" dirty="0" err="1" smtClean="0"/>
                <a:t>위</a:t>
              </a:r>
              <a:r>
                <a:rPr lang="ko-KR" altLang="en-US" dirty="0" smtClean="0"/>
                <a:t> 지점 값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337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46" y="833437"/>
            <a:ext cx="7589126" cy="53243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타원 4"/>
          <p:cNvSpPr/>
          <p:nvPr/>
        </p:nvSpPr>
        <p:spPr>
          <a:xfrm>
            <a:off x="8011886" y="1698171"/>
            <a:ext cx="326571" cy="2902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606976" y="1698171"/>
            <a:ext cx="304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및 업그레이드</a:t>
            </a:r>
            <a:endParaRPr lang="ko-KR" altLang="en-US" dirty="0"/>
          </a:p>
        </p:txBody>
      </p:sp>
      <p:cxnSp>
        <p:nvCxnSpPr>
          <p:cNvPr id="9" name="직선 연결선 8"/>
          <p:cNvCxnSpPr>
            <a:endCxn id="7" idx="1"/>
          </p:cNvCxnSpPr>
          <p:nvPr/>
        </p:nvCxnSpPr>
        <p:spPr>
          <a:xfrm>
            <a:off x="8338457" y="1843314"/>
            <a:ext cx="268519" cy="395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607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4.3.5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집합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30</a:t>
            </a:fld>
            <a:endParaRPr lang="ko-KR" altLang="en-US"/>
          </a:p>
        </p:txBody>
      </p:sp>
      <p:graphicFrame>
        <p:nvGraphicFramePr>
          <p:cNvPr id="5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920001"/>
              </p:ext>
            </p:extLst>
          </p:nvPr>
        </p:nvGraphicFramePr>
        <p:xfrm>
          <a:off x="768169" y="811395"/>
          <a:ext cx="10668094" cy="5351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711"/>
                <a:gridCol w="8134383"/>
              </a:tblGrid>
              <a:tr h="6331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메서드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 anchor="ctr"/>
                </a:tc>
              </a:tr>
              <a:tr h="633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unique(x)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배열 </a:t>
                      </a:r>
                      <a:r>
                        <a:rPr lang="en-US" altLang="ko-KR" smtClean="0"/>
                        <a:t>x</a:t>
                      </a:r>
                      <a:r>
                        <a:rPr lang="ko-KR" altLang="en-US" smtClean="0"/>
                        <a:t>에서 중복된 원소를 제거한 후 정렬하여 반환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 anchor="ctr"/>
                </a:tc>
              </a:tr>
              <a:tr h="633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intersect1d(x,y)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배열 </a:t>
                      </a:r>
                      <a:r>
                        <a:rPr lang="en-US" altLang="ko-KR" smtClean="0"/>
                        <a:t>x</a:t>
                      </a:r>
                      <a:r>
                        <a:rPr lang="ko-KR" altLang="en-US" smtClean="0"/>
                        <a:t>와 </a:t>
                      </a:r>
                      <a:r>
                        <a:rPr lang="en-US" altLang="ko-KR" smtClean="0"/>
                        <a:t>y</a:t>
                      </a:r>
                      <a:r>
                        <a:rPr lang="ko-KR" altLang="en-US" smtClean="0"/>
                        <a:t>에 공동적으로 존재하는 원소를 정렬하여 반환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 anchor="ctr"/>
                </a:tc>
              </a:tr>
              <a:tr h="633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union1d(x,y)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두 배열의 합집합을 반환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 anchor="ctr"/>
                </a:tc>
              </a:tr>
              <a:tr h="1092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in1d(x,y)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의 원소가 </a:t>
                      </a:r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에 포함되지를 나타내는 </a:t>
                      </a:r>
                      <a:r>
                        <a:rPr lang="ko-KR" altLang="en-US" dirty="0" err="1" smtClean="0"/>
                        <a:t>불리언</a:t>
                      </a:r>
                      <a:r>
                        <a:rPr lang="ko-KR" altLang="en-US" dirty="0" smtClean="0"/>
                        <a:t> 배열을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33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setdiff1d(x,y)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의 </a:t>
                      </a:r>
                      <a:r>
                        <a:rPr lang="ko-KR" altLang="en-US" dirty="0" err="1" smtClean="0"/>
                        <a:t>차집합을</a:t>
                      </a:r>
                      <a:r>
                        <a:rPr lang="ko-KR" altLang="en-US" dirty="0" smtClean="0"/>
                        <a:t>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092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setxor1d(x,y)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한 배열에는 포함되지만 두 배열 모두에는 포함되지 않는 원소들의 집합인 </a:t>
                      </a:r>
                      <a:r>
                        <a:rPr lang="ko-KR" altLang="en-US" dirty="0" err="1" smtClean="0"/>
                        <a:t>대칭차집합을</a:t>
                      </a:r>
                      <a:r>
                        <a:rPr lang="ko-KR" altLang="en-US" dirty="0" smtClean="0"/>
                        <a:t>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8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390" y="1070824"/>
            <a:ext cx="11025383" cy="358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237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배열 파일 입</a:t>
            </a:r>
            <a:r>
              <a:rPr lang="en-US" altLang="ko-KR" dirty="0"/>
              <a:t>,</a:t>
            </a:r>
            <a:r>
              <a:rPr lang="ko-KR" altLang="en-US" dirty="0"/>
              <a:t>출력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038617" y="1238372"/>
            <a:ext cx="10515600" cy="2524551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save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배열 데이터를 효과적으로 디스크에 저장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배열 데이터를 효과적으로 디스크에 로드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배열은</a:t>
            </a:r>
            <a:r>
              <a:rPr lang="en-US" altLang="ko-KR" dirty="0"/>
              <a:t> </a:t>
            </a:r>
            <a:r>
              <a:rPr lang="ko-KR" altLang="en-US" dirty="0"/>
              <a:t>기본적으로 압축되지 않은 </a:t>
            </a:r>
            <a:r>
              <a:rPr lang="en-US" altLang="ko-KR" dirty="0"/>
              <a:t>raw </a:t>
            </a:r>
            <a:r>
              <a:rPr lang="ko-KR" altLang="en-US" dirty="0"/>
              <a:t>바이너리 형식의 </a:t>
            </a:r>
            <a:r>
              <a:rPr lang="en-US" altLang="ko-KR" dirty="0"/>
              <a:t>.</a:t>
            </a:r>
            <a:r>
              <a:rPr lang="en-US" altLang="ko-KR" dirty="0" err="1"/>
              <a:t>npy</a:t>
            </a:r>
            <a:r>
              <a:rPr lang="en-US" altLang="ko-KR" dirty="0"/>
              <a:t> </a:t>
            </a:r>
            <a:r>
              <a:rPr lang="ko-KR" altLang="en-US" dirty="0"/>
              <a:t>파일로 저장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[.</a:t>
            </a:r>
            <a:r>
              <a:rPr lang="en-US" altLang="ko-KR" dirty="0" err="1"/>
              <a:t>npy</a:t>
            </a:r>
            <a:r>
              <a:rPr lang="ko-KR" altLang="en-US" dirty="0"/>
              <a:t>로 끝나지 않으면 자동으로 </a:t>
            </a:r>
            <a:r>
              <a:rPr lang="ko-KR" altLang="en-US" dirty="0" err="1"/>
              <a:t>확장자</a:t>
            </a:r>
            <a:r>
              <a:rPr lang="ko-KR" altLang="en-US" dirty="0"/>
              <a:t> 추가</a:t>
            </a:r>
            <a:r>
              <a:rPr lang="en-US" altLang="ko-KR" dirty="0"/>
              <a:t>]</a:t>
            </a:r>
          </a:p>
          <a:p>
            <a:r>
              <a:rPr lang="en-US" altLang="ko-KR" dirty="0" err="1"/>
              <a:t>savez</a:t>
            </a:r>
            <a:r>
              <a:rPr lang="en-US" altLang="ko-KR" dirty="0"/>
              <a:t>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여러 개의 배열을 압축된 형식으로 저장할 수 </a:t>
            </a:r>
            <a:r>
              <a:rPr lang="ko-KR" altLang="en-US" dirty="0" smtClean="0"/>
              <a:t>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저장하려는 배열을 </a:t>
            </a:r>
            <a:r>
              <a:rPr lang="ko-KR" altLang="en-US" dirty="0"/>
              <a:t>키워드 인자 형태로 </a:t>
            </a:r>
            <a:r>
              <a:rPr lang="ko-KR" altLang="en-US" dirty="0" smtClean="0"/>
              <a:t>전달하여 선택적으로 접근 가능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22132" y="776707"/>
            <a:ext cx="7221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4.4.1 </a:t>
            </a:r>
            <a:r>
              <a:rPr lang="ko-KR" altLang="en-US" sz="2400" dirty="0"/>
              <a:t>배열을 바이너리 형식으로 디스크에 저장하기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8314" y="3716707"/>
            <a:ext cx="8322296" cy="2834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75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4.4.2 </a:t>
            </a:r>
            <a:r>
              <a:rPr lang="ko-KR" altLang="en-US" dirty="0"/>
              <a:t>텍스트 파일 불러오기 저장하기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1"/>
            <a:ext cx="10515600" cy="201098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2400" dirty="0" err="1"/>
              <a:t>read_csv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read_table</a:t>
            </a:r>
            <a:r>
              <a:rPr lang="en-US" altLang="ko-KR" sz="2400" dirty="0"/>
              <a:t> </a:t>
            </a:r>
            <a:r>
              <a:rPr lang="ko-KR" altLang="en-US" sz="2400" dirty="0"/>
              <a:t>함수는 </a:t>
            </a:r>
            <a:r>
              <a:rPr lang="en-US" altLang="ko-KR" sz="2400" dirty="0"/>
              <a:t>pandas</a:t>
            </a:r>
            <a:r>
              <a:rPr lang="ko-KR" altLang="en-US" sz="2400" dirty="0"/>
              <a:t>에서 쓰인다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np.loadtxt</a:t>
            </a:r>
            <a:r>
              <a:rPr lang="ko-KR" altLang="en-US" sz="2400" dirty="0"/>
              <a:t>나 </a:t>
            </a:r>
            <a:r>
              <a:rPr lang="en-US" altLang="ko-KR" sz="2400" dirty="0" err="1"/>
              <a:t>np.getfromtxt</a:t>
            </a:r>
            <a:r>
              <a:rPr lang="ko-KR" altLang="en-US" sz="2400" dirty="0"/>
              <a:t>를 이용해서 </a:t>
            </a:r>
            <a:r>
              <a:rPr lang="en-US" altLang="ko-KR" sz="2400" dirty="0" err="1"/>
              <a:t>NumPy</a:t>
            </a:r>
            <a:r>
              <a:rPr lang="en-US" altLang="ko-KR" sz="2400" dirty="0"/>
              <a:t> </a:t>
            </a:r>
            <a:r>
              <a:rPr lang="ko-KR" altLang="en-US" sz="2400" dirty="0"/>
              <a:t>배열로 불러올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savetxt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예제</a:t>
            </a:r>
            <a:r>
              <a:rPr lang="en-US" altLang="ko-KR" sz="2400" dirty="0"/>
              <a:t> </a:t>
            </a:r>
            <a:r>
              <a:rPr lang="ko-KR" altLang="en-US" sz="2400" dirty="0"/>
              <a:t>및 </a:t>
            </a:r>
            <a:r>
              <a:rPr lang="en-US" altLang="ko-KR" sz="2400" dirty="0" err="1"/>
              <a:t>loadtxt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예제</a:t>
            </a:r>
            <a:endParaRPr lang="en-US" altLang="ko-KR" sz="2400" dirty="0"/>
          </a:p>
          <a:p>
            <a:r>
              <a:rPr lang="en-US" altLang="ko-KR" sz="2400" dirty="0" err="1"/>
              <a:t>getfromtxt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loadtxt</a:t>
            </a:r>
            <a:r>
              <a:rPr lang="ko-KR" altLang="en-US" sz="2400" dirty="0"/>
              <a:t>와 유사하지만 구조화된 배열과 누락된 데이터 처리를 위해 설계되었음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000" dirty="0"/>
              <a:t>구조화된 배열에 대한 </a:t>
            </a:r>
            <a:r>
              <a:rPr lang="ko-KR" altLang="en-US" sz="2000" dirty="0" smtClean="0"/>
              <a:t>자세한 </a:t>
            </a:r>
            <a:r>
              <a:rPr lang="ko-KR" altLang="en-US" sz="2000" dirty="0"/>
              <a:t>내용은 </a:t>
            </a:r>
            <a:r>
              <a:rPr lang="en-US" altLang="ko-KR" sz="2000" dirty="0"/>
              <a:t>12</a:t>
            </a:r>
            <a:r>
              <a:rPr lang="ko-KR" altLang="en-US" sz="2000" dirty="0"/>
              <a:t>장을 참고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4266" y="2949782"/>
            <a:ext cx="7562572" cy="330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379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선형대수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8827" y="807609"/>
            <a:ext cx="4033381" cy="5261990"/>
          </a:xfrm>
        </p:spPr>
        <p:txBody>
          <a:bodyPr anchor="t">
            <a:normAutofit/>
          </a:bodyPr>
          <a:lstStyle/>
          <a:p>
            <a:r>
              <a:rPr lang="ko-KR" altLang="en-US" dirty="0" smtClean="0"/>
              <a:t>행렬 </a:t>
            </a:r>
            <a:r>
              <a:rPr lang="ko-KR" altLang="en-US" dirty="0"/>
              <a:t>곱셈은 배열 </a:t>
            </a:r>
            <a:r>
              <a:rPr lang="ko-KR" altLang="en-US" dirty="0" err="1"/>
              <a:t>메서드이자</a:t>
            </a:r>
            <a:r>
              <a:rPr lang="ko-KR" altLang="en-US" dirty="0"/>
              <a:t>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네임스페이스 안에 있는 함수인 </a:t>
            </a:r>
            <a:r>
              <a:rPr lang="en-US" altLang="ko-KR" dirty="0"/>
              <a:t>dot </a:t>
            </a:r>
            <a:r>
              <a:rPr lang="ko-KR" altLang="en-US" dirty="0"/>
              <a:t>함수를 사용해서 계산함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2386" y="832898"/>
            <a:ext cx="7027235" cy="521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01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35</a:t>
            </a:fld>
            <a:endParaRPr lang="ko-KR" altLang="en-US"/>
          </a:p>
        </p:txBody>
      </p:sp>
      <p:graphicFrame>
        <p:nvGraphicFramePr>
          <p:cNvPr id="7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213986"/>
              </p:ext>
            </p:extLst>
          </p:nvPr>
        </p:nvGraphicFramePr>
        <p:xfrm>
          <a:off x="745299" y="691998"/>
          <a:ext cx="10690964" cy="558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964"/>
                <a:gridCol w="8526000"/>
              </a:tblGrid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함수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설명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629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numpy.diag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정사각행렬의 대각</a:t>
                      </a:r>
                      <a:r>
                        <a:rPr lang="en-US" altLang="ko-KR" sz="1400" smtClean="0"/>
                        <a:t>/</a:t>
                      </a:r>
                      <a:r>
                        <a:rPr lang="ko-KR" altLang="en-US" sz="1400" smtClean="0"/>
                        <a:t>비대각 원소를 </a:t>
                      </a:r>
                      <a:r>
                        <a:rPr lang="en-US" altLang="ko-KR" sz="1400" smtClean="0"/>
                        <a:t>1</a:t>
                      </a:r>
                      <a:r>
                        <a:rPr lang="ko-KR" altLang="en-US" sz="1400" smtClean="0"/>
                        <a:t>차원 배열로 반환하거나 </a:t>
                      </a:r>
                      <a:r>
                        <a:rPr lang="en-US" altLang="ko-KR" sz="1400" smtClean="0"/>
                        <a:t>1</a:t>
                      </a:r>
                      <a:r>
                        <a:rPr lang="ko-KR" altLang="en-US" sz="1400" smtClean="0"/>
                        <a:t>차원 배열을 대각선 원소로 하고 나머지는 </a:t>
                      </a:r>
                      <a:r>
                        <a:rPr lang="en-US" altLang="ko-KR" sz="1400" smtClean="0"/>
                        <a:t>0</a:t>
                      </a:r>
                      <a:r>
                        <a:rPr lang="ko-KR" altLang="en-US" sz="1400" smtClean="0"/>
                        <a:t>으로 채운 단위행렬을 반환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numpy.dot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행렬 곱셈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numpy.trace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행렬의 대각선 원소의 합을 계산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numpy.linalg.det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행렬식을 계산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numpy.linalg.eig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정사각 행렬의 고유값과 고유벡터를 계산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numpy.linalg.inv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정사각 행렬의 역행렬을 계산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numpy.linalg.pinv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행렬의 무어</a:t>
                      </a:r>
                      <a:r>
                        <a:rPr lang="en-US" altLang="ko-KR" sz="1400" smtClean="0"/>
                        <a:t>-</a:t>
                      </a:r>
                      <a:r>
                        <a:rPr lang="ko-KR" altLang="en-US" sz="1400" smtClean="0"/>
                        <a:t>펜로즈 유사역원 역행렬을 구한다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numpy.linalg.qr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QR </a:t>
                      </a:r>
                      <a:r>
                        <a:rPr lang="ko-KR" altLang="en-US" sz="1400" smtClean="0"/>
                        <a:t>분해를 계산한다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numpy.linalg.svd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특이값 분해</a:t>
                      </a:r>
                      <a:r>
                        <a:rPr lang="en-US" altLang="ko-KR" sz="1400" smtClean="0"/>
                        <a:t>(SVD)</a:t>
                      </a:r>
                      <a:r>
                        <a:rPr lang="ko-KR" altLang="en-US" sz="1400" smtClean="0"/>
                        <a:t>를 계산한다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numpy.linalg.solve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A</a:t>
                      </a:r>
                      <a:r>
                        <a:rPr lang="ko-KR" altLang="en-US" sz="1400" smtClean="0"/>
                        <a:t>가 정사각 행렬일 때</a:t>
                      </a:r>
                      <a:r>
                        <a:rPr lang="en-US" altLang="ko-KR" sz="1400" smtClean="0"/>
                        <a:t>, Ax=b</a:t>
                      </a:r>
                      <a:r>
                        <a:rPr lang="ko-KR" altLang="en-US" sz="1400" smtClean="0"/>
                        <a:t>를 만족하는 </a:t>
                      </a:r>
                      <a:r>
                        <a:rPr lang="en-US" altLang="ko-KR" sz="1400" smtClean="0"/>
                        <a:t>x</a:t>
                      </a:r>
                      <a:r>
                        <a:rPr lang="ko-KR" altLang="en-US" sz="1400" smtClean="0"/>
                        <a:t>를 구한다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numpy.linalg.lstsq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y=</a:t>
                      </a:r>
                      <a:r>
                        <a:rPr lang="en-US" altLang="ko-KR" sz="1400" dirty="0" err="1" smtClean="0"/>
                        <a:t>xb</a:t>
                      </a:r>
                      <a:r>
                        <a:rPr lang="ko-KR" altLang="en-US" sz="1400" dirty="0" smtClean="0"/>
                        <a:t>를 만족하는 </a:t>
                      </a:r>
                      <a:r>
                        <a:rPr lang="ko-KR" altLang="en-US" sz="1400" dirty="0" err="1" smtClean="0"/>
                        <a:t>최소제곱해를</a:t>
                      </a:r>
                      <a:r>
                        <a:rPr lang="ko-KR" altLang="en-US" sz="1400" dirty="0" smtClean="0"/>
                        <a:t> 구한다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9969" y="112734"/>
            <a:ext cx="6506633" cy="661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74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 err="1"/>
              <a:t>난수</a:t>
            </a:r>
            <a:r>
              <a:rPr lang="ko-KR" altLang="en-US" dirty="0"/>
              <a:t> 생성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782321"/>
            <a:ext cx="10515600" cy="896168"/>
          </a:xfrm>
        </p:spPr>
        <p:txBody>
          <a:bodyPr anchor="t">
            <a:normAutofit fontScale="92500" lnSpcReduction="10000"/>
          </a:bodyPr>
          <a:lstStyle/>
          <a:p>
            <a:r>
              <a:rPr lang="en-US" altLang="ko-KR" sz="2400" dirty="0" err="1"/>
              <a:t>numpy.random</a:t>
            </a:r>
            <a:r>
              <a:rPr lang="ko-KR" altLang="en-US" sz="2400" dirty="0"/>
              <a:t>은 매우 큰 표본을 생성함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000" dirty="0" err="1"/>
              <a:t>파이썬</a:t>
            </a:r>
            <a:r>
              <a:rPr lang="ko-KR" altLang="en-US" sz="2000" dirty="0"/>
              <a:t> 내장모듈보다 수십 배 이상 빠름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37</a:t>
            </a:fld>
            <a:endParaRPr lang="ko-KR" altLang="en-US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499189"/>
              </p:ext>
            </p:extLst>
          </p:nvPr>
        </p:nvGraphicFramePr>
        <p:xfrm>
          <a:off x="795403" y="1683497"/>
          <a:ext cx="1056570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599"/>
                <a:gridCol w="8426105"/>
              </a:tblGrid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난수 발생기의 시드를 지정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permutation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순서를 임의로 바꾸거나 임의의 순열을 반환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shuffle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리스트나 배열의 순서를 뒤섞음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rand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균등분포에서 표본을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randint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주어진 최소</a:t>
                      </a:r>
                      <a:r>
                        <a:rPr lang="en-US" altLang="ko-KR" smtClean="0"/>
                        <a:t>/</a:t>
                      </a:r>
                      <a:r>
                        <a:rPr lang="ko-KR" altLang="en-US" smtClean="0"/>
                        <a:t>최대 범위 안에서 임의의 난수를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randn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표준편차가 </a:t>
                      </a:r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이고 평균 값이 </a:t>
                      </a:r>
                      <a:r>
                        <a:rPr lang="en-US" altLang="ko-KR" smtClean="0"/>
                        <a:t>0</a:t>
                      </a:r>
                      <a:r>
                        <a:rPr lang="ko-KR" altLang="en-US" smtClean="0"/>
                        <a:t>이 정규분포에서 표본을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binomial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이항분포에서 표본을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normal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정규분포에서 표본을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beta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베타분포에서 표본을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chisquare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카이제곱분포에서 표본을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gamma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감마분포에서 표본을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uniform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균등</a:t>
                      </a:r>
                      <a:r>
                        <a:rPr lang="en-US" altLang="ko-KR" dirty="0" smtClean="0"/>
                        <a:t>(0.1)</a:t>
                      </a:r>
                      <a:r>
                        <a:rPr lang="ko-KR" altLang="en-US" dirty="0" smtClean="0"/>
                        <a:t>분포에서 표본을 추출함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95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4.7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계단 오르내리기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714982" y="1088525"/>
            <a:ext cx="4415818" cy="4525963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같은 확률로 한 계단씩 이동</a:t>
            </a:r>
            <a:endParaRPr lang="en-US" altLang="ko-KR" sz="2000" dirty="0" smtClean="0"/>
          </a:p>
          <a:p>
            <a:r>
              <a:rPr lang="en-US" altLang="ko-KR" sz="2000" dirty="0" smtClean="0"/>
              <a:t>random</a:t>
            </a:r>
            <a:r>
              <a:rPr lang="ko-KR" altLang="en-US" sz="2000" dirty="0" smtClean="0"/>
              <a:t>모듈을 사용</a:t>
            </a:r>
            <a:endParaRPr lang="en-US" altLang="ko-KR" sz="2000" dirty="0" smtClean="0"/>
          </a:p>
          <a:p>
            <a:r>
              <a:rPr lang="ko-KR" altLang="en-US" sz="2000" dirty="0" smtClean="0"/>
              <a:t>계단 오르내리기를 </a:t>
            </a:r>
            <a:r>
              <a:rPr lang="en-US" altLang="ko-KR" sz="2000" dirty="0" smtClean="0"/>
              <a:t>steps</a:t>
            </a:r>
            <a:r>
              <a:rPr lang="ko-KR" altLang="en-US" sz="2000" dirty="0" smtClean="0"/>
              <a:t>번 수행</a:t>
            </a:r>
            <a:endParaRPr lang="en-US" altLang="ko-KR" sz="2000" dirty="0" smtClean="0"/>
          </a:p>
          <a:p>
            <a:r>
              <a:rPr lang="ko-KR" altLang="en-US" sz="2000" dirty="0" smtClean="0"/>
              <a:t>그래프차트 그리기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참고</a:t>
            </a:r>
            <a:r>
              <a:rPr lang="en-US" altLang="ko-KR" sz="2000" dirty="0" smtClean="0"/>
              <a:t>) https</a:t>
            </a:r>
            <a:r>
              <a:rPr lang="en-US" altLang="ko-KR" sz="2000" dirty="0"/>
              <a:t>://matplotlib.org/users/pyplot_tutorial.html</a:t>
            </a:r>
            <a:endParaRPr lang="en-US" altLang="ko-KR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682342" y="1219199"/>
            <a:ext cx="57476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random</a:t>
            </a:r>
            <a:br>
              <a:rPr lang="en-US" altLang="ko-KR" dirty="0"/>
            </a:br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position = 0</a:t>
            </a:r>
            <a:br>
              <a:rPr lang="en-US" altLang="ko-KR" dirty="0"/>
            </a:br>
            <a:r>
              <a:rPr lang="en-US" altLang="ko-KR" dirty="0"/>
              <a:t>walk = [position]</a:t>
            </a:r>
            <a:br>
              <a:rPr lang="en-US" altLang="ko-KR" dirty="0"/>
            </a:br>
            <a:r>
              <a:rPr lang="en-US" altLang="ko-KR" dirty="0"/>
              <a:t>steps = 10 # 10 -&gt; 1000</a:t>
            </a:r>
            <a:br>
              <a:rPr lang="en-US" altLang="ko-KR" dirty="0"/>
            </a:br>
            <a:r>
              <a:rPr lang="en-US" altLang="ko-KR" dirty="0"/>
              <a:t>for i in range(steps):</a:t>
            </a:r>
            <a:br>
              <a:rPr lang="en-US" altLang="ko-KR" dirty="0"/>
            </a:br>
            <a:r>
              <a:rPr lang="en-US" altLang="ko-KR" dirty="0"/>
              <a:t>    step = 1 if </a:t>
            </a:r>
            <a:r>
              <a:rPr lang="en-US" altLang="ko-KR" dirty="0" err="1"/>
              <a:t>random.randint</a:t>
            </a:r>
            <a:r>
              <a:rPr lang="en-US" altLang="ko-KR" dirty="0"/>
              <a:t>(0, 1) else -1</a:t>
            </a:r>
            <a:br>
              <a:rPr lang="en-US" altLang="ko-KR" dirty="0"/>
            </a:br>
            <a:r>
              <a:rPr lang="en-US" altLang="ko-KR" dirty="0"/>
              <a:t>    position += step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walk.append</a:t>
            </a:r>
            <a:r>
              <a:rPr lang="en-US" altLang="ko-KR" dirty="0"/>
              <a:t>(position)</a:t>
            </a:r>
            <a:br>
              <a:rPr lang="en-US" altLang="ko-KR" dirty="0"/>
            </a:br>
            <a:r>
              <a:rPr lang="en-US" altLang="ko-KR" dirty="0"/>
              <a:t>print(walk)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plt.figure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 err="1"/>
              <a:t>plt.plot</a:t>
            </a:r>
            <a:r>
              <a:rPr lang="en-US" altLang="ko-KR" dirty="0"/>
              <a:t>(walk)</a:t>
            </a:r>
            <a:br>
              <a:rPr lang="en-US" altLang="ko-KR" dirty="0"/>
            </a:br>
            <a:r>
              <a:rPr lang="en-US" altLang="ko-KR" dirty="0" err="1"/>
              <a:t>plt.show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3943" y="820057"/>
            <a:ext cx="7236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1) </a:t>
            </a:r>
            <a:r>
              <a:rPr lang="ko-KR" altLang="en-US" sz="2000" b="1" dirty="0"/>
              <a:t>배열연산의 활용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간단 </a:t>
            </a:r>
            <a:r>
              <a:rPr lang="ko-KR" altLang="en-US" sz="2000" b="1" dirty="0" smtClean="0"/>
              <a:t>응용 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jupyter</a:t>
            </a:r>
            <a:r>
              <a:rPr lang="en-US" altLang="ko-KR" sz="2000" b="1" dirty="0" smtClean="0"/>
              <a:t> notebook </a:t>
            </a:r>
            <a:r>
              <a:rPr lang="ko-KR" altLang="en-US" sz="2000" b="1" dirty="0" smtClean="0"/>
              <a:t>활용 병행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3881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782320"/>
            <a:ext cx="10461171" cy="5394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import 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 as </a:t>
            </a:r>
            <a:r>
              <a:rPr lang="en-US" altLang="ko-KR" sz="2000" dirty="0" err="1"/>
              <a:t>np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err="1"/>
              <a:t>nsteps</a:t>
            </a:r>
            <a:r>
              <a:rPr lang="en-US" altLang="ko-KR" sz="2000" dirty="0"/>
              <a:t> = 10 # 10 --&gt; 1000</a:t>
            </a:r>
            <a:br>
              <a:rPr lang="en-US" altLang="ko-KR" sz="2000" dirty="0"/>
            </a:br>
            <a:r>
              <a:rPr lang="en-US" altLang="ko-KR" sz="2000" dirty="0"/>
              <a:t>draws = </a:t>
            </a:r>
            <a:r>
              <a:rPr lang="en-US" altLang="ko-KR" sz="2000" dirty="0" err="1"/>
              <a:t>np.random.randint</a:t>
            </a:r>
            <a:r>
              <a:rPr lang="en-US" altLang="ko-KR" sz="2000" dirty="0"/>
              <a:t>(0, 2, size=</a:t>
            </a:r>
            <a:r>
              <a:rPr lang="en-US" altLang="ko-KR" sz="2000" dirty="0" err="1"/>
              <a:t>nsteps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print(draws)</a:t>
            </a:r>
            <a:br>
              <a:rPr lang="en-US" altLang="ko-KR" sz="2000" dirty="0"/>
            </a:br>
            <a:r>
              <a:rPr lang="en-US" altLang="ko-KR" sz="2000" dirty="0"/>
              <a:t>steps = </a:t>
            </a:r>
            <a:r>
              <a:rPr lang="en-US" altLang="ko-KR" sz="2000" dirty="0" err="1"/>
              <a:t>np.where</a:t>
            </a:r>
            <a:r>
              <a:rPr lang="en-US" altLang="ko-KR" sz="2000" dirty="0"/>
              <a:t>(draws &gt; 0, 1, -1)</a:t>
            </a:r>
            <a:br>
              <a:rPr lang="en-US" altLang="ko-KR" sz="2000" dirty="0"/>
            </a:br>
            <a:r>
              <a:rPr lang="en-US" altLang="ko-KR" sz="2000" dirty="0"/>
              <a:t>walk = </a:t>
            </a:r>
            <a:r>
              <a:rPr lang="en-US" altLang="ko-KR" sz="2000" dirty="0" err="1"/>
              <a:t>steps.cumsum</a:t>
            </a:r>
            <a:r>
              <a:rPr lang="en-US" altLang="ko-KR" sz="2000" dirty="0"/>
              <a:t>()    # </a:t>
            </a:r>
            <a:r>
              <a:rPr lang="ko-KR" altLang="en-US" sz="2000" dirty="0"/>
              <a:t>현재의 계단위치 계산</a:t>
            </a:r>
            <a:br>
              <a:rPr lang="ko-KR" altLang="en-US" sz="2000" dirty="0"/>
            </a:br>
            <a:r>
              <a:rPr lang="en-US" altLang="ko-KR" sz="2000" dirty="0"/>
              <a:t>print(walk)</a:t>
            </a:r>
            <a:br>
              <a:rPr lang="en-US" altLang="ko-KR" sz="2000" dirty="0"/>
            </a:br>
            <a:r>
              <a:rPr lang="en-US" altLang="ko-KR" sz="2000" dirty="0"/>
              <a:t>print(</a:t>
            </a:r>
            <a:r>
              <a:rPr lang="en-US" altLang="ko-KR" sz="2000" dirty="0" err="1"/>
              <a:t>walk.min</a:t>
            </a:r>
            <a:r>
              <a:rPr lang="en-US" altLang="ko-KR" sz="2000" dirty="0"/>
              <a:t>())       # </a:t>
            </a:r>
            <a:r>
              <a:rPr lang="ko-KR" altLang="en-US" sz="2000" dirty="0"/>
              <a:t>최하 계단위치</a:t>
            </a:r>
            <a:br>
              <a:rPr lang="ko-KR" altLang="en-US" sz="2000" dirty="0"/>
            </a:br>
            <a:r>
              <a:rPr lang="en-US" altLang="ko-KR" sz="2000" dirty="0"/>
              <a:t>print(</a:t>
            </a:r>
            <a:r>
              <a:rPr lang="en-US" altLang="ko-KR" sz="2000" dirty="0" err="1"/>
              <a:t>walk.max</a:t>
            </a:r>
            <a:r>
              <a:rPr lang="en-US" altLang="ko-KR" sz="2000" dirty="0"/>
              <a:t>())       # </a:t>
            </a:r>
            <a:r>
              <a:rPr lang="ko-KR" altLang="en-US" sz="2000" dirty="0"/>
              <a:t>최고 계단위치</a:t>
            </a:r>
            <a:br>
              <a:rPr lang="ko-KR" altLang="en-US" sz="2000" dirty="0"/>
            </a:br>
            <a:r>
              <a:rPr lang="en-US" altLang="ko-KR" sz="2000" dirty="0" err="1"/>
              <a:t>tval</a:t>
            </a:r>
            <a:r>
              <a:rPr lang="en-US" altLang="ko-KR" sz="2000" dirty="0"/>
              <a:t>=2</a:t>
            </a:r>
            <a:br>
              <a:rPr lang="en-US" altLang="ko-KR" sz="2000" dirty="0"/>
            </a:br>
            <a:r>
              <a:rPr lang="en-US" altLang="ko-KR" sz="2000" dirty="0"/>
              <a:t>print((</a:t>
            </a:r>
            <a:r>
              <a:rPr lang="en-US" altLang="ko-KR" sz="2000" dirty="0" err="1"/>
              <a:t>np.abs</a:t>
            </a:r>
            <a:r>
              <a:rPr lang="en-US" altLang="ko-KR" sz="2000" dirty="0"/>
              <a:t>(walk) &gt;= </a:t>
            </a:r>
            <a:r>
              <a:rPr lang="en-US" altLang="ko-KR" sz="2000" dirty="0" err="1"/>
              <a:t>tval</a:t>
            </a:r>
            <a:r>
              <a:rPr lang="en-US" altLang="ko-KR" sz="2000" dirty="0"/>
              <a:t>).</a:t>
            </a:r>
            <a:r>
              <a:rPr lang="en-US" altLang="ko-KR" sz="2000" dirty="0" err="1"/>
              <a:t>argmax</a:t>
            </a:r>
            <a:r>
              <a:rPr lang="en-US" altLang="ko-KR" sz="2000" dirty="0"/>
              <a:t>()) # </a:t>
            </a:r>
            <a:r>
              <a:rPr lang="en-US" altLang="ko-KR" sz="2000" dirty="0" err="1"/>
              <a:t>tval</a:t>
            </a:r>
            <a:r>
              <a:rPr lang="en-US" altLang="ko-KR" sz="2000" dirty="0"/>
              <a:t> </a:t>
            </a:r>
            <a:r>
              <a:rPr lang="ko-KR" altLang="en-US" sz="2000" dirty="0"/>
              <a:t>값을 갖는 곳을 </a:t>
            </a:r>
            <a:r>
              <a:rPr lang="en-US" altLang="ko-KR" sz="2000" dirty="0"/>
              <a:t>1</a:t>
            </a:r>
            <a:r>
              <a:rPr lang="ko-KR" altLang="en-US" sz="2000" dirty="0"/>
              <a:t>로 </a:t>
            </a:r>
            <a:r>
              <a:rPr lang="ko-KR" altLang="en-US" sz="2000" dirty="0" smtClean="0"/>
              <a:t>바꾼 뒤</a:t>
            </a:r>
            <a:r>
              <a:rPr lang="en-US" altLang="ko-KR" sz="2000" dirty="0"/>
              <a:t>, </a:t>
            </a:r>
            <a:r>
              <a:rPr lang="ko-KR" altLang="en-US" sz="2000" dirty="0"/>
              <a:t>최초위치</a:t>
            </a:r>
            <a:br>
              <a:rPr lang="ko-KR" altLang="en-US" sz="2000" dirty="0"/>
            </a:b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7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다차원 배열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err="1" smtClean="0"/>
              <a:t>Ndarray</a:t>
            </a:r>
            <a:endParaRPr lang="en-US" altLang="ko-KR" sz="2400" dirty="0" smtClean="0"/>
          </a:p>
          <a:p>
            <a:pPr lvl="1">
              <a:lnSpc>
                <a:spcPct val="100000"/>
              </a:lnSpc>
            </a:pPr>
            <a:r>
              <a:rPr lang="ko-KR" altLang="en-US" sz="2000" dirty="0" smtClean="0"/>
              <a:t>같은 종류의 데이터를 저장하는 포괄적 다차원 배열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en-US" altLang="ko-KR" sz="2000" dirty="0" smtClean="0"/>
              <a:t>shape : </a:t>
            </a:r>
            <a:r>
              <a:rPr lang="ko-KR" altLang="en-US" sz="2000" dirty="0" smtClean="0"/>
              <a:t>차원을 알려주는 </a:t>
            </a:r>
            <a:r>
              <a:rPr lang="ko-KR" altLang="en-US" sz="2000" dirty="0" err="1" smtClean="0"/>
              <a:t>튜플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en-US" altLang="ko-KR" sz="2000" dirty="0" err="1" smtClean="0"/>
              <a:t>dtype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배열에 저장된 </a:t>
            </a:r>
            <a:r>
              <a:rPr lang="ko-KR" altLang="en-US" sz="2000" dirty="0" err="1" smtClean="0"/>
              <a:t>자료형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en-US" altLang="ko-KR" sz="2000" dirty="0" err="1" smtClean="0"/>
              <a:t>ndim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배열의 차원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endParaRPr lang="en-US" altLang="ko-KR" sz="2400" dirty="0" smtClean="0"/>
          </a:p>
          <a:p>
            <a:pPr lvl="1">
              <a:lnSpc>
                <a:spcPct val="100000"/>
              </a:lnSpc>
            </a:pP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51428" y="3033486"/>
            <a:ext cx="7997371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&gt;&gt;&gt; import </a:t>
            </a:r>
            <a:r>
              <a:rPr lang="en-US" altLang="ko-KR" dirty="0" err="1"/>
              <a:t>numpy</a:t>
            </a:r>
            <a:r>
              <a:rPr lang="en-US" altLang="ko-KR" dirty="0"/>
              <a:t> as </a:t>
            </a:r>
            <a:r>
              <a:rPr lang="en-US" altLang="ko-KR" dirty="0" err="1"/>
              <a:t>np</a:t>
            </a:r>
            <a:endParaRPr lang="en-US" altLang="ko-KR" dirty="0"/>
          </a:p>
          <a:p>
            <a:r>
              <a:rPr lang="en-US" altLang="ko-KR" dirty="0"/>
              <a:t>&gt;&gt;&gt; data = [0.956,-0.24, 2],[0.2232, 1.232, 4] # tuple</a:t>
            </a:r>
          </a:p>
          <a:p>
            <a:r>
              <a:rPr lang="en-US" altLang="ko-KR" dirty="0"/>
              <a:t>&gt;&gt;&gt; data = </a:t>
            </a:r>
            <a:r>
              <a:rPr lang="en-US" altLang="ko-KR" dirty="0" err="1"/>
              <a:t>np.array</a:t>
            </a:r>
            <a:r>
              <a:rPr lang="en-US" altLang="ko-KR" dirty="0"/>
              <a:t>(data)</a:t>
            </a:r>
          </a:p>
          <a:p>
            <a:r>
              <a:rPr lang="en-US" altLang="ko-KR" dirty="0"/>
              <a:t>&gt;&gt;&gt; print(data)</a:t>
            </a:r>
          </a:p>
          <a:p>
            <a:r>
              <a:rPr lang="en-US" altLang="ko-KR" dirty="0"/>
              <a:t>[[ 0.956  -0.24    2.    ]</a:t>
            </a:r>
          </a:p>
          <a:p>
            <a:r>
              <a:rPr lang="en-US" altLang="ko-KR" dirty="0"/>
              <a:t> [ 0.2232  1.232   4.    ]]</a:t>
            </a:r>
          </a:p>
          <a:p>
            <a:r>
              <a:rPr lang="en-US" altLang="ko-KR" dirty="0"/>
              <a:t>&gt;&gt;&gt; print(</a:t>
            </a:r>
            <a:r>
              <a:rPr lang="en-US" altLang="ko-KR" dirty="0" err="1"/>
              <a:t>data.dtype</a:t>
            </a:r>
            <a:r>
              <a:rPr lang="en-US" altLang="ko-KR" dirty="0"/>
              <a:t>, </a:t>
            </a:r>
            <a:r>
              <a:rPr lang="en-US" altLang="ko-KR" dirty="0" err="1"/>
              <a:t>data.ndim</a:t>
            </a:r>
            <a:r>
              <a:rPr lang="en-US" altLang="ko-KR" dirty="0"/>
              <a:t>, </a:t>
            </a:r>
            <a:r>
              <a:rPr lang="en-US" altLang="ko-KR" dirty="0" err="1"/>
              <a:t>data.shape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float64 2 (2, 3)</a:t>
            </a:r>
          </a:p>
        </p:txBody>
      </p:sp>
    </p:spTree>
    <p:extLst>
      <p:ext uri="{BB962C8B-B14F-4D97-AF65-F5344CB8AC3E}">
        <p14:creationId xmlns:p14="http://schemas.microsoft.com/office/powerpoint/2010/main" val="369430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69257" y="769259"/>
            <a:ext cx="10957808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# 4.7.1 </a:t>
            </a:r>
            <a:r>
              <a:rPr lang="ko-KR" altLang="en-US" sz="1600" dirty="0"/>
              <a:t>계단 오르기 </a:t>
            </a:r>
            <a:r>
              <a:rPr lang="ko-KR" altLang="en-US" sz="1600" dirty="0" smtClean="0"/>
              <a:t>시뮬레이션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jupyter</a:t>
            </a:r>
            <a:r>
              <a:rPr lang="en-US" altLang="ko-KR" sz="1600" dirty="0" smtClean="0"/>
              <a:t> notebook </a:t>
            </a:r>
            <a:r>
              <a:rPr lang="ko-KR" altLang="en-US" sz="1600" dirty="0" smtClean="0"/>
              <a:t>이용 설명이 용이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import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np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err="1"/>
              <a:t>nwalks</a:t>
            </a:r>
            <a:r>
              <a:rPr lang="en-US" altLang="ko-KR" sz="1600" dirty="0"/>
              <a:t>=5    # size 5  5000 </a:t>
            </a:r>
            <a:r>
              <a:rPr lang="ko-KR" altLang="en-US" sz="1600" dirty="0"/>
              <a:t>회</a:t>
            </a:r>
            <a:br>
              <a:rPr lang="ko-KR" altLang="en-US" sz="1600" dirty="0"/>
            </a:br>
            <a:r>
              <a:rPr lang="en-US" altLang="ko-KR" sz="1600" dirty="0" err="1"/>
              <a:t>nsteps</a:t>
            </a:r>
            <a:r>
              <a:rPr lang="en-US" altLang="ko-KR" sz="1600" dirty="0"/>
              <a:t> = 10  # steps 10  1000 </a:t>
            </a:r>
            <a:r>
              <a:rPr lang="ko-KR" altLang="en-US" sz="1600" dirty="0"/>
              <a:t>회</a:t>
            </a:r>
            <a:br>
              <a:rPr lang="ko-KR" altLang="en-US" sz="1600" dirty="0"/>
            </a:br>
            <a:r>
              <a:rPr lang="en-US" altLang="ko-KR" sz="1600" dirty="0" err="1"/>
              <a:t>tval</a:t>
            </a:r>
            <a:r>
              <a:rPr lang="en-US" altLang="ko-KR" sz="1600" dirty="0"/>
              <a:t> =3 # threshold value 3 -&gt; 30</a:t>
            </a:r>
            <a:br>
              <a:rPr lang="en-US" altLang="ko-KR" sz="1600" dirty="0"/>
            </a:br>
            <a:r>
              <a:rPr lang="en-US" altLang="ko-KR" sz="1600" dirty="0"/>
              <a:t>draws = </a:t>
            </a:r>
            <a:r>
              <a:rPr lang="en-US" altLang="ko-KR" sz="1600" dirty="0" err="1"/>
              <a:t>np.random.randint</a:t>
            </a:r>
            <a:r>
              <a:rPr lang="en-US" altLang="ko-KR" sz="1600" dirty="0"/>
              <a:t>(0,2,size=(</a:t>
            </a:r>
            <a:r>
              <a:rPr lang="en-US" altLang="ko-KR" sz="1600" dirty="0" err="1"/>
              <a:t>nwalks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nsteps</a:t>
            </a:r>
            <a:r>
              <a:rPr lang="en-US" altLang="ko-KR" sz="1600" dirty="0"/>
              <a:t>))</a:t>
            </a:r>
            <a:br>
              <a:rPr lang="en-US" altLang="ko-KR" sz="1600" dirty="0"/>
            </a:br>
            <a:r>
              <a:rPr lang="en-US" altLang="ko-KR" sz="1600" dirty="0"/>
              <a:t>print(draws)</a:t>
            </a:r>
            <a:br>
              <a:rPr lang="en-US" altLang="ko-KR" sz="1600" dirty="0"/>
            </a:br>
            <a:r>
              <a:rPr lang="en-US" altLang="ko-KR" sz="1600" dirty="0"/>
              <a:t>steps=</a:t>
            </a:r>
            <a:r>
              <a:rPr lang="en-US" altLang="ko-KR" sz="1600" dirty="0" err="1"/>
              <a:t>np.where</a:t>
            </a:r>
            <a:r>
              <a:rPr lang="en-US" altLang="ko-KR" sz="1600" dirty="0"/>
              <a:t>(draws&gt;0,1,-1)</a:t>
            </a:r>
            <a:br>
              <a:rPr lang="en-US" altLang="ko-KR" sz="1600" dirty="0"/>
            </a:br>
            <a:r>
              <a:rPr lang="en-US" altLang="ko-KR" sz="1600" dirty="0"/>
              <a:t>print(steps)</a:t>
            </a:r>
            <a:br>
              <a:rPr lang="en-US" altLang="ko-KR" sz="1600" dirty="0"/>
            </a:br>
            <a:r>
              <a:rPr lang="en-US" altLang="ko-KR" sz="1600" dirty="0"/>
              <a:t>walks=</a:t>
            </a:r>
            <a:r>
              <a:rPr lang="en-US" altLang="ko-KR" sz="1600" dirty="0" err="1"/>
              <a:t>steps.cumsum</a:t>
            </a:r>
            <a:r>
              <a:rPr lang="en-US" altLang="ko-KR" sz="1600" dirty="0"/>
              <a:t>(1)  # 1</a:t>
            </a:r>
            <a:r>
              <a:rPr lang="ko-KR" altLang="en-US" sz="1600" dirty="0" err="1"/>
              <a:t>번축을</a:t>
            </a:r>
            <a:r>
              <a:rPr lang="ko-KR" altLang="en-US" sz="1600" dirty="0"/>
              <a:t> 변화시킨 </a:t>
            </a:r>
            <a:r>
              <a:rPr lang="ko-KR" altLang="en-US" sz="1600" dirty="0" err="1"/>
              <a:t>누적합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print(walks)</a:t>
            </a:r>
            <a:br>
              <a:rPr lang="en-US" altLang="ko-KR" sz="1600" dirty="0"/>
            </a:br>
            <a:r>
              <a:rPr lang="en-US" altLang="ko-KR" sz="1600" dirty="0"/>
              <a:t>hits30=(</a:t>
            </a:r>
            <a:r>
              <a:rPr lang="en-US" altLang="ko-KR" sz="1600" dirty="0" err="1"/>
              <a:t>np.abs</a:t>
            </a:r>
            <a:r>
              <a:rPr lang="en-US" altLang="ko-KR" sz="1600" dirty="0"/>
              <a:t>(walks)&gt;=3).any(1)   # let </a:t>
            </a:r>
            <a:r>
              <a:rPr lang="en-US" altLang="ko-KR" sz="1600" dirty="0" err="1"/>
              <a:t>tval</a:t>
            </a:r>
            <a:r>
              <a:rPr lang="en-US" altLang="ko-KR" sz="1600" dirty="0"/>
              <a:t> = 3, 1</a:t>
            </a:r>
            <a:r>
              <a:rPr lang="ko-KR" altLang="en-US" sz="1600" dirty="0" err="1"/>
              <a:t>번축으로</a:t>
            </a:r>
            <a:r>
              <a:rPr lang="ko-KR" altLang="en-US" sz="1600" dirty="0"/>
              <a:t> </a:t>
            </a:r>
            <a:r>
              <a:rPr lang="en-US" altLang="ko-KR" sz="1600" dirty="0"/>
              <a:t>any()</a:t>
            </a:r>
            <a:br>
              <a:rPr lang="en-US" altLang="ko-KR" sz="1600" dirty="0"/>
            </a:br>
            <a:r>
              <a:rPr lang="en-US" altLang="ko-KR" sz="1600" dirty="0"/>
              <a:t>print(hits30)</a:t>
            </a:r>
            <a:br>
              <a:rPr lang="en-US" altLang="ko-KR" sz="1600" dirty="0"/>
            </a:br>
            <a:r>
              <a:rPr lang="en-US" altLang="ko-KR" sz="1600" dirty="0"/>
              <a:t>print(hits30.sum())    # </a:t>
            </a:r>
            <a:r>
              <a:rPr lang="en-US" altLang="ko-KR" sz="1600" dirty="0" err="1"/>
              <a:t>tval</a:t>
            </a:r>
            <a:r>
              <a:rPr lang="ko-KR" altLang="en-US" sz="1600" dirty="0"/>
              <a:t>을 넘긴 회수</a:t>
            </a:r>
            <a:br>
              <a:rPr lang="ko-KR" altLang="en-US" sz="1600" dirty="0"/>
            </a:br>
            <a:r>
              <a:rPr lang="en-US" altLang="ko-KR" sz="1600" dirty="0"/>
              <a:t>print(walks[hits30])   # </a:t>
            </a:r>
            <a:r>
              <a:rPr lang="en-US" altLang="ko-KR" sz="1600" dirty="0" err="1"/>
              <a:t>tval</a:t>
            </a:r>
            <a:r>
              <a:rPr lang="ko-KR" altLang="en-US" sz="1600" dirty="0"/>
              <a:t>을 넘긴 행만 추출</a:t>
            </a:r>
            <a:br>
              <a:rPr lang="ko-KR" altLang="en-US" sz="1600" dirty="0"/>
            </a:br>
            <a:r>
              <a:rPr lang="en-US" altLang="ko-KR" sz="1600" dirty="0"/>
              <a:t>print(</a:t>
            </a:r>
            <a:r>
              <a:rPr lang="en-US" altLang="ko-KR" sz="1600" dirty="0" err="1"/>
              <a:t>np.abs</a:t>
            </a:r>
            <a:r>
              <a:rPr lang="en-US" altLang="ko-KR" sz="1600" dirty="0"/>
              <a:t>(walks[hits30])&gt;=3)    # 0</a:t>
            </a:r>
            <a:r>
              <a:rPr lang="ko-KR" altLang="en-US" sz="1600" dirty="0"/>
              <a:t>층부터 계단거리가 </a:t>
            </a:r>
            <a:r>
              <a:rPr lang="en-US" altLang="ko-KR" sz="1600" dirty="0"/>
              <a:t>3</a:t>
            </a:r>
            <a:r>
              <a:rPr lang="ko-KR" altLang="en-US" sz="1600" dirty="0"/>
              <a:t>이상인 것만 </a:t>
            </a:r>
            <a:r>
              <a:rPr lang="en-US" altLang="ko-KR" sz="1600" dirty="0"/>
              <a:t>True, </a:t>
            </a:r>
            <a:r>
              <a:rPr lang="ko-KR" altLang="en-US" sz="1600" dirty="0"/>
              <a:t>즉</a:t>
            </a:r>
            <a:r>
              <a:rPr lang="en-US" altLang="ko-KR" sz="1600" dirty="0"/>
              <a:t>1</a:t>
            </a:r>
            <a:br>
              <a:rPr lang="en-US" altLang="ko-KR" sz="1600" dirty="0"/>
            </a:br>
            <a:r>
              <a:rPr lang="en-US" altLang="ko-KR" sz="1600" dirty="0" err="1"/>
              <a:t>crossing_times</a:t>
            </a:r>
            <a:r>
              <a:rPr lang="en-US" altLang="ko-KR" sz="1600" dirty="0"/>
              <a:t> = (</a:t>
            </a:r>
            <a:r>
              <a:rPr lang="en-US" altLang="ko-KR" sz="1600" dirty="0" err="1"/>
              <a:t>np.abs</a:t>
            </a:r>
            <a:r>
              <a:rPr lang="en-US" altLang="ko-KR" sz="1600" dirty="0"/>
              <a:t>(walks[hits30])&gt;=3).</a:t>
            </a:r>
            <a:r>
              <a:rPr lang="en-US" altLang="ko-KR" sz="1600" dirty="0" err="1"/>
              <a:t>argmax</a:t>
            </a:r>
            <a:r>
              <a:rPr lang="en-US" altLang="ko-KR" sz="1600" dirty="0"/>
              <a:t>(1) # 3</a:t>
            </a:r>
            <a:r>
              <a:rPr lang="ko-KR" altLang="en-US" sz="1600" dirty="0" err="1"/>
              <a:t>층이상만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로 만들고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argmax</a:t>
            </a:r>
            <a:r>
              <a:rPr lang="en-US" altLang="ko-KR" sz="1600" dirty="0"/>
              <a:t>(1)</a:t>
            </a:r>
            <a:r>
              <a:rPr lang="ko-KR" altLang="en-US" sz="1600" dirty="0" err="1"/>
              <a:t>번축으로</a:t>
            </a:r>
            <a:r>
              <a:rPr lang="ko-KR" altLang="en-US" sz="1600" dirty="0"/>
              <a:t> 최대값의 인덱스</a:t>
            </a:r>
            <a:br>
              <a:rPr lang="ko-KR" altLang="en-US" sz="1600" dirty="0"/>
            </a:br>
            <a:r>
              <a:rPr lang="en-US" altLang="ko-KR" sz="1600" dirty="0"/>
              <a:t>print(</a:t>
            </a:r>
            <a:r>
              <a:rPr lang="en-US" altLang="ko-KR" sz="1600" dirty="0" err="1"/>
              <a:t>crossing_times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print(</a:t>
            </a:r>
            <a:r>
              <a:rPr lang="en-US" altLang="ko-KR" sz="1600" dirty="0" err="1"/>
              <a:t>crossing_times.mean</a:t>
            </a:r>
            <a:r>
              <a:rPr lang="en-US" altLang="ko-KR" sz="1600" dirty="0"/>
              <a:t>())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78796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다음과 같이 한번에 </a:t>
            </a:r>
            <a:r>
              <a:rPr lang="en-US" altLang="ko-KR" dirty="0" smtClean="0"/>
              <a:t>(-2~+2)</a:t>
            </a:r>
            <a:r>
              <a:rPr lang="ko-KR" altLang="en-US" dirty="0" smtClean="0"/>
              <a:t>의 계단을 동일한 확률로 움직인다</a:t>
            </a:r>
            <a:r>
              <a:rPr lang="en-US" altLang="ko-KR" dirty="0" smtClean="0"/>
              <a:t>. 0 </a:t>
            </a:r>
            <a:r>
              <a:rPr lang="ko-KR" altLang="en-US" dirty="0" smtClean="0"/>
              <a:t>에서 시작하여</a:t>
            </a:r>
            <a:r>
              <a:rPr lang="en-US" altLang="ko-KR" dirty="0" smtClean="0"/>
              <a:t>, 100</a:t>
            </a:r>
            <a:r>
              <a:rPr lang="ko-KR" altLang="en-US" dirty="0" smtClean="0"/>
              <a:t>회의 계단 오르내리기를 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질문에 답하라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</a:p>
          <a:p>
            <a:pPr lvl="2"/>
            <a:r>
              <a:rPr lang="ko-KR" altLang="en-US" dirty="0" err="1" smtClean="0"/>
              <a:t>두계단상승</a:t>
            </a:r>
            <a:r>
              <a:rPr lang="en-US" altLang="ko-KR" dirty="0"/>
              <a:t>(+2), </a:t>
            </a:r>
            <a:r>
              <a:rPr lang="ko-KR" altLang="en-US" dirty="0" err="1"/>
              <a:t>한계단상승</a:t>
            </a:r>
            <a:r>
              <a:rPr lang="en-US" altLang="ko-KR" dirty="0"/>
              <a:t>(+1), </a:t>
            </a:r>
            <a:r>
              <a:rPr lang="ko-KR" altLang="en-US" dirty="0"/>
              <a:t>제자리</a:t>
            </a:r>
            <a:r>
              <a:rPr lang="en-US" altLang="ko-KR" dirty="0"/>
              <a:t>(0), </a:t>
            </a:r>
            <a:r>
              <a:rPr lang="ko-KR" altLang="en-US" dirty="0" err="1"/>
              <a:t>한계단하락</a:t>
            </a:r>
            <a:r>
              <a:rPr lang="en-US" altLang="ko-KR" dirty="0"/>
              <a:t>(-1), </a:t>
            </a:r>
            <a:r>
              <a:rPr lang="ko-KR" altLang="en-US" dirty="0" err="1"/>
              <a:t>두계단하락</a:t>
            </a:r>
            <a:r>
              <a:rPr lang="en-US" altLang="ko-KR" dirty="0"/>
              <a:t>(-2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np.random.seed</a:t>
            </a:r>
            <a:r>
              <a:rPr lang="en-US" altLang="ko-KR" dirty="0" smtClean="0"/>
              <a:t>(100) </a:t>
            </a:r>
            <a:r>
              <a:rPr lang="ko-KR" altLang="en-US" dirty="0" smtClean="0"/>
              <a:t>을 이용하</a:t>
            </a:r>
            <a:r>
              <a:rPr lang="ko-KR" altLang="en-US" dirty="0"/>
              <a:t>여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randint</a:t>
            </a:r>
            <a:r>
              <a:rPr lang="en-US" altLang="ko-KR" dirty="0" smtClean="0"/>
              <a:t>(-2,+2)</a:t>
            </a:r>
            <a:r>
              <a:rPr lang="ko-KR" altLang="en-US" dirty="0"/>
              <a:t>함수의 값을 동일하게 만들라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각 문제에 대해 다음과 같이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방법으로 풀라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1. </a:t>
            </a:r>
            <a:r>
              <a:rPr lang="en-US" altLang="ko-KR" dirty="0" err="1"/>
              <a:t>matplotlib</a:t>
            </a:r>
            <a:r>
              <a:rPr lang="ko-KR" altLang="en-US" dirty="0"/>
              <a:t>를 활용하여 </a:t>
            </a:r>
            <a:r>
              <a:rPr lang="ko-KR" altLang="en-US" dirty="0" err="1" smtClean="0"/>
              <a:t>회차별</a:t>
            </a:r>
            <a:r>
              <a:rPr lang="ko-KR" altLang="en-US" dirty="0" smtClean="0"/>
              <a:t> 계단그래프를 표시하라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방문하는 최저계단과 최고계단은 무엇인가</a:t>
            </a:r>
            <a:r>
              <a:rPr lang="en-US" altLang="ko-KR" dirty="0" smtClean="0"/>
              <a:t>?  </a:t>
            </a:r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다시 계단 </a:t>
            </a:r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ko-KR" altLang="en-US" dirty="0" smtClean="0"/>
              <a:t>으로 돌아오는 회수를 구하라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 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://www.machinelearningplus.com/python/101-numpy-exercises-python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</a:t>
            </a:r>
            <a:r>
              <a:rPr lang="en-US" altLang="ko-KR" dirty="0" err="1"/>
              <a:t>np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np.random.seed</a:t>
            </a:r>
            <a:r>
              <a:rPr lang="en-US" altLang="ko-KR" dirty="0" smtClean="0"/>
              <a:t>(100)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nsteps</a:t>
            </a:r>
            <a:r>
              <a:rPr lang="en-US" altLang="ko-KR" dirty="0"/>
              <a:t> = </a:t>
            </a:r>
            <a:r>
              <a:rPr lang="en-US" altLang="ko-KR" dirty="0" smtClean="0"/>
              <a:t>10 # 10 </a:t>
            </a:r>
            <a:r>
              <a:rPr lang="en-US" altLang="ko-KR" dirty="0" smtClean="0">
                <a:sym typeface="Wingdings" pitchFamily="2" charset="2"/>
              </a:rPr>
              <a:t> 100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steps = </a:t>
            </a:r>
            <a:r>
              <a:rPr lang="en-US" altLang="ko-KR" dirty="0" err="1"/>
              <a:t>np.random.randint</a:t>
            </a:r>
            <a:r>
              <a:rPr lang="en-US" altLang="ko-KR" dirty="0"/>
              <a:t>(-2,3,nsteps) # high </a:t>
            </a:r>
            <a:r>
              <a:rPr lang="ko-KR" altLang="en-US" dirty="0"/>
              <a:t>보다 작은 적수만 산출하므로</a:t>
            </a:r>
            <a:r>
              <a:rPr lang="en-US" altLang="ko-KR" dirty="0"/>
              <a:t>, -3</a:t>
            </a:r>
            <a:br>
              <a:rPr lang="en-US" altLang="ko-KR" dirty="0"/>
            </a:br>
            <a:r>
              <a:rPr lang="en-US" altLang="ko-KR" dirty="0"/>
              <a:t>walk = </a:t>
            </a:r>
            <a:r>
              <a:rPr lang="en-US" altLang="ko-KR" dirty="0" err="1"/>
              <a:t>steps.cumsum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>print(steps)</a:t>
            </a:r>
            <a:br>
              <a:rPr lang="en-US" altLang="ko-KR" dirty="0"/>
            </a:br>
            <a:r>
              <a:rPr lang="en-US" altLang="ko-KR" dirty="0"/>
              <a:t>print('</a:t>
            </a:r>
            <a:r>
              <a:rPr lang="ko-KR" altLang="en-US" dirty="0"/>
              <a:t>계단이동 변화</a:t>
            </a:r>
            <a:r>
              <a:rPr lang="en-US" altLang="ko-KR" dirty="0"/>
              <a:t>')</a:t>
            </a:r>
            <a:br>
              <a:rPr lang="en-US" altLang="ko-KR" dirty="0"/>
            </a:br>
            <a:r>
              <a:rPr lang="en-US" altLang="ko-KR" dirty="0"/>
              <a:t>print(walk)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 1</a:t>
            </a:r>
            <a:br>
              <a:rPr lang="en-US" altLang="ko-KR" dirty="0"/>
            </a:br>
            <a:r>
              <a:rPr lang="en-US" altLang="ko-KR" dirty="0" err="1"/>
              <a:t>plt.figure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 err="1"/>
              <a:t>plt.plot</a:t>
            </a:r>
            <a:r>
              <a:rPr lang="en-US" altLang="ko-KR" dirty="0"/>
              <a:t>(walk)</a:t>
            </a:r>
            <a:br>
              <a:rPr lang="en-US" altLang="ko-KR" dirty="0"/>
            </a:br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 2</a:t>
            </a:r>
            <a:br>
              <a:rPr lang="en-US" altLang="ko-KR" dirty="0"/>
            </a:br>
            <a:r>
              <a:rPr lang="en-US" altLang="ko-KR" dirty="0"/>
              <a:t>print('</a:t>
            </a:r>
            <a:r>
              <a:rPr lang="ko-KR" altLang="en-US" dirty="0"/>
              <a:t>최고계단</a:t>
            </a:r>
            <a:r>
              <a:rPr lang="en-US" altLang="ko-KR" dirty="0"/>
              <a:t>=%d, </a:t>
            </a:r>
            <a:r>
              <a:rPr lang="ko-KR" altLang="en-US" dirty="0"/>
              <a:t>최저계단</a:t>
            </a:r>
            <a:r>
              <a:rPr lang="en-US" altLang="ko-KR" dirty="0"/>
              <a:t>%d'%(</a:t>
            </a:r>
            <a:r>
              <a:rPr lang="en-US" altLang="ko-KR" dirty="0" err="1"/>
              <a:t>walk.max</a:t>
            </a:r>
            <a:r>
              <a:rPr lang="en-US" altLang="ko-KR" dirty="0"/>
              <a:t>(),</a:t>
            </a:r>
            <a:r>
              <a:rPr lang="en-US" altLang="ko-KR" dirty="0" err="1"/>
              <a:t>walk.min</a:t>
            </a:r>
            <a:r>
              <a:rPr lang="en-US" altLang="ko-KR" dirty="0"/>
              <a:t>()))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 3.</a:t>
            </a:r>
            <a:br>
              <a:rPr lang="en-US" altLang="ko-KR" dirty="0"/>
            </a:br>
            <a:r>
              <a:rPr lang="en-US" altLang="ko-KR" dirty="0"/>
              <a:t>print('0</a:t>
            </a:r>
            <a:r>
              <a:rPr lang="ko-KR" altLang="en-US" dirty="0"/>
              <a:t>으로 </a:t>
            </a:r>
            <a:r>
              <a:rPr lang="ko-KR" altLang="en-US" dirty="0" err="1"/>
              <a:t>회괴</a:t>
            </a:r>
            <a:r>
              <a:rPr lang="ko-KR" altLang="en-US" dirty="0"/>
              <a:t> 회수</a:t>
            </a:r>
            <a:r>
              <a:rPr lang="en-US" altLang="ko-KR" dirty="0"/>
              <a:t>%d'%(walk==0).sum())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4.1.1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4742543" cy="5394643"/>
          </a:xfrm>
        </p:spPr>
        <p:txBody>
          <a:bodyPr anchor="t">
            <a:normAutofit/>
          </a:bodyPr>
          <a:lstStyle/>
          <a:p>
            <a:r>
              <a:rPr lang="ko-KR" altLang="en-US" sz="2000" dirty="0" smtClean="0"/>
              <a:t>적절한 </a:t>
            </a:r>
            <a:r>
              <a:rPr lang="ko-KR" altLang="en-US" sz="2000" dirty="0" err="1" smtClean="0"/>
              <a:t>자료형을</a:t>
            </a:r>
            <a:r>
              <a:rPr lang="ko-KR" altLang="en-US" sz="2000" dirty="0" smtClean="0"/>
              <a:t> 추정</a:t>
            </a:r>
            <a:endParaRPr lang="en-US" altLang="ko-KR" sz="2000" dirty="0" smtClean="0"/>
          </a:p>
          <a:p>
            <a:r>
              <a:rPr lang="en-US" altLang="ko-KR" sz="2000" dirty="0" err="1" smtClean="0"/>
              <a:t>np.zeros</a:t>
            </a:r>
            <a:r>
              <a:rPr lang="en-US" altLang="ko-KR" sz="2000" dirty="0" smtClean="0"/>
              <a:t>(10</a:t>
            </a:r>
            <a:r>
              <a:rPr lang="en-US" altLang="ko-KR" sz="2000" dirty="0" smtClean="0"/>
              <a:t>) : 1x10 </a:t>
            </a:r>
            <a:r>
              <a:rPr lang="en-US" altLang="ko-KR" sz="2000" dirty="0"/>
              <a:t>0 </a:t>
            </a:r>
            <a:r>
              <a:rPr lang="ko-KR" altLang="en-US" sz="2000" dirty="0"/>
              <a:t>배열생성</a:t>
            </a:r>
            <a:endParaRPr lang="en-US" altLang="ko-KR" sz="2000" dirty="0" smtClean="0"/>
          </a:p>
          <a:p>
            <a:r>
              <a:rPr lang="en-US" altLang="ko-KR" sz="2000" dirty="0" err="1"/>
              <a:t>np.zeros</a:t>
            </a:r>
            <a:r>
              <a:rPr lang="en-US" altLang="ko-KR" sz="2000" dirty="0" smtClean="0"/>
              <a:t>((3,6)) : 3x6 0 </a:t>
            </a:r>
            <a:r>
              <a:rPr lang="ko-KR" altLang="en-US" sz="2000" dirty="0" smtClean="0"/>
              <a:t>배열생성</a:t>
            </a:r>
            <a:endParaRPr lang="en-US" altLang="ko-KR" sz="2000" dirty="0" smtClean="0"/>
          </a:p>
          <a:p>
            <a:r>
              <a:rPr lang="en-US" altLang="ko-KR" sz="2000" dirty="0" err="1" smtClean="0"/>
              <a:t>np.empty</a:t>
            </a:r>
            <a:r>
              <a:rPr lang="en-US" altLang="ko-KR" sz="2000" dirty="0" smtClean="0"/>
              <a:t>((2,3,2)):2x3x2 </a:t>
            </a:r>
            <a:r>
              <a:rPr lang="ko-KR" altLang="en-US" sz="2000" dirty="0" err="1" smtClean="0"/>
              <a:t>가비지</a:t>
            </a:r>
            <a:r>
              <a:rPr lang="ko-KR" altLang="en-US" sz="2000" dirty="0" smtClean="0"/>
              <a:t> 배열생성</a:t>
            </a:r>
            <a:endParaRPr lang="en-US" altLang="ko-KR" sz="2000" dirty="0" smtClean="0"/>
          </a:p>
          <a:p>
            <a:r>
              <a:rPr lang="en-US" altLang="ko-KR" sz="2000" dirty="0" err="1" smtClean="0"/>
              <a:t>np.arrange</a:t>
            </a:r>
            <a:r>
              <a:rPr lang="en-US" altLang="ko-KR" sz="2000" dirty="0" smtClean="0"/>
              <a:t>(15): range()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np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버전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21828" y="732971"/>
            <a:ext cx="5530681" cy="40318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np.zeros</a:t>
            </a:r>
            <a:r>
              <a:rPr lang="en-US" altLang="ko-KR" sz="1600" dirty="0"/>
              <a:t>(10)</a:t>
            </a:r>
          </a:p>
          <a:p>
            <a:r>
              <a:rPr lang="en-US" altLang="ko-KR" sz="1600" dirty="0"/>
              <a:t>array([0., 0., 0., 0., 0., 0., 0., 0., 0., 0.])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np.zeros</a:t>
            </a:r>
            <a:r>
              <a:rPr lang="en-US" altLang="ko-KR" sz="1600" dirty="0"/>
              <a:t>((3,6))</a:t>
            </a:r>
          </a:p>
          <a:p>
            <a:r>
              <a:rPr lang="en-US" altLang="ko-KR" sz="1600" dirty="0"/>
              <a:t>array([[0., 0., 0., 0., 0., 0.],</a:t>
            </a:r>
          </a:p>
          <a:p>
            <a:r>
              <a:rPr lang="en-US" altLang="ko-KR" sz="1600" dirty="0"/>
              <a:t>       [0., 0., 0., 0., 0., 0.],</a:t>
            </a:r>
          </a:p>
          <a:p>
            <a:r>
              <a:rPr lang="en-US" altLang="ko-KR" sz="1600" dirty="0"/>
              <a:t>       [0., 0., 0., 0., 0., 0.]])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np.empty</a:t>
            </a:r>
            <a:r>
              <a:rPr lang="en-US" altLang="ko-KR" sz="1600" dirty="0"/>
              <a:t>((2,3,2))</a:t>
            </a:r>
          </a:p>
          <a:p>
            <a:r>
              <a:rPr lang="en-US" altLang="ko-KR" sz="1600" dirty="0"/>
              <a:t>array([[[8.82769181e+025, 7.36662981e+228],</a:t>
            </a:r>
          </a:p>
          <a:p>
            <a:r>
              <a:rPr lang="en-US" altLang="ko-KR" sz="1600" dirty="0"/>
              <a:t>        [7.54894003e+252, 2.95479883e+137],</a:t>
            </a:r>
          </a:p>
          <a:p>
            <a:r>
              <a:rPr lang="en-US" altLang="ko-KR" sz="1600" dirty="0"/>
              <a:t>        [1.42800637e+248, 2.64686750e+180]],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  [[1.09936856e+248, 6.99481925e+228],</a:t>
            </a:r>
          </a:p>
          <a:p>
            <a:r>
              <a:rPr lang="en-US" altLang="ko-KR" sz="1600" dirty="0"/>
              <a:t>        [7.54894003e+252, 7.67109635e+170],</a:t>
            </a:r>
          </a:p>
          <a:p>
            <a:r>
              <a:rPr lang="en-US" altLang="ko-KR" sz="1600" dirty="0"/>
              <a:t>        [2.64686750e+180, 5.63234836e-322]]])</a:t>
            </a:r>
          </a:p>
          <a:p>
            <a:r>
              <a:rPr lang="en-US" altLang="ko-KR" sz="1600" dirty="0" smtClean="0"/>
              <a:t>&gt;&gt;&gt; </a:t>
            </a:r>
            <a:r>
              <a:rPr lang="en-US" altLang="ko-KR" sz="1600" dirty="0" err="1"/>
              <a:t>np.arange</a:t>
            </a:r>
            <a:r>
              <a:rPr lang="en-US" altLang="ko-KR" sz="1600" dirty="0"/>
              <a:t>(15)</a:t>
            </a:r>
          </a:p>
          <a:p>
            <a:r>
              <a:rPr lang="en-US" altLang="ko-KR" sz="1600" dirty="0"/>
              <a:t>array([ 0,  1,  2,  3,  4,  5,  6,  7,  8,  9, 10, 11, 12, 13, 14</a:t>
            </a:r>
            <a:r>
              <a:rPr lang="en-US" altLang="ko-KR" sz="1600" dirty="0" smtClean="0"/>
              <a:t>])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154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86721" y="46680"/>
            <a:ext cx="10515600" cy="508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800" dirty="0"/>
          </a:p>
        </p:txBody>
      </p:sp>
      <p:graphicFrame>
        <p:nvGraphicFramePr>
          <p:cNvPr id="7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168158"/>
              </p:ext>
            </p:extLst>
          </p:nvPr>
        </p:nvGraphicFramePr>
        <p:xfrm>
          <a:off x="886721" y="961373"/>
          <a:ext cx="10515600" cy="5069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515"/>
                <a:gridCol w="7834085"/>
              </a:tblGrid>
              <a:tr h="418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설명</a:t>
                      </a:r>
                      <a:endParaRPr lang="ko-KR" altLang="en-US" sz="1600"/>
                    </a:p>
                  </a:txBody>
                  <a:tcPr/>
                </a:tc>
              </a:tr>
              <a:tr h="65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array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입력 데이터를 </a:t>
                      </a:r>
                      <a:r>
                        <a:rPr lang="en-US" altLang="ko-KR" sz="1600" dirty="0" err="1" smtClean="0"/>
                        <a:t>ndarray</a:t>
                      </a:r>
                      <a:r>
                        <a:rPr lang="ko-KR" altLang="en-US" sz="1600" dirty="0" smtClean="0"/>
                        <a:t>로 변환하며 </a:t>
                      </a:r>
                      <a:r>
                        <a:rPr lang="en-US" altLang="ko-KR" sz="1600" dirty="0" err="1" smtClean="0"/>
                        <a:t>dtype</a:t>
                      </a:r>
                      <a:r>
                        <a:rPr lang="ko-KR" altLang="en-US" sz="1600" dirty="0" smtClean="0"/>
                        <a:t>이 명시되지 않은 경우에는 </a:t>
                      </a:r>
                      <a:r>
                        <a:rPr lang="ko-KR" altLang="en-US" sz="1600" dirty="0" err="1" smtClean="0"/>
                        <a:t>자료형을</a:t>
                      </a:r>
                      <a:r>
                        <a:rPr lang="ko-KR" altLang="en-US" sz="1600" dirty="0" smtClean="0"/>
                        <a:t> 추론하여 저장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기본적으로 입력데이터는 복사된다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65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asarray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입력 데이터를 </a:t>
                      </a:r>
                      <a:r>
                        <a:rPr lang="en-US" altLang="ko-KR" sz="1600" smtClean="0"/>
                        <a:t>ndarray</a:t>
                      </a:r>
                      <a:r>
                        <a:rPr lang="ko-KR" altLang="en-US" sz="1600" smtClean="0"/>
                        <a:t>로 변환하지만 입력 데이터가 이미 </a:t>
                      </a:r>
                      <a:r>
                        <a:rPr lang="en-US" altLang="ko-KR" sz="1600" smtClean="0"/>
                        <a:t>ndarray</a:t>
                      </a:r>
                      <a:r>
                        <a:rPr lang="ko-KR" altLang="en-US" sz="1600" smtClean="0"/>
                        <a:t>일 경우 복사가 되지 않는다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/>
                </a:tc>
              </a:tr>
              <a:tr h="41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arange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내장 </a:t>
                      </a:r>
                      <a:r>
                        <a:rPr lang="en-US" altLang="ko-KR" sz="1600" smtClean="0"/>
                        <a:t>range </a:t>
                      </a:r>
                      <a:r>
                        <a:rPr lang="ko-KR" altLang="en-US" sz="1600" smtClean="0"/>
                        <a:t>함수와 유사하지만 리스트 대신 </a:t>
                      </a:r>
                      <a:r>
                        <a:rPr lang="en-US" altLang="ko-KR" sz="1600" smtClean="0"/>
                        <a:t>ndarray</a:t>
                      </a:r>
                      <a:r>
                        <a:rPr lang="ko-KR" altLang="en-US" sz="1600" smtClean="0"/>
                        <a:t>를 반환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/>
                </a:tc>
              </a:tr>
              <a:tr h="1202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ones,</a:t>
                      </a:r>
                      <a:r>
                        <a:rPr lang="en-US" altLang="ko-KR" sz="1600" baseline="0" smtClean="0"/>
                        <a:t> ones_like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주어진 </a:t>
                      </a:r>
                      <a:r>
                        <a:rPr lang="en-US" altLang="ko-KR" sz="1600" smtClean="0"/>
                        <a:t>dtype</a:t>
                      </a:r>
                      <a:r>
                        <a:rPr lang="ko-KR" altLang="en-US" sz="1600" smtClean="0"/>
                        <a:t>과 주어진 모양을 가지는 배열을 생성하고 내용을 모두 </a:t>
                      </a:r>
                      <a:r>
                        <a:rPr lang="en-US" altLang="ko-KR" sz="1600" smtClean="0"/>
                        <a:t>1</a:t>
                      </a:r>
                      <a:r>
                        <a:rPr lang="ko-KR" altLang="en-US" sz="1600" smtClean="0"/>
                        <a:t>로 초기화</a:t>
                      </a:r>
                      <a:r>
                        <a:rPr lang="en-US" altLang="ko-KR" sz="1600" smtClean="0"/>
                        <a:t>.</a:t>
                      </a:r>
                    </a:p>
                    <a:p>
                      <a:pPr latinLnBrk="1"/>
                      <a:r>
                        <a:rPr lang="en-US" altLang="ko-KR" sz="1600" smtClean="0"/>
                        <a:t>ones_like</a:t>
                      </a:r>
                      <a:r>
                        <a:rPr lang="en-US" altLang="ko-KR" sz="1600" baseline="0" smtClean="0"/>
                        <a:t> </a:t>
                      </a:r>
                      <a:r>
                        <a:rPr lang="ko-KR" altLang="en-US" sz="1600" baseline="0" smtClean="0"/>
                        <a:t>주어진 배열과 동일한 모양과 </a:t>
                      </a:r>
                      <a:r>
                        <a:rPr lang="en-US" altLang="ko-KR" sz="1600" baseline="0" smtClean="0"/>
                        <a:t>dtype</a:t>
                      </a:r>
                      <a:r>
                        <a:rPr lang="ko-KR" altLang="en-US" sz="1600" baseline="0" smtClean="0"/>
                        <a:t>을 가지는 배열을 새로 생성하여 내용을 모두 </a:t>
                      </a:r>
                      <a:r>
                        <a:rPr lang="en-US" altLang="ko-KR" sz="1600" baseline="0" smtClean="0"/>
                        <a:t>1</a:t>
                      </a:r>
                      <a:r>
                        <a:rPr lang="ko-KR" altLang="en-US" sz="1600" baseline="0" smtClean="0"/>
                        <a:t>로 초기화</a:t>
                      </a:r>
                      <a:r>
                        <a:rPr lang="en-US" altLang="ko-KR" sz="1600" baseline="0" smtClean="0"/>
                        <a:t>.</a:t>
                      </a:r>
                      <a:endParaRPr lang="ko-KR" altLang="en-US" sz="1600"/>
                    </a:p>
                  </a:txBody>
                  <a:tcPr/>
                </a:tc>
              </a:tr>
              <a:tr h="41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zeros, zeros_like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위와 동일하지만 </a:t>
                      </a:r>
                      <a:r>
                        <a:rPr lang="en-US" altLang="ko-KR" sz="1600" smtClean="0"/>
                        <a:t>1</a:t>
                      </a:r>
                      <a:r>
                        <a:rPr lang="ko-KR" altLang="en-US" sz="1600" smtClean="0"/>
                        <a:t>이 아닌 </a:t>
                      </a:r>
                      <a:r>
                        <a:rPr lang="en-US" altLang="ko-KR" sz="1600" smtClean="0"/>
                        <a:t>0</a:t>
                      </a:r>
                      <a:r>
                        <a:rPr lang="ko-KR" altLang="en-US" sz="1600" smtClean="0"/>
                        <a:t>으로 초기화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/>
                </a:tc>
              </a:tr>
              <a:tr h="65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empty, empty_like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메모리를 할당하여 새로운 배열을 생성하지만 </a:t>
                      </a:r>
                      <a:r>
                        <a:rPr lang="en-US" altLang="ko-KR" sz="1600" smtClean="0"/>
                        <a:t>ones</a:t>
                      </a:r>
                      <a:r>
                        <a:rPr lang="ko-KR" altLang="en-US" sz="1600" smtClean="0"/>
                        <a:t>나 </a:t>
                      </a:r>
                      <a:r>
                        <a:rPr lang="en-US" altLang="ko-KR" sz="1600" smtClean="0"/>
                        <a:t>zeros</a:t>
                      </a:r>
                      <a:r>
                        <a:rPr lang="ko-KR" altLang="en-US" sz="1600" smtClean="0"/>
                        <a:t>처럼 값을 초기화 하지않는다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/>
                </a:tc>
              </a:tr>
              <a:tr h="65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eye, identity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 x N </a:t>
                      </a:r>
                      <a:r>
                        <a:rPr lang="ko-KR" altLang="en-US" sz="1600" dirty="0" smtClean="0"/>
                        <a:t>크기의 단위 행렬을 생성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err="1" smtClean="0"/>
                        <a:t>좌상단부터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우하단을</a:t>
                      </a:r>
                      <a:r>
                        <a:rPr lang="ko-KR" altLang="en-US" sz="1600" dirty="0" smtClean="0"/>
                        <a:t> 잇는 대각선은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로 채워지고 나머지는 </a:t>
                      </a:r>
                      <a:r>
                        <a:rPr lang="en-US" altLang="ko-KR" sz="1600" dirty="0" smtClean="0"/>
                        <a:t>0</a:t>
                      </a:r>
                      <a:r>
                        <a:rPr lang="ko-KR" altLang="en-US" sz="1600" dirty="0" smtClean="0"/>
                        <a:t>으로 채워짐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99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4.2.2 </a:t>
            </a:r>
            <a:r>
              <a:rPr lang="en-US" altLang="ko-KR" sz="2000" dirty="0" err="1" smtClean="0"/>
              <a:t>NumPy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dtype</a:t>
            </a:r>
            <a:r>
              <a:rPr lang="en-US" altLang="ko-KR" sz="2000" dirty="0" smtClean="0"/>
              <a:t> (</a:t>
            </a:r>
            <a:r>
              <a:rPr lang="ko-KR" altLang="en-US" sz="2000" dirty="0" err="1" smtClean="0"/>
              <a:t>자료형</a:t>
            </a:r>
            <a:r>
              <a:rPr lang="en-US" altLang="ko-KR" sz="2000" dirty="0" smtClean="0"/>
              <a:t>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755983"/>
              </p:ext>
            </p:extLst>
          </p:nvPr>
        </p:nvGraphicFramePr>
        <p:xfrm>
          <a:off x="748451" y="757844"/>
          <a:ext cx="10718133" cy="533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998"/>
                <a:gridCol w="1323519"/>
                <a:gridCol w="7326616"/>
              </a:tblGrid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종류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Type Code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설명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int8, uint8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i1,u1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부호가 있는 </a:t>
                      </a:r>
                      <a:r>
                        <a:rPr lang="en-US" altLang="ko-KR" sz="1400" smtClean="0"/>
                        <a:t>8</a:t>
                      </a:r>
                      <a:r>
                        <a:rPr lang="ko-KR" altLang="en-US" sz="1400" smtClean="0"/>
                        <a:t>비트</a:t>
                      </a:r>
                      <a:r>
                        <a:rPr lang="en-US" altLang="ko-KR" sz="1400" smtClean="0"/>
                        <a:t>(1</a:t>
                      </a:r>
                      <a:r>
                        <a:rPr lang="ko-KR" altLang="en-US" sz="1400" smtClean="0"/>
                        <a:t>바이트</a:t>
                      </a:r>
                      <a:r>
                        <a:rPr lang="en-US" altLang="ko-KR" sz="1400" smtClean="0"/>
                        <a:t>) </a:t>
                      </a:r>
                      <a:r>
                        <a:rPr lang="ko-KR" altLang="en-US" sz="1400" smtClean="0"/>
                        <a:t>정수형과 부호가 없는 </a:t>
                      </a:r>
                      <a:r>
                        <a:rPr lang="en-US" altLang="ko-KR" sz="1400" smtClean="0"/>
                        <a:t>8</a:t>
                      </a:r>
                      <a:r>
                        <a:rPr lang="ko-KR" altLang="en-US" sz="1400" smtClean="0"/>
                        <a:t>비트 정수형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int16,</a:t>
                      </a:r>
                      <a:r>
                        <a:rPr lang="en-US" altLang="ko-KR" sz="1400" baseline="0" smtClean="0"/>
                        <a:t> uint16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i2,u2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부호가 있는 </a:t>
                      </a:r>
                      <a:r>
                        <a:rPr lang="en-US" altLang="ko-KR" sz="1400" smtClean="0"/>
                        <a:t>16</a:t>
                      </a:r>
                      <a:r>
                        <a:rPr lang="ko-KR" altLang="en-US" sz="1400" smtClean="0"/>
                        <a:t>비트 정수형과 부호가 없는 </a:t>
                      </a:r>
                      <a:r>
                        <a:rPr lang="en-US" altLang="ko-KR" sz="1400" smtClean="0"/>
                        <a:t>16</a:t>
                      </a:r>
                      <a:r>
                        <a:rPr lang="ko-KR" altLang="en-US" sz="1400" smtClean="0"/>
                        <a:t>비트 정수형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int</a:t>
                      </a:r>
                      <a:r>
                        <a:rPr lang="en-US" altLang="ko-KR" sz="1400" baseline="0" smtClean="0"/>
                        <a:t>32, uint32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i4,u4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부호가 있는 </a:t>
                      </a:r>
                      <a:r>
                        <a:rPr lang="en-US" altLang="ko-KR" sz="1400" smtClean="0"/>
                        <a:t>32</a:t>
                      </a:r>
                      <a:r>
                        <a:rPr lang="ko-KR" altLang="en-US" sz="1400" smtClean="0"/>
                        <a:t>비트 정수형과 부호가 없는 </a:t>
                      </a:r>
                      <a:r>
                        <a:rPr lang="en-US" altLang="ko-KR" sz="1400" smtClean="0"/>
                        <a:t>32</a:t>
                      </a:r>
                      <a:r>
                        <a:rPr lang="ko-KR" altLang="en-US" sz="1400" smtClean="0"/>
                        <a:t>비트 정수형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int64,</a:t>
                      </a:r>
                      <a:r>
                        <a:rPr lang="en-US" altLang="ko-KR" sz="1400" baseline="0" smtClean="0"/>
                        <a:t> uint64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i8,u8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부호가 있는 </a:t>
                      </a:r>
                      <a:r>
                        <a:rPr lang="en-US" altLang="ko-KR" sz="1400" smtClean="0"/>
                        <a:t>64</a:t>
                      </a:r>
                      <a:r>
                        <a:rPr lang="ko-KR" altLang="en-US" sz="1400" smtClean="0"/>
                        <a:t>비트 정수형과 부호가 없는 </a:t>
                      </a:r>
                      <a:r>
                        <a:rPr lang="en-US" altLang="ko-KR" sz="1400" smtClean="0"/>
                        <a:t>64</a:t>
                      </a:r>
                      <a:r>
                        <a:rPr lang="ko-KR" altLang="en-US" sz="1400" smtClean="0"/>
                        <a:t>비트 정수형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float16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반정밀도 부동소수점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float32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f4 </a:t>
                      </a:r>
                      <a:r>
                        <a:rPr lang="ko-KR" altLang="en-US" sz="1400" smtClean="0"/>
                        <a:t>또는 </a:t>
                      </a:r>
                      <a:r>
                        <a:rPr lang="en-US" altLang="ko-KR" sz="1400" smtClean="0"/>
                        <a:t>f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단정밀도 부동소수점</a:t>
                      </a:r>
                      <a:r>
                        <a:rPr lang="en-US" altLang="ko-KR" sz="1400" smtClean="0"/>
                        <a:t>, C</a:t>
                      </a:r>
                      <a:r>
                        <a:rPr lang="ko-KR" altLang="en-US" sz="1400" smtClean="0"/>
                        <a:t>언어의 </a:t>
                      </a:r>
                      <a:r>
                        <a:rPr lang="en-US" altLang="ko-KR" sz="1400" smtClean="0"/>
                        <a:t>float</a:t>
                      </a:r>
                      <a:r>
                        <a:rPr lang="ko-KR" altLang="en-US" sz="1400" smtClean="0"/>
                        <a:t>형과 호환됨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float64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f8 </a:t>
                      </a:r>
                      <a:r>
                        <a:rPr lang="ko-KR" altLang="en-US" sz="1400" smtClean="0"/>
                        <a:t>또는 </a:t>
                      </a:r>
                      <a:r>
                        <a:rPr lang="en-US" altLang="ko-KR" sz="1400" smtClean="0"/>
                        <a:t>d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배정밀도 부동소수점</a:t>
                      </a:r>
                      <a:r>
                        <a:rPr lang="en-US" altLang="ko-KR" sz="1400" smtClean="0"/>
                        <a:t>, C</a:t>
                      </a:r>
                      <a:r>
                        <a:rPr lang="ko-KR" altLang="en-US" sz="1400" smtClean="0"/>
                        <a:t>언어의 </a:t>
                      </a:r>
                      <a:r>
                        <a:rPr lang="en-US" altLang="ko-KR" sz="1400" smtClean="0"/>
                        <a:t>double</a:t>
                      </a:r>
                      <a:r>
                        <a:rPr lang="ko-KR" altLang="en-US" sz="1400" smtClean="0"/>
                        <a:t>형과 파이썬의 </a:t>
                      </a:r>
                      <a:r>
                        <a:rPr lang="en-US" altLang="ko-KR" sz="1400" smtClean="0"/>
                        <a:t>float </a:t>
                      </a:r>
                      <a:r>
                        <a:rPr lang="ko-KR" altLang="en-US" sz="1400" smtClean="0"/>
                        <a:t>객체와 호환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float128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f16 </a:t>
                      </a:r>
                      <a:r>
                        <a:rPr lang="ko-KR" altLang="en-US" sz="1400" smtClean="0"/>
                        <a:t>또는 </a:t>
                      </a:r>
                      <a:r>
                        <a:rPr lang="en-US" altLang="ko-KR" sz="1400" smtClean="0"/>
                        <a:t>g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확장 정밀도 부동소수점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complex64,128,256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c8,c16,c32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각각 </a:t>
                      </a:r>
                      <a:r>
                        <a:rPr lang="en-US" altLang="ko-KR" sz="1400" smtClean="0"/>
                        <a:t>2</a:t>
                      </a:r>
                      <a:r>
                        <a:rPr lang="ko-KR" altLang="en-US" sz="1400" smtClean="0"/>
                        <a:t>개의 </a:t>
                      </a:r>
                      <a:r>
                        <a:rPr lang="en-US" altLang="ko-KR" sz="1400" smtClean="0"/>
                        <a:t>32,64,128</a:t>
                      </a:r>
                      <a:r>
                        <a:rPr lang="ko-KR" altLang="en-US" sz="1400" smtClean="0"/>
                        <a:t>비트 부동소수점형을 가지는 복소수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bool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?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True, False </a:t>
                      </a:r>
                      <a:r>
                        <a:rPr lang="ko-KR" altLang="en-US" sz="1400" dirty="0" smtClean="0"/>
                        <a:t>값을 저장하는 </a:t>
                      </a:r>
                      <a:r>
                        <a:rPr lang="ko-KR" altLang="en-US" sz="1400" dirty="0" err="1" smtClean="0"/>
                        <a:t>불리언형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object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0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파이썬 객체형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581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string_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 </a:t>
                      </a:r>
                      <a:r>
                        <a:rPr lang="ko-KR" altLang="en-US" sz="1400" smtClean="0"/>
                        <a:t>고정 길이 문자열형</a:t>
                      </a:r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/>
                        <a:t>각 글자는 </a:t>
                      </a:r>
                      <a:r>
                        <a:rPr lang="en-US" altLang="ko-KR" sz="1400" smtClean="0"/>
                        <a:t>1</a:t>
                      </a:r>
                      <a:r>
                        <a:rPr lang="ko-KR" altLang="en-US" sz="1400" smtClean="0"/>
                        <a:t>바이트</a:t>
                      </a:r>
                      <a:r>
                        <a:rPr lang="en-US" altLang="ko-KR" sz="1400" smtClean="0"/>
                        <a:t>). </a:t>
                      </a:r>
                      <a:r>
                        <a:rPr lang="ko-KR" altLang="en-US" sz="1400" smtClean="0"/>
                        <a:t>길이가 </a:t>
                      </a:r>
                      <a:r>
                        <a:rPr lang="en-US" altLang="ko-KR" sz="1400" smtClean="0"/>
                        <a:t>10</a:t>
                      </a:r>
                      <a:r>
                        <a:rPr lang="ko-KR" altLang="en-US" sz="1400" smtClean="0"/>
                        <a:t>인 문자열의 </a:t>
                      </a:r>
                      <a:r>
                        <a:rPr lang="en-US" altLang="ko-KR" sz="1400" smtClean="0"/>
                        <a:t>dtype</a:t>
                      </a:r>
                      <a:r>
                        <a:rPr lang="ko-KR" altLang="en-US" sz="1400" smtClean="0"/>
                        <a:t>은 </a:t>
                      </a:r>
                      <a:r>
                        <a:rPr lang="en-US" altLang="ko-KR" sz="1400" smtClean="0"/>
                        <a:t>S10</a:t>
                      </a:r>
                      <a:r>
                        <a:rPr lang="ko-KR" altLang="en-US" sz="1400" smtClean="0"/>
                        <a:t>이 된다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581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unicode</a:t>
                      </a:r>
                      <a:r>
                        <a:rPr lang="en-US" altLang="ko-KR" sz="1400" dirty="0" smtClean="0"/>
                        <a:t>_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U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고정길이 </a:t>
                      </a:r>
                      <a:r>
                        <a:rPr lang="ko-KR" altLang="en-US" sz="1400" dirty="0" err="1" smtClean="0"/>
                        <a:t>유니코드형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플랫폼에 따라 </a:t>
                      </a:r>
                      <a:r>
                        <a:rPr lang="ko-KR" altLang="en-US" sz="1400" dirty="0" err="1" smtClean="0"/>
                        <a:t>글자별</a:t>
                      </a:r>
                      <a:r>
                        <a:rPr lang="ko-KR" altLang="en-US" sz="1400" dirty="0" smtClean="0"/>
                        <a:t> 바이트 수는 다르다</a:t>
                      </a:r>
                      <a:r>
                        <a:rPr lang="en-US" altLang="ko-KR" sz="1400" dirty="0" smtClean="0"/>
                        <a:t>.)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string_</a:t>
                      </a:r>
                      <a:r>
                        <a:rPr lang="ko-KR" altLang="en-US" sz="1400" dirty="0" smtClean="0"/>
                        <a:t>형과 같은 형식을 쓴다</a:t>
                      </a:r>
                      <a:r>
                        <a:rPr lang="en-US" altLang="ko-KR" sz="1400" dirty="0" smtClean="0"/>
                        <a:t>. (</a:t>
                      </a:r>
                      <a:r>
                        <a:rPr lang="ko-KR" altLang="en-US" sz="1400" dirty="0" smtClean="0"/>
                        <a:t>예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baseline="0" dirty="0" smtClean="0"/>
                        <a:t> U10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5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6429" y="766261"/>
            <a:ext cx="10515600" cy="583017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np.astype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np.dtype</a:t>
            </a:r>
            <a:r>
              <a:rPr lang="en-US" altLang="ko-KR" sz="2400" dirty="0" smtClean="0"/>
              <a:t>) : </a:t>
            </a:r>
            <a:r>
              <a:rPr lang="ko-KR" altLang="en-US" sz="2400" dirty="0" smtClean="0"/>
              <a:t>자료를 </a:t>
            </a:r>
            <a:r>
              <a:rPr lang="en-US" altLang="ko-KR" sz="2400" dirty="0" err="1" smtClean="0"/>
              <a:t>dtype</a:t>
            </a:r>
            <a:r>
              <a:rPr lang="ko-KR" altLang="en-US" sz="2400" dirty="0" smtClean="0"/>
              <a:t>으로 변환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90171" y="1386116"/>
            <a:ext cx="3831772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&gt;&gt;&gt; </a:t>
            </a:r>
            <a:r>
              <a:rPr lang="en-US" altLang="ko-KR" dirty="0" err="1"/>
              <a:t>arr</a:t>
            </a:r>
            <a:r>
              <a:rPr lang="en-US" altLang="ko-KR" dirty="0"/>
              <a:t> = </a:t>
            </a:r>
            <a:r>
              <a:rPr lang="en-US" altLang="ko-KR" dirty="0" err="1"/>
              <a:t>np.array</a:t>
            </a:r>
            <a:r>
              <a:rPr lang="en-US" altLang="ko-KR" dirty="0"/>
              <a:t>([1,2,3,4,5])</a:t>
            </a:r>
          </a:p>
          <a:p>
            <a:r>
              <a:rPr lang="en-US" altLang="ko-KR" dirty="0"/>
              <a:t>&gt;&gt;&gt; print(</a:t>
            </a:r>
            <a:r>
              <a:rPr lang="en-US" altLang="ko-KR" dirty="0" err="1"/>
              <a:t>arr.dtype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int32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arr.astype</a:t>
            </a:r>
            <a:r>
              <a:rPr lang="en-US" altLang="ko-KR" dirty="0"/>
              <a:t>(np.float64)</a:t>
            </a:r>
          </a:p>
          <a:p>
            <a:r>
              <a:rPr lang="en-US" altLang="ko-KR" dirty="0"/>
              <a:t>array([1., 2., 3., 4., 5.])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89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4.1.3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배열과 스칼라 간의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4967646" cy="539464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벡터화된 연산처리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배열은 </a:t>
            </a:r>
            <a:r>
              <a:rPr lang="en-US" altLang="ko-KR" dirty="0"/>
              <a:t>for</a:t>
            </a:r>
            <a:r>
              <a:rPr lang="ko-KR" altLang="en-US" dirty="0"/>
              <a:t>문을 작성하지 않고 데이터를 </a:t>
            </a:r>
            <a:r>
              <a:rPr lang="ko-KR" altLang="en-US" dirty="0" smtClean="0"/>
              <a:t>일괄처리 </a:t>
            </a:r>
            <a:r>
              <a:rPr lang="ko-KR" altLang="en-US" dirty="0" err="1" smtClean="0"/>
              <a:t>가능케함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arr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arr</a:t>
            </a:r>
            <a:endParaRPr lang="en-US" altLang="ko-KR" dirty="0"/>
          </a:p>
          <a:p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</a:rPr>
              <a:t>브로드캐스팅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lvl="1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크기가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다른 배열간의 연산은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</a:rPr>
              <a:t>브로드캐스팅이라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 함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(P4DA 12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장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참고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lvl="1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스칼라 값에 대한 산술연산은 각 요소에 전달된다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93467" y="964270"/>
            <a:ext cx="4482317" cy="4401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# </a:t>
            </a:r>
            <a:r>
              <a:rPr lang="en-US" altLang="ko-KR" sz="1400" dirty="0" smtClean="0"/>
              <a:t>making array </a:t>
            </a:r>
            <a:endParaRPr lang="en-US" altLang="ko-KR" sz="1400" dirty="0"/>
          </a:p>
          <a:p>
            <a:r>
              <a:rPr lang="en-US" altLang="ko-KR" sz="1400" dirty="0" smtClean="0"/>
              <a:t>&gt;&gt;&gt;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</a:t>
            </a:r>
            <a:r>
              <a:rPr lang="en-US" altLang="ko-KR" sz="1400" dirty="0" err="1"/>
              <a:t>np.arange</a:t>
            </a:r>
            <a:r>
              <a:rPr lang="en-US" altLang="ko-KR" sz="1400" dirty="0"/>
              <a:t>(1,5),</a:t>
            </a:r>
            <a:r>
              <a:rPr lang="en-US" altLang="ko-KR" sz="1400" dirty="0" err="1"/>
              <a:t>np.arange</a:t>
            </a:r>
            <a:r>
              <a:rPr lang="en-US" altLang="ko-KR" sz="1400" dirty="0"/>
              <a:t>(6,10)]) </a:t>
            </a:r>
          </a:p>
          <a:p>
            <a:r>
              <a:rPr lang="en-US" altLang="ko-KR" sz="1400" dirty="0"/>
              <a:t>&gt;&gt;&gt; print(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[[1 2 3 4]</a:t>
            </a:r>
          </a:p>
          <a:p>
            <a:r>
              <a:rPr lang="en-US" altLang="ko-KR" sz="1400" dirty="0"/>
              <a:t> [6 7 8 9]]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# Vector processing</a:t>
            </a:r>
          </a:p>
          <a:p>
            <a:r>
              <a:rPr lang="en-US" altLang="ko-KR" sz="1400" dirty="0" smtClean="0"/>
              <a:t>&gt;&gt;&gt; </a:t>
            </a:r>
            <a:r>
              <a:rPr lang="en-US" altLang="ko-KR" sz="1400" dirty="0"/>
              <a:t>arr2 =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 + </a:t>
            </a:r>
            <a:r>
              <a:rPr lang="en-US" altLang="ko-KR" sz="1400" dirty="0" err="1"/>
              <a:t>arr</a:t>
            </a:r>
            <a:endParaRPr lang="en-US" altLang="ko-KR" sz="1400" dirty="0"/>
          </a:p>
          <a:p>
            <a:r>
              <a:rPr lang="en-US" altLang="ko-KR" sz="1400" dirty="0" smtClean="0"/>
              <a:t>&gt;&gt;&gt; </a:t>
            </a:r>
            <a:r>
              <a:rPr lang="en-US" altLang="ko-KR" sz="1400" dirty="0"/>
              <a:t>print(arr2)</a:t>
            </a:r>
          </a:p>
          <a:p>
            <a:r>
              <a:rPr lang="en-US" altLang="ko-KR" sz="1400" dirty="0"/>
              <a:t>[[ 2  4  6  8]</a:t>
            </a:r>
          </a:p>
          <a:p>
            <a:r>
              <a:rPr lang="en-US" altLang="ko-KR" sz="1400" dirty="0"/>
              <a:t> [12 14 16 18]]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&gt;&gt;&gt; </a:t>
            </a:r>
            <a:r>
              <a:rPr lang="en-US" altLang="ko-KR" sz="1400" dirty="0"/>
              <a:t>print(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*arr2)</a:t>
            </a:r>
          </a:p>
          <a:p>
            <a:r>
              <a:rPr lang="en-US" altLang="ko-KR" sz="1400" dirty="0"/>
              <a:t>[[  2   8  18  32]</a:t>
            </a:r>
          </a:p>
          <a:p>
            <a:r>
              <a:rPr lang="en-US" altLang="ko-KR" sz="1400" dirty="0"/>
              <a:t> [ 72  98 128 162]]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# Broadcasting</a:t>
            </a:r>
          </a:p>
          <a:p>
            <a:r>
              <a:rPr lang="en-US" altLang="ko-KR" sz="1400" dirty="0" smtClean="0"/>
              <a:t>&gt;&gt;&gt; </a:t>
            </a:r>
            <a:r>
              <a:rPr lang="en-US" altLang="ko-KR" sz="1400" dirty="0"/>
              <a:t>print(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 * 3)</a:t>
            </a:r>
          </a:p>
          <a:p>
            <a:r>
              <a:rPr lang="en-US" altLang="ko-KR" sz="1400" dirty="0"/>
              <a:t>[[ 3  6  9 12]</a:t>
            </a:r>
          </a:p>
          <a:p>
            <a:r>
              <a:rPr lang="en-US" altLang="ko-KR" sz="1400" dirty="0"/>
              <a:t> [18 21 24 27]]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98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2926</Words>
  <Application>Microsoft Office PowerPoint</Application>
  <PresentationFormat>사용자 지정</PresentationFormat>
  <Paragraphs>499</Paragraphs>
  <Slides>43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PowerPoint 프레젠테이션</vt:lpstr>
      <vt:lpstr>개요</vt:lpstr>
      <vt:lpstr>PowerPoint 프레젠테이션</vt:lpstr>
      <vt:lpstr>4.1 NumPy ndarray: 다차원 배열 객체</vt:lpstr>
      <vt:lpstr>4.1.1 ndarray 생성</vt:lpstr>
      <vt:lpstr>PowerPoint 프레젠테이션</vt:lpstr>
      <vt:lpstr>4.2.2 NumPy dtype (자료형)</vt:lpstr>
      <vt:lpstr>PowerPoint 프레젠테이션</vt:lpstr>
      <vt:lpstr>4.1.3 NumPy : 배열과 스칼라 간의 연산</vt:lpstr>
      <vt:lpstr>PowerPoint 프레젠테이션</vt:lpstr>
      <vt:lpstr>PowerPoint 프레젠테이션</vt:lpstr>
      <vt:lpstr>4.1.4 NumPy : 색인과 슬라이싱 기초</vt:lpstr>
      <vt:lpstr>4.1.5 NumPy : 불리언 색인</vt:lpstr>
      <vt:lpstr>PowerPoint 프레젠테이션</vt:lpstr>
      <vt:lpstr>PowerPoint 프레젠테이션</vt:lpstr>
      <vt:lpstr>4.1.6 NumPy : 팬시 색인</vt:lpstr>
      <vt:lpstr>PowerPoint 프레젠테이션</vt:lpstr>
      <vt:lpstr>4.1.7 NumPy : 배열 전치와 축 바꾸기</vt:lpstr>
      <vt:lpstr>PowerPoint 프레젠테이션</vt:lpstr>
      <vt:lpstr>4.2 NumPy : 유니버설 함수</vt:lpstr>
      <vt:lpstr>(1) 단항 유니버설 함수</vt:lpstr>
      <vt:lpstr>(2) 이항 유니버설 함수</vt:lpstr>
      <vt:lpstr>4.3 NumPy : 배열을 사용한 데이터 처리</vt:lpstr>
      <vt:lpstr>PowerPoint 프레젠테이션</vt:lpstr>
      <vt:lpstr>4.3.1 NumPy : 배열연산으로 조건절 표현하기</vt:lpstr>
      <vt:lpstr>4.3.2 NumPy : 수학 메쏘드, 통계 메쏘드</vt:lpstr>
      <vt:lpstr>PowerPoint 프레젠테이션</vt:lpstr>
      <vt:lpstr>4.3.3 불리언 배열을 위한 메서드</vt:lpstr>
      <vt:lpstr>4.3.4 정렬</vt:lpstr>
      <vt:lpstr>4.3.5 NumPy : 집합 함수</vt:lpstr>
      <vt:lpstr>PowerPoint 프레젠테이션</vt:lpstr>
      <vt:lpstr>4.4 NumPy : 배열 파일 입,출력</vt:lpstr>
      <vt:lpstr>4.4.2 텍스트 파일 불러오기 저장하기.</vt:lpstr>
      <vt:lpstr>4.5 NumPy : 선형대수</vt:lpstr>
      <vt:lpstr>PowerPoint 프레젠테이션</vt:lpstr>
      <vt:lpstr>PowerPoint 프레젠테이션</vt:lpstr>
      <vt:lpstr>4.6 NumPy : 난수 생성</vt:lpstr>
      <vt:lpstr>4.7 NumPy : 계단 오르내리기 예제</vt:lpstr>
      <vt:lpstr>PowerPoint 프레젠테이션</vt:lpstr>
      <vt:lpstr>PowerPoint 프레젠테이션</vt:lpstr>
      <vt:lpstr>실습문제</vt:lpstr>
      <vt:lpstr>NumPy 기초 연습문제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배수용</dc:creator>
  <cp:lastModifiedBy>jjlee</cp:lastModifiedBy>
  <cp:revision>166</cp:revision>
  <dcterms:created xsi:type="dcterms:W3CDTF">2018-01-08T06:30:18Z</dcterms:created>
  <dcterms:modified xsi:type="dcterms:W3CDTF">2019-03-26T22:26:36Z</dcterms:modified>
</cp:coreProperties>
</file>