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8FE68E5-5BCA-430D-8777-58919AF566FD}">
  <a:tblStyle styleId="{28FE68E5-5BCA-430D-8777-58919AF566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731c70139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731c70139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731c70139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731c70139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731c70139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731c70139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732814f4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732814f4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732814f4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732814f4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732814f4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732814f4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732814f4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732814f4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732814f4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732814f4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732814f4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732814f4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732814f4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732814f4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732814f4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732814f4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https://www.techemergence.com/facial-recognition-applications/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732814f4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732814f4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732814f4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732814f4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731c7013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731c7013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731c7013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731c7013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732814f4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732814f4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732814f4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732814f4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YPA_VcZ0YIQ" TargetMode="Externa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Facial Recognition using Eigenfaces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Mohini Patel(A20434107)</a:t>
            </a:r>
            <a:endParaRPr/>
          </a:p>
          <a:p>
            <a:pPr indent="0" lvl="0" marL="0" rtl="0" algn="l">
              <a:spcBef>
                <a:spcPts val="0"/>
              </a:spcBef>
              <a:spcAft>
                <a:spcPts val="0"/>
              </a:spcAft>
              <a:buClr>
                <a:schemeClr val="dk1"/>
              </a:buClr>
              <a:buSzPts val="1100"/>
              <a:buFont typeface="Arial"/>
              <a:buNone/>
            </a:pPr>
            <a:r>
              <a:rPr lang="en"/>
              <a:t>Krishna Yeolekar (A20429706)</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987950" y="3223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Visual representation</a:t>
            </a:r>
            <a:endParaRPr/>
          </a:p>
          <a:p>
            <a:pPr indent="0" lvl="0" marL="0" rtl="0" algn="l">
              <a:spcBef>
                <a:spcPts val="0"/>
              </a:spcBef>
              <a:spcAft>
                <a:spcPts val="0"/>
              </a:spcAft>
              <a:buNone/>
            </a:pPr>
            <a:r>
              <a:t/>
            </a:r>
            <a:endParaRPr/>
          </a:p>
        </p:txBody>
      </p:sp>
      <p:pic>
        <p:nvPicPr>
          <p:cNvPr id="195" name="Google Shape;195;p22"/>
          <p:cNvPicPr preferRelativeResize="0"/>
          <p:nvPr/>
        </p:nvPicPr>
        <p:blipFill rotWithShape="1">
          <a:blip r:embed="rId3">
            <a:alphaModFix/>
          </a:blip>
          <a:srcRect b="11712" l="10490" r="29013" t="9781"/>
          <a:stretch/>
        </p:blipFill>
        <p:spPr>
          <a:xfrm>
            <a:off x="1981175" y="1023275"/>
            <a:ext cx="4798949" cy="3501475"/>
          </a:xfrm>
          <a:prstGeom prst="rect">
            <a:avLst/>
          </a:prstGeom>
          <a:noFill/>
          <a:ln>
            <a:noFill/>
          </a:ln>
        </p:spPr>
      </p:pic>
      <p:sp>
        <p:nvSpPr>
          <p:cNvPr id="196" name="Google Shape;196;p22"/>
          <p:cNvSpPr txBox="1"/>
          <p:nvPr/>
        </p:nvSpPr>
        <p:spPr>
          <a:xfrm>
            <a:off x="2854900" y="4595875"/>
            <a:ext cx="7087800" cy="8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Figure : Describes about Eigen Faces</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987950" y="3223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Visual representation</a:t>
            </a:r>
            <a:endParaRPr/>
          </a:p>
          <a:p>
            <a:pPr indent="0" lvl="0" marL="0" rtl="0" algn="l">
              <a:spcBef>
                <a:spcPts val="0"/>
              </a:spcBef>
              <a:spcAft>
                <a:spcPts val="0"/>
              </a:spcAft>
              <a:buNone/>
            </a:pPr>
            <a:r>
              <a:t/>
            </a:r>
            <a:endParaRPr/>
          </a:p>
        </p:txBody>
      </p:sp>
      <p:sp>
        <p:nvSpPr>
          <p:cNvPr id="202" name="Google Shape;202;p23"/>
          <p:cNvSpPr txBox="1"/>
          <p:nvPr/>
        </p:nvSpPr>
        <p:spPr>
          <a:xfrm>
            <a:off x="2941000" y="4316700"/>
            <a:ext cx="7087800" cy="8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Figure : Average face of the sample faces</a:t>
            </a:r>
            <a:endParaRPr>
              <a:solidFill>
                <a:srgbClr val="FFFFFF"/>
              </a:solidFill>
            </a:endParaRPr>
          </a:p>
        </p:txBody>
      </p:sp>
      <p:pic>
        <p:nvPicPr>
          <p:cNvPr id="203" name="Google Shape;203;p23"/>
          <p:cNvPicPr preferRelativeResize="0"/>
          <p:nvPr/>
        </p:nvPicPr>
        <p:blipFill rotWithShape="1">
          <a:blip r:embed="rId3">
            <a:alphaModFix/>
          </a:blip>
          <a:srcRect b="31111" l="26399" r="43158" t="19339"/>
          <a:stretch/>
        </p:blipFill>
        <p:spPr>
          <a:xfrm>
            <a:off x="3252288" y="996463"/>
            <a:ext cx="2510226" cy="31505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987950" y="3223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Visual representation</a:t>
            </a:r>
            <a:endParaRPr/>
          </a:p>
          <a:p>
            <a:pPr indent="0" lvl="0" marL="0" rtl="0" algn="l">
              <a:spcBef>
                <a:spcPts val="0"/>
              </a:spcBef>
              <a:spcAft>
                <a:spcPts val="0"/>
              </a:spcAft>
              <a:buNone/>
            </a:pPr>
            <a:r>
              <a:t/>
            </a:r>
            <a:endParaRPr/>
          </a:p>
        </p:txBody>
      </p:sp>
      <p:sp>
        <p:nvSpPr>
          <p:cNvPr id="209" name="Google Shape;209;p24"/>
          <p:cNvSpPr txBox="1"/>
          <p:nvPr/>
        </p:nvSpPr>
        <p:spPr>
          <a:xfrm>
            <a:off x="2817950" y="4562800"/>
            <a:ext cx="7087800" cy="8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Figure : Complete face recognition system</a:t>
            </a:r>
            <a:endParaRPr>
              <a:solidFill>
                <a:srgbClr val="FFFFFF"/>
              </a:solidFill>
            </a:endParaRPr>
          </a:p>
        </p:txBody>
      </p:sp>
      <p:pic>
        <p:nvPicPr>
          <p:cNvPr id="210" name="Google Shape;210;p24"/>
          <p:cNvPicPr preferRelativeResize="0"/>
          <p:nvPr/>
        </p:nvPicPr>
        <p:blipFill rotWithShape="1">
          <a:blip r:embed="rId3">
            <a:alphaModFix/>
          </a:blip>
          <a:srcRect b="4392" l="10123" r="10473" t="9147"/>
          <a:stretch/>
        </p:blipFill>
        <p:spPr>
          <a:xfrm>
            <a:off x="1533700" y="842987"/>
            <a:ext cx="6076593" cy="3719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311700" y="86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216" name="Google Shape;216;p25" title="Demo">
            <a:hlinkClick r:id="rId3"/>
          </p:cNvPr>
          <p:cNvPicPr preferRelativeResize="0"/>
          <p:nvPr/>
        </p:nvPicPr>
        <p:blipFill>
          <a:blip r:embed="rId4">
            <a:alphaModFix/>
          </a:blip>
          <a:stretch>
            <a:fillRect/>
          </a:stretch>
        </p:blipFill>
        <p:spPr>
          <a:xfrm>
            <a:off x="1141800" y="712300"/>
            <a:ext cx="7242224" cy="443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&amp; Analysis</a:t>
            </a:r>
            <a:endParaRPr/>
          </a:p>
        </p:txBody>
      </p:sp>
      <p:sp>
        <p:nvSpPr>
          <p:cNvPr id="222" name="Google Shape;222;p26"/>
          <p:cNvSpPr txBox="1"/>
          <p:nvPr>
            <p:ph idx="1" type="body"/>
          </p:nvPr>
        </p:nvSpPr>
        <p:spPr>
          <a:xfrm>
            <a:off x="852450" y="3998250"/>
            <a:ext cx="7038900" cy="58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600"/>
          </a:p>
        </p:txBody>
      </p:sp>
      <p:graphicFrame>
        <p:nvGraphicFramePr>
          <p:cNvPr id="223" name="Google Shape;223;p26"/>
          <p:cNvGraphicFramePr/>
          <p:nvPr/>
        </p:nvGraphicFramePr>
        <p:xfrm>
          <a:off x="852450" y="1629325"/>
          <a:ext cx="3000000" cy="3000000"/>
        </p:xfrm>
        <a:graphic>
          <a:graphicData uri="http://schemas.openxmlformats.org/drawingml/2006/table">
            <a:tbl>
              <a:tblPr>
                <a:noFill/>
                <a:tableStyleId>{28FE68E5-5BCA-430D-8777-58919AF566FD}</a:tableStyleId>
              </a:tblPr>
              <a:tblGrid>
                <a:gridCol w="3619500"/>
                <a:gridCol w="3619500"/>
              </a:tblGrid>
              <a:tr h="381000">
                <a:tc>
                  <a:txBody>
                    <a:bodyPr>
                      <a:noAutofit/>
                    </a:bodyPr>
                    <a:lstStyle/>
                    <a:p>
                      <a:pPr indent="0" lvl="0" marL="0" rtl="0" algn="l">
                        <a:spcBef>
                          <a:spcPts val="0"/>
                        </a:spcBef>
                        <a:spcAft>
                          <a:spcPts val="0"/>
                        </a:spcAft>
                        <a:buNone/>
                      </a:pPr>
                      <a:r>
                        <a:rPr lang="en" sz="1800">
                          <a:solidFill>
                            <a:srgbClr val="FFFFFF"/>
                          </a:solidFill>
                        </a:rPr>
                        <a:t>Number of Eigenvectors</a:t>
                      </a:r>
                      <a:endParaRPr sz="1800">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sz="1800">
                          <a:solidFill>
                            <a:srgbClr val="FFFFFF"/>
                          </a:solidFill>
                        </a:rPr>
                        <a:t>Accuracy</a:t>
                      </a:r>
                      <a:endParaRPr sz="1800">
                        <a:solidFill>
                          <a:srgbClr val="FFFFFF"/>
                        </a:solidFill>
                      </a:endParaRPr>
                    </a:p>
                  </a:txBody>
                  <a:tcPr marT="91425" marB="91425" marR="91425" marL="91425"/>
                </a:tc>
              </a:tr>
              <a:tr h="381000">
                <a:tc>
                  <a:txBody>
                    <a:bodyPr>
                      <a:noAutofit/>
                    </a:bodyPr>
                    <a:lstStyle/>
                    <a:p>
                      <a:pPr indent="0" lvl="0" marL="0" rtl="0" algn="l">
                        <a:spcBef>
                          <a:spcPts val="0"/>
                        </a:spcBef>
                        <a:spcAft>
                          <a:spcPts val="0"/>
                        </a:spcAft>
                        <a:buNone/>
                      </a:pPr>
                      <a:r>
                        <a:rPr lang="en" sz="1800">
                          <a:solidFill>
                            <a:srgbClr val="FFFFFF"/>
                          </a:solidFill>
                        </a:rPr>
                        <a:t>2</a:t>
                      </a:r>
                      <a:endParaRPr sz="1800">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sz="1800">
                          <a:solidFill>
                            <a:srgbClr val="FFFFFF"/>
                          </a:solidFill>
                        </a:rPr>
                        <a:t>75%</a:t>
                      </a:r>
                      <a:endParaRPr sz="1800">
                        <a:solidFill>
                          <a:srgbClr val="FFFFFF"/>
                        </a:solidFill>
                      </a:endParaRPr>
                    </a:p>
                  </a:txBody>
                  <a:tcPr marT="91425" marB="91425" marR="91425" marL="91425"/>
                </a:tc>
              </a:tr>
              <a:tr h="381000">
                <a:tc>
                  <a:txBody>
                    <a:bodyPr>
                      <a:noAutofit/>
                    </a:bodyPr>
                    <a:lstStyle/>
                    <a:p>
                      <a:pPr indent="0" lvl="0" marL="0" rtl="0" algn="l">
                        <a:spcBef>
                          <a:spcPts val="0"/>
                        </a:spcBef>
                        <a:spcAft>
                          <a:spcPts val="0"/>
                        </a:spcAft>
                        <a:buNone/>
                      </a:pPr>
                      <a:r>
                        <a:rPr lang="en" sz="1800">
                          <a:solidFill>
                            <a:srgbClr val="FFFFFF"/>
                          </a:solidFill>
                        </a:rPr>
                        <a:t>3</a:t>
                      </a:r>
                      <a:endParaRPr sz="1800">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sz="1800">
                          <a:solidFill>
                            <a:srgbClr val="FFFFFF"/>
                          </a:solidFill>
                        </a:rPr>
                        <a:t>87.5%</a:t>
                      </a:r>
                      <a:endParaRPr sz="1800">
                        <a:solidFill>
                          <a:srgbClr val="FFFFFF"/>
                        </a:solidFill>
                      </a:endParaRPr>
                    </a:p>
                  </a:txBody>
                  <a:tcPr marT="91425" marB="91425" marR="91425" marL="91425"/>
                </a:tc>
              </a:tr>
              <a:tr h="381000">
                <a:tc>
                  <a:txBody>
                    <a:bodyPr>
                      <a:noAutofit/>
                    </a:bodyPr>
                    <a:lstStyle/>
                    <a:p>
                      <a:pPr indent="0" lvl="0" marL="0" rtl="0" algn="l">
                        <a:spcBef>
                          <a:spcPts val="0"/>
                        </a:spcBef>
                        <a:spcAft>
                          <a:spcPts val="0"/>
                        </a:spcAft>
                        <a:buNone/>
                      </a:pPr>
                      <a:r>
                        <a:rPr lang="en" sz="1800">
                          <a:solidFill>
                            <a:srgbClr val="FFFFFF"/>
                          </a:solidFill>
                        </a:rPr>
                        <a:t>5</a:t>
                      </a:r>
                      <a:endParaRPr sz="1800">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sz="1800">
                          <a:solidFill>
                            <a:srgbClr val="FFFFFF"/>
                          </a:solidFill>
                        </a:rPr>
                        <a:t>93.75%</a:t>
                      </a:r>
                      <a:endParaRPr sz="1800">
                        <a:solidFill>
                          <a:srgbClr val="FFFFFF"/>
                        </a:solidFill>
                      </a:endParaRPr>
                    </a:p>
                  </a:txBody>
                  <a:tcPr marT="91425" marB="91425" marR="91425" marL="91425"/>
                </a:tc>
              </a:tr>
              <a:tr h="381000">
                <a:tc>
                  <a:txBody>
                    <a:bodyPr>
                      <a:noAutofit/>
                    </a:bodyPr>
                    <a:lstStyle/>
                    <a:p>
                      <a:pPr indent="0" lvl="0" marL="0" rtl="0" algn="l">
                        <a:spcBef>
                          <a:spcPts val="0"/>
                        </a:spcBef>
                        <a:spcAft>
                          <a:spcPts val="0"/>
                        </a:spcAft>
                        <a:buNone/>
                      </a:pPr>
                      <a:r>
                        <a:rPr lang="en" sz="1800">
                          <a:solidFill>
                            <a:srgbClr val="FFFFFF"/>
                          </a:solidFill>
                        </a:rPr>
                        <a:t>7</a:t>
                      </a:r>
                      <a:endParaRPr sz="1800">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sz="1800">
                          <a:solidFill>
                            <a:srgbClr val="FFFFFF"/>
                          </a:solidFill>
                        </a:rPr>
                        <a:t>93.75%</a:t>
                      </a:r>
                      <a:endParaRPr sz="1800">
                        <a:solidFill>
                          <a:srgbClr val="FFFFFF"/>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t>
            </a:r>
            <a:r>
              <a:rPr lang="en"/>
              <a:t>&amp; Analysis</a:t>
            </a:r>
            <a:endParaRPr/>
          </a:p>
          <a:p>
            <a:pPr indent="0" lvl="0" marL="0" rtl="0" algn="l">
              <a:spcBef>
                <a:spcPts val="0"/>
              </a:spcBef>
              <a:spcAft>
                <a:spcPts val="0"/>
              </a:spcAft>
              <a:buNone/>
            </a:pPr>
            <a:r>
              <a:t/>
            </a:r>
            <a:endParaRPr/>
          </a:p>
        </p:txBody>
      </p:sp>
      <p:sp>
        <p:nvSpPr>
          <p:cNvPr id="229" name="Google Shape;229;p27"/>
          <p:cNvSpPr txBox="1"/>
          <p:nvPr>
            <p:ph idx="1" type="body"/>
          </p:nvPr>
        </p:nvSpPr>
        <p:spPr>
          <a:xfrm>
            <a:off x="1052550" y="1307850"/>
            <a:ext cx="7194300" cy="3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A</a:t>
            </a:r>
            <a:r>
              <a:rPr lang="en" sz="1600"/>
              <a:t>ccuracy increases as you increase the number of eigenvectors. At eigenvectors  ≥ 10 image is recognized correctly and accuracy remains more or less the same. </a:t>
            </a:r>
            <a:endParaRPr sz="1600"/>
          </a:p>
          <a:p>
            <a:pPr indent="0" lvl="0" marL="0" rtl="0" algn="l">
              <a:spcBef>
                <a:spcPts val="1600"/>
              </a:spcBef>
              <a:spcAft>
                <a:spcPts val="0"/>
              </a:spcAft>
              <a:buNone/>
            </a:pPr>
            <a:r>
              <a:rPr lang="en" sz="1600"/>
              <a:t>Another observation is that as you train with more number of images it is likely that convergence point will go up as you will need more eigenvectors. </a:t>
            </a:r>
            <a:endParaRPr sz="1600"/>
          </a:p>
          <a:p>
            <a:pPr indent="0" lvl="0" marL="0" rtl="0" algn="l">
              <a:spcBef>
                <a:spcPts val="1600"/>
              </a:spcBef>
              <a:spcAft>
                <a:spcPts val="1600"/>
              </a:spcAft>
              <a:buNone/>
            </a:pPr>
            <a:r>
              <a:rPr lang="en" sz="1600"/>
              <a:t>For example, when the number of test images were changed from 15 to 60 the accuracy was less than 80% with 7 eigenvectors. But when the eigenvectors were increased from 7 to 10, the accuracy increased to more than 90%.</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of the approach</a:t>
            </a:r>
            <a:endParaRPr/>
          </a:p>
        </p:txBody>
      </p:sp>
      <p:sp>
        <p:nvSpPr>
          <p:cNvPr id="235" name="Google Shape;235;p28"/>
          <p:cNvSpPr txBox="1"/>
          <p:nvPr>
            <p:ph idx="1" type="body"/>
          </p:nvPr>
        </p:nvSpPr>
        <p:spPr>
          <a:xfrm>
            <a:off x="1297500" y="1627075"/>
            <a:ext cx="7038900" cy="25995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Sensitive to images with uncontrolled illumination conditions. </a:t>
            </a:r>
            <a:endParaRPr sz="1600"/>
          </a:p>
          <a:p>
            <a:pPr indent="-330200" lvl="0" marL="457200" rtl="0" algn="l">
              <a:lnSpc>
                <a:spcPct val="150000"/>
              </a:lnSpc>
              <a:spcBef>
                <a:spcPts val="0"/>
              </a:spcBef>
              <a:spcAft>
                <a:spcPts val="0"/>
              </a:spcAft>
              <a:buSzPts val="1600"/>
              <a:buChar char="●"/>
            </a:pPr>
            <a:r>
              <a:rPr lang="en" sz="1600"/>
              <a:t>Limitations over variations in light, size and in the head orientation, nevertheless, this method showed very good classifications of faces(&gt;85% success rate).</a:t>
            </a:r>
            <a:endParaRPr sz="1600"/>
          </a:p>
          <a:p>
            <a:pPr indent="-330200" lvl="0" marL="457200" rtl="0" algn="l">
              <a:lnSpc>
                <a:spcPct val="150000"/>
              </a:lnSpc>
              <a:spcBef>
                <a:spcPts val="0"/>
              </a:spcBef>
              <a:spcAft>
                <a:spcPts val="0"/>
              </a:spcAft>
              <a:buSzPts val="1600"/>
              <a:buChar char="●"/>
            </a:pPr>
            <a:r>
              <a:rPr lang="en" sz="1600"/>
              <a:t>Noisy image or partially occluded face would cause recognition performance to degrade.</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1" name="Google Shape;241;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Dimensionality problems are solved for face recognition. </a:t>
            </a:r>
            <a:endParaRPr sz="1600"/>
          </a:p>
          <a:p>
            <a:pPr indent="-330200" lvl="0" marL="457200" rtl="0" algn="l">
              <a:lnSpc>
                <a:spcPct val="150000"/>
              </a:lnSpc>
              <a:spcBef>
                <a:spcPts val="0"/>
              </a:spcBef>
              <a:spcAft>
                <a:spcPts val="0"/>
              </a:spcAft>
              <a:buSzPts val="1600"/>
              <a:buChar char="●"/>
            </a:pPr>
            <a:r>
              <a:rPr lang="en" sz="1600"/>
              <a:t>Despite the limitations the eigenfaces has proven the capability to provide the significant features. </a:t>
            </a:r>
            <a:endParaRPr sz="1600"/>
          </a:p>
          <a:p>
            <a:pPr indent="-330200" lvl="0" marL="457200" rtl="0" algn="l">
              <a:lnSpc>
                <a:spcPct val="150000"/>
              </a:lnSpc>
              <a:spcBef>
                <a:spcPts val="0"/>
              </a:spcBef>
              <a:spcAft>
                <a:spcPts val="0"/>
              </a:spcAft>
              <a:buSzPts val="1600"/>
              <a:buChar char="●"/>
            </a:pPr>
            <a:r>
              <a:rPr lang="en" sz="1600"/>
              <a:t>Using Eigenfaces and PCA is quite robust in the treatment of face images with varied facial expressions is in consideration. </a:t>
            </a:r>
            <a:endParaRPr sz="1600"/>
          </a:p>
          <a:p>
            <a:pPr indent="0" lvl="0" marL="0" rtl="0" algn="l">
              <a:spcBef>
                <a:spcPts val="1600"/>
              </a:spcBef>
              <a:spcAft>
                <a:spcPts val="160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a:t>
            </a:r>
            <a:endParaRPr/>
          </a:p>
        </p:txBody>
      </p:sp>
      <p:sp>
        <p:nvSpPr>
          <p:cNvPr id="141" name="Google Shape;141;p14"/>
          <p:cNvSpPr txBox="1"/>
          <p:nvPr>
            <p:ph idx="1" type="body"/>
          </p:nvPr>
        </p:nvSpPr>
        <p:spPr>
          <a:xfrm>
            <a:off x="1297500" y="1436600"/>
            <a:ext cx="6246600" cy="2911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Face is a complex multidimensional visual model </a:t>
            </a:r>
            <a:endParaRPr sz="1800"/>
          </a:p>
          <a:p>
            <a:pPr indent="-342900" lvl="0" marL="457200" rtl="0" algn="l">
              <a:lnSpc>
                <a:spcPct val="100000"/>
              </a:lnSpc>
              <a:spcBef>
                <a:spcPts val="500"/>
              </a:spcBef>
              <a:spcAft>
                <a:spcPts val="0"/>
              </a:spcAft>
              <a:buSzPts val="1800"/>
              <a:buChar char="●"/>
            </a:pPr>
            <a:r>
              <a:rPr lang="en" sz="1800"/>
              <a:t>A methodology for face recognition based on information theory approach of coding and decoding the face image</a:t>
            </a:r>
            <a:endParaRPr sz="1800"/>
          </a:p>
          <a:p>
            <a:pPr indent="-342900" lvl="0" marL="457200" rtl="0" algn="l">
              <a:lnSpc>
                <a:spcPct val="100000"/>
              </a:lnSpc>
              <a:spcBef>
                <a:spcPts val="1000"/>
              </a:spcBef>
              <a:spcAft>
                <a:spcPts val="0"/>
              </a:spcAft>
              <a:buSzPts val="1800"/>
              <a:buChar char="●"/>
            </a:pPr>
            <a:r>
              <a:rPr lang="en" sz="1800"/>
              <a:t>Classifying a face either “known” or “unknown”, after comparing it with stored known individuals.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Applications of Face Recognition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Security</a:t>
            </a:r>
            <a:endParaRPr sz="1800"/>
          </a:p>
          <a:p>
            <a:pPr indent="-342900" lvl="1" marL="914400" rtl="0" algn="l">
              <a:spcBef>
                <a:spcPts val="0"/>
              </a:spcBef>
              <a:spcAft>
                <a:spcPts val="0"/>
              </a:spcAft>
              <a:buSzPts val="1800"/>
              <a:buChar char="○"/>
            </a:pPr>
            <a:r>
              <a:rPr lang="en" sz="1800"/>
              <a:t>Trueface.AI – Fraud detection</a:t>
            </a:r>
            <a:endParaRPr sz="1800"/>
          </a:p>
          <a:p>
            <a:pPr indent="-342900" lvl="1" marL="914400" rtl="0" algn="l">
              <a:spcBef>
                <a:spcPts val="0"/>
              </a:spcBef>
              <a:spcAft>
                <a:spcPts val="0"/>
              </a:spcAft>
              <a:buSzPts val="1800"/>
              <a:buChar char="○"/>
            </a:pPr>
            <a:r>
              <a:rPr lang="en" sz="1800"/>
              <a:t>Kairos – Fraud detection</a:t>
            </a:r>
            <a:endParaRPr sz="1800"/>
          </a:p>
          <a:p>
            <a:pPr indent="-342900" lvl="1" marL="914400" rtl="0" algn="l">
              <a:spcBef>
                <a:spcPts val="0"/>
              </a:spcBef>
              <a:spcAft>
                <a:spcPts val="0"/>
              </a:spcAft>
              <a:buSzPts val="1800"/>
              <a:buChar char="○"/>
            </a:pPr>
            <a:r>
              <a:rPr lang="en" sz="1800"/>
              <a:t>Walmart – Shoplifting prevention</a:t>
            </a:r>
            <a:endParaRPr sz="1800"/>
          </a:p>
          <a:p>
            <a:pPr indent="-342900" lvl="0" marL="457200" rtl="0" algn="l">
              <a:spcBef>
                <a:spcPts val="0"/>
              </a:spcBef>
              <a:spcAft>
                <a:spcPts val="0"/>
              </a:spcAft>
              <a:buSzPts val="1800"/>
              <a:buChar char="●"/>
            </a:pPr>
            <a:r>
              <a:rPr lang="en" sz="1800"/>
              <a:t>Healthcare</a:t>
            </a:r>
            <a:endParaRPr sz="1800"/>
          </a:p>
          <a:p>
            <a:pPr indent="-342900" lvl="1" marL="914400" rtl="0" algn="l">
              <a:spcBef>
                <a:spcPts val="0"/>
              </a:spcBef>
              <a:spcAft>
                <a:spcPts val="0"/>
              </a:spcAft>
              <a:buSzPts val="1800"/>
              <a:buChar char="○"/>
            </a:pPr>
            <a:r>
              <a:rPr lang="en" sz="1800"/>
              <a:t>AiCure – Medication adherence</a:t>
            </a:r>
            <a:endParaRPr sz="1800"/>
          </a:p>
          <a:p>
            <a:pPr indent="-342900" lvl="1" marL="914400" rtl="0" algn="l">
              <a:spcBef>
                <a:spcPts val="0"/>
              </a:spcBef>
              <a:spcAft>
                <a:spcPts val="0"/>
              </a:spcAft>
              <a:buSzPts val="1800"/>
              <a:buChar char="○"/>
            </a:pPr>
            <a:r>
              <a:rPr lang="en" sz="1800"/>
              <a:t>AiCure – Medication adherence</a:t>
            </a:r>
            <a:endParaRPr sz="1800"/>
          </a:p>
          <a:p>
            <a:pPr indent="-342900" lvl="0" marL="457200" rtl="0" algn="l">
              <a:spcBef>
                <a:spcPts val="0"/>
              </a:spcBef>
              <a:spcAft>
                <a:spcPts val="0"/>
              </a:spcAft>
              <a:buSzPts val="1800"/>
              <a:buChar char="●"/>
            </a:pPr>
            <a:r>
              <a:rPr lang="en" sz="1800"/>
              <a:t>Marketing</a:t>
            </a:r>
            <a:endParaRPr sz="1800"/>
          </a:p>
          <a:p>
            <a:pPr indent="-342900" lvl="1" marL="914400" rtl="0" algn="l">
              <a:spcBef>
                <a:spcPts val="0"/>
              </a:spcBef>
              <a:spcAft>
                <a:spcPts val="0"/>
              </a:spcAft>
              <a:buSzPts val="1800"/>
              <a:buChar char="○"/>
            </a:pPr>
            <a:r>
              <a:rPr lang="en" sz="1800"/>
              <a:t>FaceDeals – Target marketing</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309400" y="2032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a:t>
            </a:r>
            <a:endParaRPr/>
          </a:p>
          <a:p>
            <a:pPr indent="0" lvl="0" marL="0" rtl="0" algn="l">
              <a:spcBef>
                <a:spcPts val="0"/>
              </a:spcBef>
              <a:spcAft>
                <a:spcPts val="0"/>
              </a:spcAft>
              <a:buNone/>
            </a:pPr>
            <a:r>
              <a:t/>
            </a:r>
            <a:endParaRPr/>
          </a:p>
        </p:txBody>
      </p:sp>
      <p:sp>
        <p:nvSpPr>
          <p:cNvPr id="153" name="Google Shape;153;p16"/>
          <p:cNvSpPr txBox="1"/>
          <p:nvPr>
            <p:ph idx="1" type="body"/>
          </p:nvPr>
        </p:nvSpPr>
        <p:spPr>
          <a:xfrm>
            <a:off x="633200" y="1117350"/>
            <a:ext cx="4763100" cy="25479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800"/>
              <a:t>Using Eigenfaces</a:t>
            </a:r>
            <a:endParaRPr sz="1800"/>
          </a:p>
          <a:p>
            <a:pPr indent="-342900" lvl="0" marL="914400" rtl="0" algn="l">
              <a:spcBef>
                <a:spcPts val="1600"/>
              </a:spcBef>
              <a:spcAft>
                <a:spcPts val="0"/>
              </a:spcAft>
              <a:buSzPts val="1800"/>
              <a:buChar char="●"/>
            </a:pPr>
            <a:r>
              <a:rPr lang="en" sz="1800"/>
              <a:t>F</a:t>
            </a:r>
            <a:r>
              <a:rPr lang="en" sz="1800"/>
              <a:t>ace recognition using eigenfaces is thinking it as a template matching problem.</a:t>
            </a:r>
            <a:endParaRPr sz="1800"/>
          </a:p>
          <a:p>
            <a:pPr indent="-342900" lvl="0" marL="914400" rtl="0" algn="l">
              <a:lnSpc>
                <a:spcPct val="100000"/>
              </a:lnSpc>
              <a:spcBef>
                <a:spcPts val="0"/>
              </a:spcBef>
              <a:spcAft>
                <a:spcPts val="0"/>
              </a:spcAft>
              <a:buSzPts val="1800"/>
              <a:buChar char="●"/>
            </a:pPr>
            <a:r>
              <a:rPr lang="en" sz="1800"/>
              <a:t>Developed in 1991 by M.Turk</a:t>
            </a:r>
            <a:endParaRPr sz="1800"/>
          </a:p>
          <a:p>
            <a:pPr indent="-342900" lvl="0" marL="914400" rtl="0" algn="l">
              <a:lnSpc>
                <a:spcPct val="100000"/>
              </a:lnSpc>
              <a:spcBef>
                <a:spcPts val="0"/>
              </a:spcBef>
              <a:spcAft>
                <a:spcPts val="0"/>
              </a:spcAft>
              <a:buSzPts val="1800"/>
              <a:buChar char="●"/>
            </a:pPr>
            <a:r>
              <a:rPr lang="en" sz="1800"/>
              <a:t>Based on Principal Component Analysis (PCA)</a:t>
            </a:r>
            <a:endParaRPr sz="1800"/>
          </a:p>
          <a:p>
            <a:pPr indent="-342900" lvl="0" marL="914400" rtl="0" algn="l">
              <a:lnSpc>
                <a:spcPct val="100000"/>
              </a:lnSpc>
              <a:spcBef>
                <a:spcPts val="0"/>
              </a:spcBef>
              <a:spcAft>
                <a:spcPts val="0"/>
              </a:spcAft>
              <a:buSzPts val="1800"/>
              <a:buChar char="●"/>
            </a:pPr>
            <a:r>
              <a:rPr lang="en" sz="1800"/>
              <a:t>Relatively simple</a:t>
            </a:r>
            <a:endParaRPr sz="1800"/>
          </a:p>
          <a:p>
            <a:pPr indent="-342900" lvl="0" marL="914400" rtl="0" algn="l">
              <a:lnSpc>
                <a:spcPct val="100000"/>
              </a:lnSpc>
              <a:spcBef>
                <a:spcPts val="0"/>
              </a:spcBef>
              <a:spcAft>
                <a:spcPts val="0"/>
              </a:spcAft>
              <a:buSzPts val="1800"/>
              <a:buChar char="●"/>
            </a:pPr>
            <a:r>
              <a:rPr lang="en" sz="1800"/>
              <a:t>Fast</a:t>
            </a:r>
            <a:endParaRPr sz="1800"/>
          </a:p>
          <a:p>
            <a:pPr indent="-342900" lvl="0" marL="914400" rtl="0" algn="l">
              <a:lnSpc>
                <a:spcPct val="100000"/>
              </a:lnSpc>
              <a:spcBef>
                <a:spcPts val="0"/>
              </a:spcBef>
              <a:spcAft>
                <a:spcPts val="0"/>
              </a:spcAft>
              <a:buSzPts val="1800"/>
              <a:buChar char="●"/>
            </a:pPr>
            <a:r>
              <a:rPr lang="en" sz="1800"/>
              <a:t>Robust</a:t>
            </a:r>
            <a:endParaRPr sz="1800"/>
          </a:p>
        </p:txBody>
      </p:sp>
      <p:pic>
        <p:nvPicPr>
          <p:cNvPr id="154" name="Google Shape;154;p16"/>
          <p:cNvPicPr preferRelativeResize="0"/>
          <p:nvPr/>
        </p:nvPicPr>
        <p:blipFill rotWithShape="1">
          <a:blip r:embed="rId3">
            <a:alphaModFix/>
          </a:blip>
          <a:srcRect b="33406" l="35781" r="34562" t="22392"/>
          <a:stretch/>
        </p:blipFill>
        <p:spPr>
          <a:xfrm>
            <a:off x="5842750" y="1185376"/>
            <a:ext cx="2878326" cy="2411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870675" y="191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Approach</a:t>
            </a:r>
            <a:endParaRPr/>
          </a:p>
        </p:txBody>
      </p:sp>
      <p:sp>
        <p:nvSpPr>
          <p:cNvPr id="160" name="Google Shape;160;p17"/>
          <p:cNvSpPr txBox="1"/>
          <p:nvPr>
            <p:ph idx="1" type="body"/>
          </p:nvPr>
        </p:nvSpPr>
        <p:spPr>
          <a:xfrm>
            <a:off x="1297500" y="937400"/>
            <a:ext cx="7544400" cy="86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800"/>
          </a:p>
        </p:txBody>
      </p:sp>
      <p:pic>
        <p:nvPicPr>
          <p:cNvPr id="161" name="Google Shape;161;p17"/>
          <p:cNvPicPr preferRelativeResize="0"/>
          <p:nvPr/>
        </p:nvPicPr>
        <p:blipFill>
          <a:blip r:embed="rId3">
            <a:alphaModFix/>
          </a:blip>
          <a:stretch>
            <a:fillRect/>
          </a:stretch>
        </p:blipFill>
        <p:spPr>
          <a:xfrm>
            <a:off x="870675" y="937400"/>
            <a:ext cx="7465726" cy="411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Eigenfaces Approach</a:t>
            </a:r>
            <a:endParaRPr/>
          </a:p>
        </p:txBody>
      </p:sp>
      <p:sp>
        <p:nvSpPr>
          <p:cNvPr id="167" name="Google Shape;167;p18"/>
          <p:cNvSpPr txBox="1"/>
          <p:nvPr>
            <p:ph idx="1" type="body"/>
          </p:nvPr>
        </p:nvSpPr>
        <p:spPr>
          <a:xfrm>
            <a:off x="606925" y="1307850"/>
            <a:ext cx="8187600" cy="37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Pattern recognition scheme that does not depend on excessive geometry and computations like deformable templates.</a:t>
            </a:r>
            <a:endParaRPr sz="1600"/>
          </a:p>
          <a:p>
            <a:pPr indent="0" lvl="0" marL="0" rtl="0" algn="l">
              <a:spcBef>
                <a:spcPts val="1600"/>
              </a:spcBef>
              <a:spcAft>
                <a:spcPts val="0"/>
              </a:spcAft>
              <a:buNone/>
            </a:pPr>
            <a:r>
              <a:rPr lang="en" sz="1600"/>
              <a:t>Eigenfaces approach seemed to be an adequate method to be used in face recognition due to its simplicity, speed and learning capability. </a:t>
            </a:r>
            <a:endParaRPr sz="1600"/>
          </a:p>
          <a:p>
            <a:pPr indent="0" lvl="0" marL="0" rtl="0" algn="l">
              <a:spcBef>
                <a:spcPts val="1600"/>
              </a:spcBef>
              <a:spcAft>
                <a:spcPts val="0"/>
              </a:spcAft>
              <a:buNone/>
            </a:pPr>
            <a:r>
              <a:rPr lang="en" sz="1600"/>
              <a:t>Eigenfaces are a set of eigenvectors used in the computer vision problem of human face recognition. </a:t>
            </a:r>
            <a:endParaRPr sz="1600"/>
          </a:p>
          <a:p>
            <a:pPr indent="0" lvl="0" marL="0" rtl="0" algn="l">
              <a:spcBef>
                <a:spcPts val="1600"/>
              </a:spcBef>
              <a:spcAft>
                <a:spcPts val="0"/>
              </a:spcAft>
              <a:buNone/>
            </a:pPr>
            <a:r>
              <a:rPr lang="en" sz="1600"/>
              <a:t>Appearance-based approach to face recognition that seeks to capture the variation in a collection of face images and use this information to encode and compare images of individual faces in a holistic manner. </a:t>
            </a:r>
            <a:endParaRPr sz="1600"/>
          </a:p>
          <a:p>
            <a:pPr indent="0" lvl="0" marL="0" rtl="0" algn="l">
              <a:spcBef>
                <a:spcPts val="1600"/>
              </a:spcBef>
              <a:spcAft>
                <a:spcPts val="16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Eigenfaces Approach</a:t>
            </a:r>
            <a:endParaRPr/>
          </a:p>
        </p:txBody>
      </p:sp>
      <p:sp>
        <p:nvSpPr>
          <p:cNvPr id="173" name="Google Shape;173;p19"/>
          <p:cNvSpPr txBox="1"/>
          <p:nvPr>
            <p:ph idx="1" type="body"/>
          </p:nvPr>
        </p:nvSpPr>
        <p:spPr>
          <a:xfrm>
            <a:off x="686700" y="1307850"/>
            <a:ext cx="7770600" cy="34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Specifically, the eigenfaces are the principal components of a distribution of faces, or equivalently, the eigenvectors of the covariance matrix of the set of face images, where an image with N x N pixels is considered a point (or vector) in N2-dimensional space .</a:t>
            </a:r>
            <a:endParaRPr sz="1600"/>
          </a:p>
          <a:p>
            <a:pPr indent="0" lvl="0" marL="0" rtl="0" algn="l">
              <a:spcBef>
                <a:spcPts val="1600"/>
              </a:spcBef>
              <a:spcAft>
                <a:spcPts val="0"/>
              </a:spcAft>
              <a:buNone/>
            </a:pPr>
            <a:r>
              <a:rPr lang="en" sz="1600"/>
              <a:t>Eigenfaces are mostly used to: </a:t>
            </a:r>
            <a:endParaRPr sz="1600"/>
          </a:p>
          <a:p>
            <a:pPr indent="0" lvl="0" marL="0" rtl="0" algn="l">
              <a:spcBef>
                <a:spcPts val="1600"/>
              </a:spcBef>
              <a:spcAft>
                <a:spcPts val="0"/>
              </a:spcAft>
              <a:buNone/>
            </a:pPr>
            <a:r>
              <a:rPr lang="en" sz="1600"/>
              <a:t>• Extract the relevant facial information, which may or may not be directly related to human intuition of face features such as the eyes, nose, and lips. One way to do so is to capture the statistical variation between face images. </a:t>
            </a:r>
            <a:endParaRPr sz="1600"/>
          </a:p>
          <a:p>
            <a:pPr indent="0" lvl="0" marL="0" rtl="0" algn="l">
              <a:spcBef>
                <a:spcPts val="1600"/>
              </a:spcBef>
              <a:spcAft>
                <a:spcPts val="0"/>
              </a:spcAft>
              <a:buClr>
                <a:srgbClr val="000000"/>
              </a:buClr>
              <a:buSzPts val="1100"/>
              <a:buFont typeface="Arial"/>
              <a:buNone/>
            </a:pPr>
            <a:r>
              <a:rPr lang="en" sz="1600"/>
              <a:t>• Represent face images efficiently. To reduce the computation and space complexity, each face image can be represented using a small number of dimensions. </a:t>
            </a:r>
            <a:endParaRPr sz="1600"/>
          </a:p>
          <a:p>
            <a:pPr indent="0" lvl="0" marL="0" rtl="0" algn="l">
              <a:spcBef>
                <a:spcPts val="1600"/>
              </a:spcBef>
              <a:spcAft>
                <a:spcPts val="16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880775" y="2383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representation</a:t>
            </a:r>
            <a:endParaRPr/>
          </a:p>
        </p:txBody>
      </p:sp>
      <p:sp>
        <p:nvSpPr>
          <p:cNvPr id="179" name="Google Shape;179;p20"/>
          <p:cNvSpPr txBox="1"/>
          <p:nvPr>
            <p:ph idx="1" type="body"/>
          </p:nvPr>
        </p:nvSpPr>
        <p:spPr>
          <a:xfrm>
            <a:off x="995800" y="1152475"/>
            <a:ext cx="3190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p>
          <a:p>
            <a:pPr indent="0" lvl="0" marL="0" rtl="0" algn="l">
              <a:spcBef>
                <a:spcPts val="1600"/>
              </a:spcBef>
              <a:spcAft>
                <a:spcPts val="1600"/>
              </a:spcAft>
              <a:buClr>
                <a:schemeClr val="dk1"/>
              </a:buClr>
              <a:buSzPts val="1100"/>
              <a:buFont typeface="Arial"/>
              <a:buNone/>
            </a:pPr>
            <a:r>
              <a:rPr lang="en" sz="1800"/>
              <a:t>Represents every image in our training set as some linear combination of weights of eigenfaces which the is basis for our training set. </a:t>
            </a:r>
            <a:endParaRPr sz="1800"/>
          </a:p>
        </p:txBody>
      </p:sp>
      <p:pic>
        <p:nvPicPr>
          <p:cNvPr id="180" name="Google Shape;180;p20"/>
          <p:cNvPicPr preferRelativeResize="0"/>
          <p:nvPr/>
        </p:nvPicPr>
        <p:blipFill rotWithShape="1">
          <a:blip r:embed="rId3">
            <a:alphaModFix/>
          </a:blip>
          <a:srcRect b="17289" l="17661" r="32617" t="11031"/>
          <a:stretch/>
        </p:blipFill>
        <p:spPr>
          <a:xfrm>
            <a:off x="4934375" y="1082826"/>
            <a:ext cx="3392874" cy="2750100"/>
          </a:xfrm>
          <a:prstGeom prst="rect">
            <a:avLst/>
          </a:prstGeom>
          <a:noFill/>
          <a:ln>
            <a:noFill/>
          </a:ln>
        </p:spPr>
      </p:pic>
      <p:sp>
        <p:nvSpPr>
          <p:cNvPr id="181" name="Google Shape;181;p20"/>
          <p:cNvSpPr txBox="1"/>
          <p:nvPr/>
        </p:nvSpPr>
        <p:spPr>
          <a:xfrm>
            <a:off x="5795750" y="3931400"/>
            <a:ext cx="7087800" cy="8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Figure: Sample Faces</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987950" y="3223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Visual representation</a:t>
            </a:r>
            <a:endParaRPr/>
          </a:p>
          <a:p>
            <a:pPr indent="0" lvl="0" marL="0" rtl="0" algn="l">
              <a:spcBef>
                <a:spcPts val="0"/>
              </a:spcBef>
              <a:spcAft>
                <a:spcPts val="0"/>
              </a:spcAft>
              <a:buNone/>
            </a:pPr>
            <a:r>
              <a:t/>
            </a:r>
            <a:endParaRPr/>
          </a:p>
        </p:txBody>
      </p:sp>
      <p:sp>
        <p:nvSpPr>
          <p:cNvPr id="187" name="Google Shape;187;p21"/>
          <p:cNvSpPr txBox="1"/>
          <p:nvPr>
            <p:ph idx="1" type="body"/>
          </p:nvPr>
        </p:nvSpPr>
        <p:spPr>
          <a:xfrm>
            <a:off x="311700" y="1152475"/>
            <a:ext cx="3885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These calculated weights are used to represent the image in smaller subspace.</a:t>
            </a:r>
            <a:endParaRPr sz="1600"/>
          </a:p>
          <a:p>
            <a:pPr indent="0" lvl="0" marL="0" rtl="0" algn="l">
              <a:spcBef>
                <a:spcPts val="1600"/>
              </a:spcBef>
              <a:spcAft>
                <a:spcPts val="1600"/>
              </a:spcAft>
              <a:buClr>
                <a:schemeClr val="dk1"/>
              </a:buClr>
              <a:buSzPts val="1100"/>
              <a:buFont typeface="Arial"/>
              <a:buNone/>
            </a:pPr>
            <a:r>
              <a:rPr lang="en" sz="1600"/>
              <a:t>Thereafter, for recognizing the test image we calculate the weights of the test image and compare it with weights of all the images in training dataset, and recognize the image with least error between weights of test and training set. </a:t>
            </a:r>
            <a:endParaRPr sz="1600"/>
          </a:p>
        </p:txBody>
      </p:sp>
      <p:pic>
        <p:nvPicPr>
          <p:cNvPr id="188" name="Google Shape;188;p21"/>
          <p:cNvPicPr preferRelativeResize="0"/>
          <p:nvPr/>
        </p:nvPicPr>
        <p:blipFill rotWithShape="1">
          <a:blip r:embed="rId3">
            <a:alphaModFix/>
          </a:blip>
          <a:srcRect b="9823" l="18939" r="33556" t="6431"/>
          <a:stretch/>
        </p:blipFill>
        <p:spPr>
          <a:xfrm>
            <a:off x="5002750" y="1057200"/>
            <a:ext cx="3383900" cy="3354075"/>
          </a:xfrm>
          <a:prstGeom prst="rect">
            <a:avLst/>
          </a:prstGeom>
          <a:noFill/>
          <a:ln>
            <a:noFill/>
          </a:ln>
        </p:spPr>
      </p:pic>
      <p:sp>
        <p:nvSpPr>
          <p:cNvPr id="189" name="Google Shape;189;p21"/>
          <p:cNvSpPr txBox="1"/>
          <p:nvPr/>
        </p:nvSpPr>
        <p:spPr>
          <a:xfrm>
            <a:off x="5131300" y="4411275"/>
            <a:ext cx="7087800" cy="8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Figure: Eigenfaces for Sample faces</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