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82" autoAdjust="0"/>
    <p:restoredTop sz="94660"/>
  </p:normalViewPr>
  <p:slideViewPr>
    <p:cSldViewPr snapToGrid="0">
      <p:cViewPr varScale="1">
        <p:scale>
          <a:sx n="80" d="100"/>
          <a:sy n="80" d="100"/>
        </p:scale>
        <p:origin x="3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4451" y="1916767"/>
            <a:ext cx="9442536" cy="1841614"/>
          </a:xfrm>
        </p:spPr>
        <p:txBody>
          <a:bodyPr/>
          <a:lstStyle/>
          <a:p>
            <a:r>
              <a:rPr lang="ko-KR" altLang="en-US" sz="4400" smtClean="0"/>
              <a:t>수치분석을 위한 파이썬 라이브러리</a:t>
            </a:r>
            <a:endParaRPr lang="ko-KR" altLang="en-US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6998" y="3758381"/>
            <a:ext cx="3384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/>
              <a:t>Numpy, Scipy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268233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특수 행렬의 표기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2142067"/>
            <a:ext cx="10702635" cy="44606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mtClean="0"/>
              <a:t>0</a:t>
            </a:r>
            <a:r>
              <a:rPr lang="ko-KR" altLang="en-US" smtClean="0"/>
              <a:t>벡터</a:t>
            </a:r>
            <a:endParaRPr lang="en-US" altLang="ko-KR" smtClean="0"/>
          </a:p>
          <a:p>
            <a:pPr marL="0" indent="0">
              <a:buNone/>
            </a:pPr>
            <a:endParaRPr lang="ko-KR" altLang="en-US"/>
          </a:p>
          <a:p>
            <a:pPr marL="0" indent="0">
              <a:buNone/>
            </a:pPr>
            <a:r>
              <a:rPr lang="en-US" altLang="ko-KR" smtClean="0"/>
              <a:t>1</a:t>
            </a:r>
            <a:r>
              <a:rPr lang="ko-KR" altLang="en-US" smtClean="0"/>
              <a:t>벡터</a:t>
            </a:r>
            <a:endParaRPr lang="en-US" altLang="ko-KR" smtClean="0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대각행렬</a:t>
            </a:r>
            <a:endParaRPr lang="en-US" altLang="ko-KR" smtClean="0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단위행렬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대칭행렬</a:t>
            </a:r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33" y="2514106"/>
            <a:ext cx="962025" cy="381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133" y="3361012"/>
            <a:ext cx="914400" cy="3333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133" y="4143517"/>
            <a:ext cx="1028700" cy="3429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1133" y="4909555"/>
            <a:ext cx="1019175" cy="381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1133" y="5864645"/>
            <a:ext cx="10858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가중합</a:t>
            </a:r>
            <a:r>
              <a:rPr lang="en-US" altLang="ko-KR" smtClean="0"/>
              <a:t>(Weighted sum)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033" y="1863986"/>
            <a:ext cx="3972534" cy="10799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314" y="3276229"/>
            <a:ext cx="4657972" cy="330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5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가중 평균</a:t>
            </a:r>
            <a:r>
              <a:rPr lang="en-US" altLang="ko-KR" smtClean="0"/>
              <a:t>(</a:t>
            </a:r>
            <a:r>
              <a:rPr lang="en-US" altLang="ko-KR" b="1" smtClean="0"/>
              <a:t>weighted </a:t>
            </a:r>
            <a:r>
              <a:rPr lang="en-US" altLang="ko-KR" b="1"/>
              <a:t>average</a:t>
            </a:r>
            <a:r>
              <a:rPr lang="en-US" altLang="ko-KR" smtClean="0"/>
              <a:t>)</a:t>
            </a:r>
            <a:r>
              <a:rPr lang="ko-KR" altLang="en-US" smtClean="0"/>
              <a:t>과 단순평균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456" y="4413847"/>
            <a:ext cx="4098142" cy="125060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5801" y="3731222"/>
            <a:ext cx="4283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mtClean="0"/>
              <a:t>벡터로 표현된 </a:t>
            </a:r>
            <a:r>
              <a:rPr lang="en-US" altLang="ko-KR" sz="2400" smtClean="0"/>
              <a:t>N</a:t>
            </a:r>
            <a:r>
              <a:rPr lang="ko-KR" altLang="en-US" sz="2400" smtClean="0"/>
              <a:t>개의 단순평균</a:t>
            </a:r>
            <a:endParaRPr lang="ko-KR" altLang="en-US" sz="2400"/>
          </a:p>
        </p:txBody>
      </p:sp>
      <p:sp>
        <p:nvSpPr>
          <p:cNvPr id="6" name="직사각형 5"/>
          <p:cNvSpPr/>
          <p:nvPr/>
        </p:nvSpPr>
        <p:spPr>
          <a:xfrm>
            <a:off x="685801" y="1975214"/>
            <a:ext cx="9954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Helvetica Neue"/>
              </a:rPr>
              <a:t>가중합의 가중치값을 전체 가중치값의 합으로 나누면 </a:t>
            </a:r>
            <a:r>
              <a:rPr lang="ko-KR" altLang="en-US" b="1">
                <a:latin typeface="Helvetica Neue"/>
              </a:rPr>
              <a:t>가중평균</a:t>
            </a:r>
            <a:r>
              <a:rPr lang="en-US" altLang="ko-KR" b="1">
                <a:latin typeface="Helvetica Neue"/>
              </a:rPr>
              <a:t>(weighted average)</a:t>
            </a:r>
            <a:r>
              <a:rPr lang="ko-KR" altLang="en-US">
                <a:latin typeface="Helvetica Neue"/>
              </a:rPr>
              <a:t>이 된다</a:t>
            </a:r>
            <a:r>
              <a:rPr lang="en-US" altLang="ko-KR">
                <a:latin typeface="Helvetica Neue"/>
              </a:rPr>
              <a:t>. </a:t>
            </a:r>
            <a:r>
              <a:rPr lang="ko-KR" altLang="en-US">
                <a:latin typeface="Helvetica Neue"/>
              </a:rPr>
              <a:t>가중평균은 대학교의 평균 성적 계산 등에 사용할 수 있다</a:t>
            </a:r>
            <a:r>
              <a:rPr lang="en-US" altLang="ko-KR">
                <a:latin typeface="Helvetica Neue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12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선형 회귀 모형</a:t>
            </a:r>
            <a:r>
              <a:rPr lang="en-US" altLang="ko-KR" smtClean="0"/>
              <a:t>(linear regression model)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560" y="2613808"/>
            <a:ext cx="4981142" cy="9487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430" y="4371356"/>
            <a:ext cx="2832036" cy="93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9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최적화</a:t>
            </a:r>
            <a:r>
              <a:rPr lang="en-US" altLang="ko-KR" smtClean="0"/>
              <a:t>(optimization)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162" y="5190771"/>
            <a:ext cx="3958702" cy="103680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85800" y="4087482"/>
            <a:ext cx="111657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최적화의 문제 </a:t>
            </a:r>
            <a:r>
              <a:rPr lang="en-US" altLang="ko-KR" sz="2400" smtClean="0"/>
              <a:t>: </a:t>
            </a:r>
            <a:r>
              <a:rPr lang="ko-KR" altLang="en-US" sz="2400" smtClean="0"/>
              <a:t>함수 </a:t>
            </a:r>
            <a:r>
              <a:rPr lang="en-US" altLang="ko-KR" sz="2400" smtClean="0"/>
              <a:t>f</a:t>
            </a:r>
            <a:r>
              <a:rPr lang="ko-KR" altLang="en-US" sz="2400" smtClean="0"/>
              <a:t>의 값을 최소화하는 변수 </a:t>
            </a:r>
            <a:r>
              <a:rPr lang="en-US" altLang="ko-KR" sz="2400" smtClean="0"/>
              <a:t>x</a:t>
            </a:r>
            <a:r>
              <a:rPr lang="ko-KR" altLang="en-US" sz="2400" smtClean="0"/>
              <a:t>의 값 </a:t>
            </a:r>
            <a:r>
              <a:rPr lang="en-US" altLang="ko-KR" sz="2400" smtClean="0"/>
              <a:t>x*</a:t>
            </a:r>
            <a:r>
              <a:rPr lang="ko-KR" altLang="en-US" sz="2400" smtClean="0"/>
              <a:t>를 찾는 것</a:t>
            </a:r>
            <a:endParaRPr lang="en-US" altLang="ko-KR" sz="2400" smtClean="0"/>
          </a:p>
          <a:p>
            <a:r>
              <a:rPr lang="en-US" altLang="ko-KR" sz="2400"/>
              <a:t>	</a:t>
            </a:r>
            <a:r>
              <a:rPr lang="en-US" altLang="ko-KR" sz="2400" smtClean="0"/>
              <a:t>			    </a:t>
            </a:r>
            <a:r>
              <a:rPr lang="ko-KR" altLang="en-US" sz="2400" smtClean="0"/>
              <a:t>이때</a:t>
            </a:r>
            <a:r>
              <a:rPr lang="en-US" altLang="ko-KR" sz="2400" smtClean="0"/>
              <a:t>	 x*</a:t>
            </a:r>
            <a:r>
              <a:rPr lang="ko-KR" altLang="en-US" sz="2400" smtClean="0"/>
              <a:t>를 최적화의 해라고 한다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그리고</a:t>
            </a:r>
            <a:r>
              <a:rPr lang="en-US" altLang="ko-KR" sz="2400" smtClean="0"/>
              <a:t>,  f(x)</a:t>
            </a:r>
            <a:r>
              <a:rPr lang="ko-KR" altLang="en-US" sz="2400" smtClean="0"/>
              <a:t>를 목적함수라 한다</a:t>
            </a:r>
            <a:r>
              <a:rPr lang="en-US" altLang="ko-KR" sz="2400" smtClean="0"/>
              <a:t>.</a:t>
            </a:r>
            <a:endParaRPr lang="ko-KR" altLang="en-US" sz="24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169" y="2273879"/>
            <a:ext cx="6797890" cy="7443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3328007" y="3290568"/>
                <a:ext cx="5699252" cy="892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smtClean="0"/>
                  <a:t>f(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sz="2800" smtClean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ko-KR" altLang="en-US" sz="2800" smtClean="0"/>
                  <a:t>  </a:t>
                </a:r>
                <a:r>
                  <a:rPr lang="en-US" altLang="ko-KR" sz="280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: 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모</m:t>
                    </m:r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,  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ko-KR" altLang="en-US" sz="2400" smtClean="0"/>
                  <a:t>오차의 크기</a:t>
                </a:r>
                <a:r>
                  <a:rPr lang="en-US" altLang="ko-KR" sz="2400" smtClean="0"/>
                  <a:t>)</a:t>
                </a:r>
                <a:endParaRPr lang="ko-KR" altLang="en-US" sz="2400"/>
              </a:p>
              <a:p>
                <a:endParaRPr lang="ko-KR" altLang="en-US" sz="240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007" y="3290568"/>
                <a:ext cx="5699252" cy="892552"/>
              </a:xfrm>
              <a:prstGeom prst="rect">
                <a:avLst/>
              </a:prstGeom>
              <a:blipFill rotWithShape="0">
                <a:blip r:embed="rId6"/>
                <a:stretch>
                  <a:fillRect l="-2246" t="-6849" r="-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40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이항 분포</a:t>
            </a:r>
            <a:r>
              <a:rPr lang="en-US" altLang="ko-KR" smtClean="0"/>
              <a:t>(binomial Distribution)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40180" y="1951453"/>
            <a:ext cx="7890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성공확률이 </a:t>
            </a:r>
            <a:r>
              <a:rPr lang="en-US" altLang="ko-KR" smtClean="0"/>
              <a:t>θ </a:t>
            </a:r>
            <a:r>
              <a:rPr lang="ko-KR" altLang="en-US" smtClean="0"/>
              <a:t>인 베르누이 시도를 </a:t>
            </a:r>
            <a:r>
              <a:rPr lang="en-US" altLang="ko-KR" smtClean="0"/>
              <a:t>N</a:t>
            </a:r>
            <a:r>
              <a:rPr lang="ko-KR" altLang="en-US" smtClean="0"/>
              <a:t>번 하는 경우</a:t>
            </a:r>
            <a:endParaRPr lang="en-US" altLang="ko-KR" smtClean="0"/>
          </a:p>
          <a:p>
            <a:r>
              <a:rPr lang="en-US" altLang="ko-KR" smtClean="0"/>
              <a:t>N</a:t>
            </a:r>
            <a:r>
              <a:rPr lang="ko-KR" altLang="en-US" smtClean="0"/>
              <a:t>번중 성공한 횟수를 확률변수 </a:t>
            </a:r>
            <a:r>
              <a:rPr lang="en-US" altLang="ko-KR" smtClean="0"/>
              <a:t>X</a:t>
            </a:r>
            <a:r>
              <a:rPr lang="ko-KR" altLang="en-US" smtClean="0"/>
              <a:t>라고 하면</a:t>
            </a:r>
            <a:r>
              <a:rPr lang="en-US" altLang="ko-KR" smtClean="0"/>
              <a:t>, X</a:t>
            </a:r>
            <a:r>
              <a:rPr lang="ko-KR" altLang="en-US" smtClean="0"/>
              <a:t>의 값은 </a:t>
            </a:r>
            <a:r>
              <a:rPr lang="en-US" altLang="ko-KR" smtClean="0"/>
              <a:t>0 ~ N</a:t>
            </a:r>
            <a:r>
              <a:rPr lang="ko-KR" altLang="en-US" smtClean="0"/>
              <a:t>까지의 정수 중 하나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40179" y="3059694"/>
            <a:ext cx="711444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0 </a:t>
            </a:r>
            <a:r>
              <a:rPr lang="ko-KR" altLang="en-US" smtClean="0"/>
              <a:t>또는 </a:t>
            </a:r>
            <a:r>
              <a:rPr lang="en-US" altLang="ko-KR" smtClean="0"/>
              <a:t>1</a:t>
            </a:r>
            <a:r>
              <a:rPr lang="ko-KR" altLang="en-US" smtClean="0"/>
              <a:t>이 나오는 베르누이 확률 분포를 따르는 확률 변수를 </a:t>
            </a:r>
            <a:r>
              <a:rPr lang="en-US" altLang="ko-KR" smtClean="0"/>
              <a:t>Y</a:t>
            </a:r>
            <a:r>
              <a:rPr lang="ko-KR" altLang="en-US" smtClean="0"/>
              <a:t>라 하면</a:t>
            </a:r>
            <a:endParaRPr lang="ko-KR" altLang="en-US"/>
          </a:p>
          <a:p>
            <a:endParaRPr lang="ko-KR" altLang="en-US" sz="2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038" y="2574655"/>
            <a:ext cx="1589419" cy="4361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038" y="3470558"/>
            <a:ext cx="1589419" cy="434441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이 확률 변수의 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N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N</a:t>
            </a:r>
            <a:r>
              <a:rPr kumimoji="0" 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개의 샘플을 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1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2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,⋯,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N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y1,y2,⋯,yN</a:t>
            </a:r>
            <a:r>
              <a:rPr kumimoji="0" 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라고 하자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. 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이 확률 변수의 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N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N</a:t>
            </a:r>
            <a:r>
              <a:rPr kumimoji="0" 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개의 샘플을 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1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2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,⋯,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N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y1,y2,⋯,yN</a:t>
            </a:r>
            <a:r>
              <a:rPr kumimoji="0" 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라고 하자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. 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840179" y="4080916"/>
            <a:ext cx="10131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이 확률 변수의 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N</a:t>
            </a:r>
            <a:r>
              <a:rPr kumimoji="0" lang="ko-KR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개의 샘플을 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y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1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,y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2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,⋯,y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N</a:t>
            </a:r>
            <a:r>
              <a:rPr kumimoji="0" lang="ko-KR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라고 </a:t>
            </a:r>
            <a:r>
              <a:rPr kumimoji="0" lang="ko-KR" altLang="en-US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했을 때 </a:t>
            </a:r>
            <a:r>
              <a:rPr kumimoji="0" lang="en-US" altLang="ko-KR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N</a:t>
            </a:r>
            <a:r>
              <a:rPr kumimoji="0" lang="ko-KR" altLang="en-US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번 중 성공한 횟수는 </a:t>
            </a:r>
            <a:r>
              <a:rPr kumimoji="0" lang="en-US" altLang="ko-KR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N</a:t>
            </a:r>
            <a:r>
              <a:rPr kumimoji="0" lang="ko-KR" altLang="en-US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개의 샘플 값의 총합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038" y="4510524"/>
            <a:ext cx="1164876" cy="59248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5038" y="5599045"/>
            <a:ext cx="3917312" cy="774853"/>
          </a:xfrm>
          <a:prstGeom prst="rect">
            <a:avLst/>
          </a:prstGeom>
        </p:spPr>
      </p:pic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0179" y="5203465"/>
            <a:ext cx="10131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ko-KR" altLang="en-US"/>
              <a:t>이항 확률 </a:t>
            </a:r>
            <a:r>
              <a:rPr lang="ko-KR" altLang="en-US" smtClean="0"/>
              <a:t>분포의 </a:t>
            </a:r>
            <a:r>
              <a:rPr lang="ko-KR" altLang="en-US"/>
              <a:t>수식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2436" y="5133127"/>
            <a:ext cx="3510332" cy="144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6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카테고리 분포</a:t>
            </a:r>
            <a:r>
              <a:rPr lang="en-US" altLang="ko-KR" smtClean="0"/>
              <a:t>(categorical Distribution)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40180" y="1951453"/>
            <a:ext cx="7890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베르누이 분포의 확장</a:t>
            </a:r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이 확률 변수의 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N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N</a:t>
            </a:r>
            <a:r>
              <a:rPr kumimoji="0" 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개의 샘플을 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1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2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,⋯,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N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y1,y2,⋯,yN</a:t>
            </a:r>
            <a:r>
              <a:rPr kumimoji="0" 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라고 하자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. 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이 확률 변수의 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N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N</a:t>
            </a:r>
            <a:r>
              <a:rPr kumimoji="0" 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개의 샘플을 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1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2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,⋯,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N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y1,y2,⋯,yN</a:t>
            </a:r>
            <a:r>
              <a:rPr kumimoji="0" 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라고 하자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. 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281" y="2739818"/>
            <a:ext cx="3585196" cy="4546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158" y="2739818"/>
            <a:ext cx="1288158" cy="4546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281" y="4184654"/>
            <a:ext cx="3585196" cy="13197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1158" y="4534398"/>
            <a:ext cx="3445989" cy="620278"/>
          </a:xfrm>
          <a:prstGeom prst="rect">
            <a:avLst/>
          </a:prstGeom>
        </p:spPr>
      </p:pic>
      <p:sp>
        <p:nvSpPr>
          <p:cNvPr id="21" name="오른쪽 화살표 20"/>
          <p:cNvSpPr/>
          <p:nvPr/>
        </p:nvSpPr>
        <p:spPr>
          <a:xfrm>
            <a:off x="5774623" y="2868162"/>
            <a:ext cx="448047" cy="20754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5751513" y="4740764"/>
            <a:ext cx="448047" cy="20754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0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다항 분포</a:t>
            </a:r>
            <a:r>
              <a:rPr lang="en-US" altLang="ko-KR" smtClean="0"/>
              <a:t>(multinomial Distribution)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40180" y="1951453"/>
            <a:ext cx="7890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카테고리 분포의 확장</a:t>
            </a:r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이 확률 변수의 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N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N</a:t>
            </a:r>
            <a:r>
              <a:rPr kumimoji="0" 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개의 샘플을 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1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2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,⋯,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N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y1,y2,⋯,yN</a:t>
            </a:r>
            <a:r>
              <a:rPr kumimoji="0" 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라고 하자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. 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이 확률 변수의 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N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N</a:t>
            </a:r>
            <a:r>
              <a:rPr kumimoji="0" 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개의 샘플을 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1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2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,⋯,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N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y1,y2,⋯,yN</a:t>
            </a:r>
            <a:r>
              <a:rPr kumimoji="0" 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라고 하자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. 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298" y="2799978"/>
            <a:ext cx="7997343" cy="233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1153898" cy="1456267"/>
          </a:xfrm>
        </p:spPr>
        <p:txBody>
          <a:bodyPr/>
          <a:lstStyle/>
          <a:p>
            <a:r>
              <a:rPr lang="ko-KR" altLang="en-US" smtClean="0"/>
              <a:t>가우시안 정규 </a:t>
            </a:r>
            <a:r>
              <a:rPr lang="ko-KR" altLang="en-US" smtClean="0"/>
              <a:t>분포</a:t>
            </a:r>
            <a:r>
              <a:rPr lang="en-US" altLang="ko-KR" smtClean="0"/>
              <a:t>(Gaussian </a:t>
            </a:r>
            <a:r>
              <a:rPr lang="en-US" altLang="ko-KR" smtClean="0"/>
              <a:t>normal</a:t>
            </a:r>
            <a:r>
              <a:rPr lang="en-US" altLang="ko-KR" smtClean="0"/>
              <a:t> </a:t>
            </a:r>
            <a:r>
              <a:rPr lang="en-US" altLang="ko-KR" smtClean="0"/>
              <a:t>Distribution)</a:t>
            </a:r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이 확률 변수의 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N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N</a:t>
            </a:r>
            <a:r>
              <a:rPr kumimoji="0" 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개의 샘플을 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1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2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,⋯,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N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y1,y2,⋯,yN</a:t>
            </a:r>
            <a:r>
              <a:rPr kumimoji="0" 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라고 하자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. 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이 확률 변수의 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N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N</a:t>
            </a:r>
            <a:r>
              <a:rPr kumimoji="0" 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개의 샘플을 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1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2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,⋯,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N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y1,y2,⋯,yN</a:t>
            </a:r>
            <a:r>
              <a:rPr kumimoji="0" 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라고 하자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. 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066" y="2758414"/>
            <a:ext cx="6356148" cy="110106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40180" y="1951453"/>
            <a:ext cx="7890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정규 분포의 확률 밀도 함수는 다음과 같다</a:t>
            </a:r>
            <a:r>
              <a:rPr lang="en-US" altLang="ko-KR" smtClean="0"/>
              <a:t>.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/>
              <p:cNvSpPr/>
              <p:nvPr/>
            </p:nvSpPr>
            <p:spPr>
              <a:xfrm>
                <a:off x="840180" y="4297108"/>
                <a:ext cx="11213275" cy="3745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mtClean="0"/>
                  <a:t>정규 분포 중에서 평균 </a:t>
                </a:r>
                <a:r>
                  <a:rPr lang="en-US" altLang="ko-KR" smtClean="0"/>
                  <a:t>µ = 0  </a:t>
                </a:r>
                <a:r>
                  <a:rPr lang="ko-KR" altLang="en-US" smtClean="0"/>
                  <a:t>분</a:t>
                </a:r>
                <a14:m>
                  <m:oMath xmlns:m="http://schemas.openxmlformats.org/officeDocument/2006/math">
                    <m:r>
                      <a:rPr lang="ko-KR" altLang="en-US" b="0" i="1">
                        <a:latin typeface="Cambria Math" panose="02040503050406030204" pitchFamily="18" charset="0"/>
                      </a:rPr>
                      <m:t>산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ko-KR"/>
                          <m:t>σ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mtClean="0"/>
                  <a:t>= 1 </a:t>
                </a:r>
                <a:r>
                  <a:rPr lang="ko-KR" altLang="en-US" smtClean="0"/>
                  <a:t>인 정규 분포를 표준 정규 분포</a:t>
                </a:r>
                <a:r>
                  <a:rPr lang="en-US" altLang="ko-KR" smtClean="0"/>
                  <a:t>(standard normal distribution)</a:t>
                </a:r>
                <a:r>
                  <a:rPr lang="ko-KR" altLang="en-US" smtClean="0"/>
                  <a:t>라고 한다</a:t>
                </a:r>
                <a:r>
                  <a:rPr lang="en-US" altLang="ko-KR" smtClean="0"/>
                  <a:t>.</a:t>
                </a:r>
                <a:endParaRPr lang="ko-KR" altLang="en-US"/>
              </a:p>
            </p:txBody>
          </p:sp>
        </mc:Choice>
        <mc:Fallback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80" y="4297108"/>
                <a:ext cx="11213275" cy="374526"/>
              </a:xfrm>
              <a:prstGeom prst="rect">
                <a:avLst/>
              </a:prstGeom>
              <a:blipFill rotWithShape="0">
                <a:blip r:embed="rId3"/>
                <a:stretch>
                  <a:fillRect l="-489" t="-11475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4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1153898" cy="1456267"/>
          </a:xfrm>
        </p:spPr>
        <p:txBody>
          <a:bodyPr/>
          <a:lstStyle/>
          <a:p>
            <a:r>
              <a:rPr lang="en-US" altLang="ko-KR" smtClean="0"/>
              <a:t>T</a:t>
            </a:r>
            <a:r>
              <a:rPr lang="ko-KR" altLang="en-US" smtClean="0"/>
              <a:t> </a:t>
            </a:r>
            <a:r>
              <a:rPr lang="ko-KR" altLang="en-US" smtClean="0"/>
              <a:t>분포</a:t>
            </a:r>
            <a:r>
              <a:rPr lang="en-US" altLang="ko-KR" smtClean="0"/>
              <a:t>(T Distribution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이 확률 변수의 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N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N</a:t>
            </a:r>
            <a:r>
              <a:rPr kumimoji="0" 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개의 샘플을 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1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2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,⋯,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N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y1,y2,⋯,yN</a:t>
            </a:r>
            <a:r>
              <a:rPr kumimoji="0" 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라고 하자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. 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이 확률 변수의 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N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N</a:t>
            </a:r>
            <a:r>
              <a:rPr kumimoji="0" 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개의 샘플을 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1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2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,⋯,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N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y1,y2,⋯,yN</a:t>
            </a:r>
            <a:r>
              <a:rPr kumimoji="0" 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라고 하자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. 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0180" y="1951453"/>
            <a:ext cx="7890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t</a:t>
            </a:r>
            <a:r>
              <a:rPr lang="ko-KR" altLang="en-US" smtClean="0"/>
              <a:t> 분포의 확률 밀도 함수는 다음과 같다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40180" y="4297108"/>
            <a:ext cx="11213275" cy="374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위 식에서 감마함수는 다음과 같다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232" y="2536042"/>
            <a:ext cx="6547511" cy="12657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118" y="4919302"/>
            <a:ext cx="4739976" cy="85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7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자료형과 컨테이너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2142067"/>
            <a:ext cx="10702635" cy="4092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smtClean="0"/>
              <a:t>기본자료형</a:t>
            </a:r>
            <a:endParaRPr lang="en-US" altLang="ko-KR" b="1" smtClean="0"/>
          </a:p>
          <a:p>
            <a:r>
              <a:rPr lang="ko-KR" altLang="en-US" smtClean="0"/>
              <a:t>숫자 </a:t>
            </a:r>
            <a:r>
              <a:rPr lang="en-US" altLang="ko-KR" smtClean="0"/>
              <a:t>: </a:t>
            </a:r>
            <a:r>
              <a:rPr lang="ko-KR" altLang="en-US" smtClean="0"/>
              <a:t>정수형</a:t>
            </a:r>
            <a:r>
              <a:rPr lang="en-US" altLang="ko-KR" smtClean="0"/>
              <a:t>, </a:t>
            </a:r>
            <a:r>
              <a:rPr lang="ko-KR" altLang="en-US" smtClean="0"/>
              <a:t>실수형</a:t>
            </a:r>
            <a:endParaRPr lang="en-US" altLang="ko-KR" smtClean="0"/>
          </a:p>
          <a:p>
            <a:r>
              <a:rPr lang="ko-KR" altLang="en-US" smtClean="0"/>
              <a:t>불리언</a:t>
            </a:r>
            <a:r>
              <a:rPr lang="en-US" altLang="ko-KR" smtClean="0"/>
              <a:t>(Booleans) : true, false</a:t>
            </a:r>
          </a:p>
          <a:p>
            <a:r>
              <a:rPr lang="ko-KR" altLang="en-US" smtClean="0"/>
              <a:t>문자열</a:t>
            </a:r>
            <a:endParaRPr lang="en-US" altLang="ko-KR" smtClean="0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r>
              <a:rPr lang="ko-KR" altLang="en-US" b="1" smtClean="0"/>
              <a:t>컨테이너</a:t>
            </a:r>
            <a:endParaRPr lang="en-US" altLang="ko-KR" b="1" smtClean="0"/>
          </a:p>
          <a:p>
            <a:r>
              <a:rPr lang="ko-KR" altLang="en-US" smtClean="0"/>
              <a:t>리스트</a:t>
            </a:r>
            <a:endParaRPr lang="en-US" altLang="ko-KR" smtClean="0"/>
          </a:p>
          <a:p>
            <a:r>
              <a:rPr lang="ko-KR" altLang="en-US" smtClean="0"/>
              <a:t>딕셔너리</a:t>
            </a:r>
            <a:endParaRPr lang="en-US" altLang="ko-KR" smtClean="0"/>
          </a:p>
          <a:p>
            <a:r>
              <a:rPr lang="ko-KR" altLang="en-US" smtClean="0"/>
              <a:t>집합</a:t>
            </a:r>
            <a:endParaRPr lang="en-US" altLang="ko-KR" smtClean="0"/>
          </a:p>
          <a:p>
            <a:r>
              <a:rPr lang="ko-KR" altLang="en-US" smtClean="0"/>
              <a:t>튜플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12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 </a:t>
            </a:r>
            <a:r>
              <a:rPr lang="ko-KR" altLang="en-US"/>
              <a:t>기술 통계</a:t>
            </a:r>
            <a:r>
              <a:rPr lang="en-US" altLang="ko-KR"/>
              <a:t>(descriptive statistics)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2142067"/>
            <a:ext cx="10702635" cy="4092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 </a:t>
            </a:r>
            <a:r>
              <a:rPr lang="en-US" altLang="ko-KR"/>
              <a:t>- </a:t>
            </a:r>
            <a:r>
              <a:rPr lang="ko-KR" altLang="en-US"/>
              <a:t>데이터의 개수</a:t>
            </a:r>
            <a:r>
              <a:rPr lang="en-US" altLang="ko-KR"/>
              <a:t>(count)  len(x)</a:t>
            </a:r>
          </a:p>
          <a:p>
            <a:pPr marL="0" indent="0">
              <a:buNone/>
            </a:pPr>
            <a:r>
              <a:rPr lang="en-US" altLang="ko-KR"/>
              <a:t>	x = {1,2,3,4,5,....,N} ----&gt; x = np.array([1,2,3,4,5,....N])</a:t>
            </a:r>
          </a:p>
          <a:p>
            <a:pPr marL="0" indent="0">
              <a:buNone/>
            </a:pPr>
            <a:r>
              <a:rPr lang="en-US" altLang="ko-KR"/>
              <a:t>	x</a:t>
            </a:r>
            <a:r>
              <a:rPr lang="ko-KR" altLang="en-US"/>
              <a:t>의 갯수는 </a:t>
            </a:r>
            <a:r>
              <a:rPr lang="en-US" altLang="ko-KR"/>
              <a:t>numpy</a:t>
            </a:r>
            <a:r>
              <a:rPr lang="ko-KR" altLang="en-US"/>
              <a:t>에서 </a:t>
            </a:r>
            <a:r>
              <a:rPr lang="en-US" altLang="ko-KR"/>
              <a:t>len(x) #</a:t>
            </a:r>
            <a:r>
              <a:rPr lang="ko-KR" altLang="en-US"/>
              <a:t>데이터의 </a:t>
            </a:r>
            <a:r>
              <a:rPr lang="ko-KR" altLang="en-US" smtClean="0"/>
              <a:t>개수</a:t>
            </a:r>
            <a:endParaRPr lang="en-US" altLang="ko-KR" smtClean="0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r>
              <a:rPr lang="ko-KR" altLang="en-US"/>
              <a:t> </a:t>
            </a:r>
            <a:r>
              <a:rPr lang="en-US" altLang="ko-KR"/>
              <a:t>- </a:t>
            </a:r>
            <a:r>
              <a:rPr lang="ko-KR" altLang="en-US"/>
              <a:t>평균</a:t>
            </a:r>
            <a:r>
              <a:rPr lang="en-US" altLang="ko-KR"/>
              <a:t>(average, mean) #</a:t>
            </a:r>
            <a:r>
              <a:rPr lang="ko-KR" altLang="en-US"/>
              <a:t>통계 용어로 샘플 평균</a:t>
            </a:r>
          </a:p>
          <a:p>
            <a:pPr marL="0" indent="0">
              <a:buNone/>
            </a:pPr>
            <a:r>
              <a:rPr lang="ko-KR" altLang="en-US"/>
              <a:t>	</a:t>
            </a:r>
            <a:r>
              <a:rPr lang="en-US" altLang="ko-KR"/>
              <a:t>np.mean(x</a:t>
            </a:r>
            <a:r>
              <a:rPr lang="en-US" altLang="ko-KR" smtClean="0"/>
              <a:t>)</a:t>
            </a:r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644" y="5176218"/>
            <a:ext cx="15430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 </a:t>
            </a:r>
            <a:r>
              <a:rPr lang="ko-KR" altLang="en-US"/>
              <a:t>기술 통계</a:t>
            </a:r>
            <a:r>
              <a:rPr lang="en-US" altLang="ko-KR"/>
              <a:t>(descriptive statistics)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2142067"/>
            <a:ext cx="10702635" cy="4092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 </a:t>
            </a:r>
            <a:r>
              <a:rPr lang="en-US" altLang="ko-KR"/>
              <a:t>- </a:t>
            </a:r>
            <a:r>
              <a:rPr lang="ko-KR" altLang="en-US"/>
              <a:t>분산</a:t>
            </a:r>
            <a:r>
              <a:rPr lang="en-US" altLang="ko-KR"/>
              <a:t>(variance) # </a:t>
            </a:r>
            <a:r>
              <a:rPr lang="ko-KR" altLang="en-US"/>
              <a:t>통계 용어로 샘플 분산</a:t>
            </a:r>
          </a:p>
          <a:p>
            <a:pPr marL="0" indent="0">
              <a:buNone/>
            </a:pPr>
            <a:r>
              <a:rPr lang="ko-KR" altLang="en-US"/>
              <a:t>    데이터와 샘플 평균간의 거리의 제곱의 평균이다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    </a:t>
            </a:r>
            <a:r>
              <a:rPr lang="ko-KR" altLang="en-US"/>
              <a:t>이값이 작으면 데이터가 모여 있는 것이다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    </a:t>
            </a:r>
            <a:r>
              <a:rPr lang="ko-KR" altLang="en-US"/>
              <a:t>반대로 이값이 크면 흩어져 있는 것    </a:t>
            </a:r>
          </a:p>
          <a:p>
            <a:pPr marL="0" indent="0">
              <a:buNone/>
            </a:pPr>
            <a:r>
              <a:rPr lang="ko-KR" altLang="en-US"/>
              <a:t>	</a:t>
            </a:r>
            <a:r>
              <a:rPr lang="en-US" altLang="ko-KR"/>
              <a:t>np.var(x)	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424" y="5040518"/>
            <a:ext cx="2286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0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 </a:t>
            </a:r>
            <a:r>
              <a:rPr lang="ko-KR" altLang="en-US"/>
              <a:t>기술 통계</a:t>
            </a:r>
            <a:r>
              <a:rPr lang="en-US" altLang="ko-KR"/>
              <a:t>(descriptive statistics)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2142067"/>
            <a:ext cx="10702635" cy="2204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 </a:t>
            </a:r>
            <a:r>
              <a:rPr lang="en-US" altLang="ko-KR"/>
              <a:t>- </a:t>
            </a:r>
            <a:r>
              <a:rPr lang="ko-KR" altLang="en-US"/>
              <a:t>표준 편차</a:t>
            </a:r>
            <a:r>
              <a:rPr lang="en-US" altLang="ko-KR"/>
              <a:t>(standard deviation)</a:t>
            </a:r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ko-KR" altLang="en-US"/>
              <a:t>분산의 제곱근 값이다</a:t>
            </a:r>
            <a:r>
              <a:rPr lang="en-US" altLang="ko-KR"/>
              <a:t>. </a:t>
            </a:r>
            <a:r>
              <a:rPr lang="ko-KR" altLang="en-US"/>
              <a:t>수학기호로는 </a:t>
            </a:r>
            <a:r>
              <a:rPr lang="en-US" altLang="ko-KR"/>
              <a:t>s</a:t>
            </a:r>
            <a:r>
              <a:rPr lang="ko-KR" altLang="en-US"/>
              <a:t>로 표시된다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	np.std(x)	</a:t>
            </a:r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859" y="3838668"/>
            <a:ext cx="2011645" cy="101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2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 </a:t>
            </a:r>
            <a:r>
              <a:rPr lang="ko-KR" altLang="en-US"/>
              <a:t>기술 통계</a:t>
            </a:r>
            <a:r>
              <a:rPr lang="en-US" altLang="ko-KR"/>
              <a:t>(descriptive statistics)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2142067"/>
            <a:ext cx="10702635" cy="3593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- </a:t>
            </a:r>
            <a:r>
              <a:rPr lang="ko-KR" altLang="en-US"/>
              <a:t>최대값</a:t>
            </a:r>
            <a:r>
              <a:rPr lang="en-US" altLang="ko-KR"/>
              <a:t>(maximum) : </a:t>
            </a:r>
            <a:r>
              <a:rPr lang="ko-KR" altLang="en-US"/>
              <a:t>데이터 중에서 가장 큰 값 </a:t>
            </a:r>
            <a:r>
              <a:rPr lang="en-US" altLang="ko-KR"/>
              <a:t>np.max(x)</a:t>
            </a:r>
          </a:p>
          <a:p>
            <a:pPr marL="0" indent="0">
              <a:buNone/>
            </a:pPr>
            <a:r>
              <a:rPr lang="en-US" altLang="ko-KR" smtClean="0"/>
              <a:t>- </a:t>
            </a:r>
            <a:r>
              <a:rPr lang="ko-KR" altLang="en-US" smtClean="0"/>
              <a:t>최소값</a:t>
            </a:r>
            <a:r>
              <a:rPr lang="en-US" altLang="ko-KR"/>
              <a:t>(minimum) : </a:t>
            </a:r>
            <a:r>
              <a:rPr lang="ko-KR" altLang="en-US"/>
              <a:t>데이터 중에서 가장 작은 값 </a:t>
            </a:r>
            <a:r>
              <a:rPr lang="en-US" altLang="ko-KR"/>
              <a:t>np.min(x</a:t>
            </a:r>
            <a:r>
              <a:rPr lang="en-US" altLang="ko-KR" smtClean="0"/>
              <a:t>)</a:t>
            </a:r>
          </a:p>
          <a:p>
            <a:pPr>
              <a:buFontTx/>
              <a:buChar char="-"/>
            </a:pP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- </a:t>
            </a:r>
            <a:r>
              <a:rPr lang="ko-KR" altLang="en-US"/>
              <a:t>중앙값</a:t>
            </a:r>
            <a:r>
              <a:rPr lang="en-US" altLang="ko-KR"/>
              <a:t>(median) : </a:t>
            </a:r>
            <a:r>
              <a:rPr lang="ko-KR" altLang="en-US"/>
              <a:t>데이터를 크기대로 정렬 하였을 때 가장 가운데 있는 </a:t>
            </a:r>
          </a:p>
          <a:p>
            <a:pPr marL="0" indent="0">
              <a:buNone/>
            </a:pPr>
            <a:r>
              <a:rPr lang="ko-KR" altLang="en-US"/>
              <a:t>		수를 의미한다</a:t>
            </a:r>
            <a:r>
              <a:rPr lang="en-US" altLang="ko-KR"/>
              <a:t>. </a:t>
            </a:r>
            <a:r>
              <a:rPr lang="ko-KR" altLang="en-US"/>
              <a:t>만일 데이터의 갯수가 짝수 인 경우에는</a:t>
            </a:r>
          </a:p>
          <a:p>
            <a:pPr marL="0" indent="0">
              <a:buNone/>
            </a:pPr>
            <a:r>
              <a:rPr lang="ko-KR" altLang="en-US"/>
              <a:t>		중앙의 두 수의 평균을 사용한다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	np.median(x)</a:t>
            </a:r>
          </a:p>
        </p:txBody>
      </p:sp>
    </p:spTree>
    <p:extLst>
      <p:ext uri="{BB962C8B-B14F-4D97-AF65-F5344CB8AC3E}">
        <p14:creationId xmlns:p14="http://schemas.microsoft.com/office/powerpoint/2010/main" val="381466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 </a:t>
            </a:r>
            <a:r>
              <a:rPr lang="ko-KR" altLang="en-US"/>
              <a:t>기술 통계</a:t>
            </a:r>
            <a:r>
              <a:rPr lang="en-US" altLang="ko-KR"/>
              <a:t>(descriptive statistics)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2142067"/>
            <a:ext cx="10702635" cy="44606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/>
              <a:t> </a:t>
            </a:r>
            <a:r>
              <a:rPr lang="en-US" altLang="ko-KR"/>
              <a:t>- </a:t>
            </a:r>
            <a:r>
              <a:rPr lang="ko-KR" altLang="en-US"/>
              <a:t>사분위수</a:t>
            </a:r>
            <a:r>
              <a:rPr lang="en-US" altLang="ko-KR"/>
              <a:t>(quartile) : </a:t>
            </a:r>
            <a:r>
              <a:rPr lang="ko-KR" altLang="en-US"/>
              <a:t>데이터를 크기대로 정렬하였을 때 </a:t>
            </a:r>
            <a:r>
              <a:rPr lang="en-US" altLang="ko-KR"/>
              <a:t>1/4, 2/4, 3/4 </a:t>
            </a:r>
            <a:r>
              <a:rPr lang="ko-KR" altLang="en-US"/>
              <a:t>위치에</a:t>
            </a:r>
          </a:p>
          <a:p>
            <a:pPr marL="0" indent="0">
              <a:buNone/>
            </a:pPr>
            <a:r>
              <a:rPr lang="ko-KR" altLang="en-US"/>
              <a:t>		</a:t>
            </a:r>
            <a:r>
              <a:rPr lang="en-US" altLang="ko-KR" smtClean="0"/>
              <a:t>		   </a:t>
            </a:r>
            <a:r>
              <a:rPr lang="ko-KR" altLang="en-US" smtClean="0"/>
              <a:t>있는 </a:t>
            </a:r>
            <a:r>
              <a:rPr lang="ko-KR" altLang="en-US"/>
              <a:t>수를 말한다</a:t>
            </a:r>
            <a:r>
              <a:rPr lang="en-US" altLang="ko-KR"/>
              <a:t>. 1</a:t>
            </a:r>
            <a:r>
              <a:rPr lang="ko-KR" altLang="en-US"/>
              <a:t>사분위수</a:t>
            </a:r>
            <a:r>
              <a:rPr lang="en-US" altLang="ko-KR"/>
              <a:t>, 2</a:t>
            </a:r>
            <a:r>
              <a:rPr lang="ko-KR" altLang="en-US"/>
              <a:t>사분위수</a:t>
            </a:r>
            <a:r>
              <a:rPr lang="en-US" altLang="ko-KR"/>
              <a:t>, 3</a:t>
            </a:r>
            <a:r>
              <a:rPr lang="ko-KR" altLang="en-US"/>
              <a:t>사분위수라 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		</a:t>
            </a:r>
            <a:r>
              <a:rPr lang="en-US" altLang="ko-KR" smtClean="0"/>
              <a:t>		   </a:t>
            </a:r>
            <a:r>
              <a:rPr lang="ko-KR" altLang="en-US" smtClean="0"/>
              <a:t>데이터가 </a:t>
            </a:r>
            <a:r>
              <a:rPr lang="en-US" altLang="ko-KR"/>
              <a:t>100</a:t>
            </a:r>
            <a:r>
              <a:rPr lang="ko-KR" altLang="en-US"/>
              <a:t>개가 있다면 </a:t>
            </a:r>
            <a:r>
              <a:rPr lang="en-US" altLang="ko-KR"/>
              <a:t>25</a:t>
            </a:r>
            <a:r>
              <a:rPr lang="ko-KR" altLang="en-US"/>
              <a:t>번째 순서가 </a:t>
            </a:r>
            <a:r>
              <a:rPr lang="en-US" altLang="ko-KR"/>
              <a:t>1</a:t>
            </a:r>
            <a:r>
              <a:rPr lang="ko-KR" altLang="en-US"/>
              <a:t>사분위수이다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		</a:t>
            </a:r>
            <a:r>
              <a:rPr lang="en-US" altLang="ko-KR" smtClean="0"/>
              <a:t>		   2</a:t>
            </a:r>
            <a:r>
              <a:rPr lang="ko-KR" altLang="en-US"/>
              <a:t>사분위수는 중앙값과 같다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		</a:t>
            </a:r>
          </a:p>
          <a:p>
            <a:pPr marL="0" indent="0">
              <a:buNone/>
            </a:pPr>
            <a:r>
              <a:rPr lang="en-US" altLang="ko-KR"/>
              <a:t>		</a:t>
            </a:r>
            <a:r>
              <a:rPr lang="en-US" altLang="ko-KR" smtClean="0"/>
              <a:t>		   </a:t>
            </a:r>
            <a:r>
              <a:rPr lang="ko-KR" altLang="en-US" smtClean="0"/>
              <a:t>위치를 </a:t>
            </a:r>
            <a:r>
              <a:rPr lang="en-US" altLang="ko-KR"/>
              <a:t>1/100</a:t>
            </a:r>
            <a:r>
              <a:rPr lang="ko-KR" altLang="en-US"/>
              <a:t>단위로 나눈 백분위수</a:t>
            </a:r>
            <a:r>
              <a:rPr lang="en-US" altLang="ko-KR"/>
              <a:t>(percentile)</a:t>
            </a:r>
            <a:r>
              <a:rPr lang="ko-KR" altLang="en-US"/>
              <a:t>를 사용하기도 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		</a:t>
            </a:r>
            <a:r>
              <a:rPr lang="en-US" altLang="ko-KR" smtClean="0"/>
              <a:t>		   1</a:t>
            </a:r>
            <a:r>
              <a:rPr lang="ko-KR" altLang="en-US"/>
              <a:t>사분위수는 </a:t>
            </a:r>
            <a:r>
              <a:rPr lang="en-US" altLang="ko-KR"/>
              <a:t>25% </a:t>
            </a:r>
            <a:r>
              <a:rPr lang="ko-KR" altLang="en-US"/>
              <a:t>백분위수와 같다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np.percentile(x, 0) #</a:t>
            </a:r>
            <a:r>
              <a:rPr lang="ko-KR" altLang="en-US"/>
              <a:t>최솟값</a:t>
            </a:r>
          </a:p>
          <a:p>
            <a:pPr marL="0" indent="0">
              <a:buNone/>
            </a:pPr>
            <a:r>
              <a:rPr lang="ko-KR" altLang="en-US"/>
              <a:t>	</a:t>
            </a:r>
            <a:r>
              <a:rPr lang="en-US" altLang="ko-KR" smtClean="0"/>
              <a:t>np.percentile(x,25) </a:t>
            </a:r>
            <a:r>
              <a:rPr lang="en-US" altLang="ko-KR"/>
              <a:t>#1</a:t>
            </a:r>
            <a:r>
              <a:rPr lang="ko-KR" altLang="en-US"/>
              <a:t>사분위수</a:t>
            </a:r>
          </a:p>
          <a:p>
            <a:pPr marL="0" indent="0">
              <a:buNone/>
            </a:pPr>
            <a:r>
              <a:rPr lang="ko-KR" altLang="en-US"/>
              <a:t>	</a:t>
            </a:r>
            <a:r>
              <a:rPr lang="en-US" altLang="ko-KR"/>
              <a:t>np.percentile(x,50) #2</a:t>
            </a:r>
            <a:r>
              <a:rPr lang="ko-KR" altLang="en-US"/>
              <a:t>사분위수</a:t>
            </a:r>
          </a:p>
          <a:p>
            <a:pPr marL="0" indent="0">
              <a:buNone/>
            </a:pPr>
            <a:r>
              <a:rPr lang="ko-KR" altLang="en-US"/>
              <a:t>	</a:t>
            </a:r>
            <a:r>
              <a:rPr lang="en-US" altLang="ko-KR"/>
              <a:t>np.percentile(x,75) #3</a:t>
            </a:r>
            <a:r>
              <a:rPr lang="ko-KR" altLang="en-US"/>
              <a:t>사분위수</a:t>
            </a:r>
          </a:p>
          <a:p>
            <a:pPr marL="0" indent="0">
              <a:buNone/>
            </a:pPr>
            <a:r>
              <a:rPr lang="ko-KR" altLang="en-US"/>
              <a:t>	</a:t>
            </a:r>
            <a:r>
              <a:rPr lang="en-US" altLang="ko-KR"/>
              <a:t>np.percentile(x,100) # </a:t>
            </a:r>
            <a:r>
              <a:rPr lang="ko-KR" altLang="en-US"/>
              <a:t>최댓값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879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Sum/Product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2142067"/>
            <a:ext cx="10702635" cy="44606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/>
              <a:t># sum : </a:t>
            </a:r>
            <a:r>
              <a:rPr lang="ko-KR" altLang="en-US"/>
              <a:t>여러개의 수를 연속하여 더하는 연산</a:t>
            </a:r>
            <a:r>
              <a:rPr lang="en-US" altLang="ko-KR"/>
              <a:t>(</a:t>
            </a:r>
            <a:r>
              <a:rPr lang="ko-KR" altLang="en-US"/>
              <a:t>그리스 문자 시그마를 사용하나 읽을 때는 </a:t>
            </a:r>
            <a:r>
              <a:rPr lang="en-US" altLang="ko-KR"/>
              <a:t>sum</a:t>
            </a:r>
            <a:r>
              <a:rPr lang="en-US" altLang="ko-KR" smtClean="0"/>
              <a:t>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# Product : </a:t>
            </a:r>
            <a:r>
              <a:rPr lang="ko-KR" altLang="en-US"/>
              <a:t>여러개의 수를 연속하여 곱하는 </a:t>
            </a:r>
            <a:r>
              <a:rPr lang="ko-KR" altLang="en-US" smtClean="0"/>
              <a:t>연산</a:t>
            </a:r>
            <a:r>
              <a:rPr lang="en-US" altLang="ko-KR" smtClean="0"/>
              <a:t> </a:t>
            </a:r>
            <a:r>
              <a:rPr lang="en-US" altLang="ko-KR"/>
              <a:t>(</a:t>
            </a:r>
            <a:r>
              <a:rPr lang="ko-KR" altLang="en-US"/>
              <a:t>그리스 문자 파이를 사용하나 읽을 때는 </a:t>
            </a:r>
            <a:r>
              <a:rPr lang="en-US" altLang="ko-KR"/>
              <a:t>product</a:t>
            </a:r>
            <a:r>
              <a:rPr lang="en-US" altLang="ko-KR" smtClean="0"/>
              <a:t>)</a:t>
            </a:r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# </a:t>
            </a:r>
            <a:r>
              <a:rPr lang="ko-KR" altLang="en-US"/>
              <a:t>여러개의 변수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388" y="2682277"/>
            <a:ext cx="2762250" cy="733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388" y="4261879"/>
            <a:ext cx="2762250" cy="7495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919" y="5801096"/>
            <a:ext cx="666750" cy="457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6326" y="5801096"/>
            <a:ext cx="535259" cy="457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4323" y="5801096"/>
            <a:ext cx="655846" cy="4526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2633" y="5801096"/>
            <a:ext cx="1325548" cy="452626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4286992" y="6027409"/>
            <a:ext cx="7837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97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행렬의 행 표기와 열 표기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2142067"/>
            <a:ext cx="10702635" cy="44606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mtClean="0"/>
              <a:t>행렬</a:t>
            </a:r>
            <a:endParaRPr lang="en-US" altLang="ko-KR" smtClean="0"/>
          </a:p>
          <a:p>
            <a:pPr marL="0" indent="0">
              <a:buNone/>
            </a:pPr>
            <a:endParaRPr lang="ko-KR" altLang="en-US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열벡터</a:t>
            </a:r>
            <a:endParaRPr lang="en-US" altLang="ko-KR" smtClean="0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행벡터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86" y="2573482"/>
            <a:ext cx="1228725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86" y="3858367"/>
            <a:ext cx="2105025" cy="400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286" y="5197186"/>
            <a:ext cx="20859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2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천체</Template>
  <TotalTime>23369</TotalTime>
  <Words>444</Words>
  <Application>Microsoft Office PowerPoint</Application>
  <PresentationFormat>와이드스크린</PresentationFormat>
  <Paragraphs>115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Helvetica Neue</vt:lpstr>
      <vt:lpstr>MathJax_Main</vt:lpstr>
      <vt:lpstr>MathJax_Math-italic</vt:lpstr>
      <vt:lpstr>맑은 고딕</vt:lpstr>
      <vt:lpstr>Arial</vt:lpstr>
      <vt:lpstr>Calibri</vt:lpstr>
      <vt:lpstr>Calibri Light</vt:lpstr>
      <vt:lpstr>Cambria Math</vt:lpstr>
      <vt:lpstr>천체</vt:lpstr>
      <vt:lpstr>수치분석을 위한 파이썬 라이브러리</vt:lpstr>
      <vt:lpstr>기본 자료형과 컨테이너</vt:lpstr>
      <vt:lpstr>Numpy 기술 통계(descriptive statistics)</vt:lpstr>
      <vt:lpstr>Numpy 기술 통계(descriptive statistics)</vt:lpstr>
      <vt:lpstr>Numpy 기술 통계(descriptive statistics)</vt:lpstr>
      <vt:lpstr>Numpy 기술 통계(descriptive statistics)</vt:lpstr>
      <vt:lpstr>Numpy 기술 통계(descriptive statistics)</vt:lpstr>
      <vt:lpstr>Sum/Product</vt:lpstr>
      <vt:lpstr>행렬의 행 표기와 열 표기</vt:lpstr>
      <vt:lpstr>특수 행렬의 표기</vt:lpstr>
      <vt:lpstr>가중합(Weighted sum)</vt:lpstr>
      <vt:lpstr>가중 평균(weighted average)과 단순평균</vt:lpstr>
      <vt:lpstr>선형 회귀 모형(linear regression model)</vt:lpstr>
      <vt:lpstr>최적화(optimization)</vt:lpstr>
      <vt:lpstr>이항 분포(binomial Distribution)</vt:lpstr>
      <vt:lpstr>카테고리 분포(categorical Distribution)</vt:lpstr>
      <vt:lpstr>다항 분포(multinomial Distribution)</vt:lpstr>
      <vt:lpstr>가우시안 정규 분포(Gaussian normal Distribution)</vt:lpstr>
      <vt:lpstr>T 분포(T Distribution)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수치분석을 위한 라이브러리</dc:title>
  <dc:creator>kim ji</dc:creator>
  <cp:lastModifiedBy>kim ji</cp:lastModifiedBy>
  <cp:revision>42</cp:revision>
  <dcterms:created xsi:type="dcterms:W3CDTF">2018-05-02T08:29:11Z</dcterms:created>
  <dcterms:modified xsi:type="dcterms:W3CDTF">2018-05-22T07:19:53Z</dcterms:modified>
</cp:coreProperties>
</file>