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390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2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6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7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25BC-389B-41BA-A3E5-72663A9A00B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6696-9281-4576-81F2-22B7F66E6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0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3080" y="501317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신경망은 크게 </a:t>
            </a:r>
            <a:r>
              <a:rPr lang="en-US" altLang="ko-KR" dirty="0" smtClean="0"/>
              <a:t>Input, Hidden, Output </a:t>
            </a:r>
            <a:r>
              <a:rPr lang="ko-KR" altLang="en-US" dirty="0" smtClean="0"/>
              <a:t>으로 구분됨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뉴런들을 연결하는 시냅스의 적절한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찾는 것이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학습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신경망의 구조와 깊이를 달리하여 다양한 모델들이 생겨남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딥러</a:t>
            </a:r>
            <a:r>
              <a:rPr lang="ko-KR" altLang="en-US" dirty="0" err="1"/>
              <a:t>닝</a:t>
            </a:r>
            <a:r>
              <a:rPr lang="ko-KR" altLang="en-US" dirty="0" smtClean="0"/>
              <a:t> 모델 </a:t>
            </a:r>
            <a:r>
              <a:rPr lang="ko-KR" altLang="en-US" dirty="0" err="1" smtClean="0"/>
              <a:t>셀계시에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복잡도 등을 </a:t>
            </a:r>
            <a:r>
              <a:rPr lang="ko-KR" altLang="en-US" dirty="0" err="1" smtClean="0"/>
              <a:t>고려해야함</a:t>
            </a:r>
            <a:endParaRPr lang="ko-KR" altLang="en-US" dirty="0"/>
          </a:p>
        </p:txBody>
      </p:sp>
      <p:pic>
        <p:nvPicPr>
          <p:cNvPr id="2052" name="Picture 4" descr="C:\Users\USER\Desktop\태연\딥러닝\1주\신경망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270135"/>
            <a:ext cx="4680520" cy="349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기본적인 신경망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05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NMT(Neural Machine Translation</a:t>
            </a:r>
            <a:r>
              <a:rPr lang="en-US" altLang="ko-KR" sz="3200" dirty="0" smtClean="0"/>
              <a:t>)</a:t>
            </a:r>
            <a:endParaRPr lang="ko-KR" altLang="en-US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0" y="1052736"/>
            <a:ext cx="6732240" cy="315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365104"/>
            <a:ext cx="79208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등의 번역서비스에서 사용 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전체 문장을 벡터로 변환하고 번역하기 때문에 전체적인 결정에 기반하여 선택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RNN, Encoder-Decoder </a:t>
            </a:r>
            <a:r>
              <a:rPr lang="ko-KR" altLang="en-US" dirty="0" smtClean="0"/>
              <a:t>등의 과정을 통하여 계산된 값이 언어로 번역됨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번역 결과가 틀렸을 경우 원인을 찾기가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83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RBM(</a:t>
            </a:r>
            <a:r>
              <a:rPr lang="en-US" altLang="ko-KR" sz="3000" dirty="0"/>
              <a:t>Restricted Boltzmann Machine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pic>
        <p:nvPicPr>
          <p:cNvPr id="10242" name="Picture 2" descr="C:\Users\USER\Desktop\태연\딥러닝\1주\RB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16" y="1001437"/>
            <a:ext cx="5747767" cy="33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79715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좌측은 </a:t>
            </a:r>
            <a:r>
              <a:rPr lang="en-US" altLang="ko-KR" dirty="0" smtClean="0"/>
              <a:t>RBM </a:t>
            </a:r>
            <a:r>
              <a:rPr lang="ko-KR" altLang="en-US" dirty="0" smtClean="0"/>
              <a:t>신경망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우측은 </a:t>
            </a:r>
            <a:r>
              <a:rPr lang="en-US" altLang="ko-KR" dirty="0" smtClean="0"/>
              <a:t>DBM </a:t>
            </a:r>
            <a:r>
              <a:rPr lang="ko-KR" altLang="en-US" dirty="0" smtClean="0"/>
              <a:t>구조임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RBM</a:t>
            </a:r>
            <a:r>
              <a:rPr lang="ko-KR" altLang="en-US" dirty="0" smtClean="0"/>
              <a:t>은 차원 축소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회귀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특징값</a:t>
            </a:r>
            <a:r>
              <a:rPr lang="ko-KR" altLang="en-US" dirty="0" smtClean="0"/>
              <a:t> 학습에 사용됨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DBM</a:t>
            </a:r>
            <a:r>
              <a:rPr lang="ko-KR" altLang="en-US" dirty="0" smtClean="0"/>
              <a:t>은 학습된 </a:t>
            </a:r>
            <a:r>
              <a:rPr lang="en-US" altLang="ko-KR" dirty="0" smtClean="0"/>
              <a:t>RBM</a:t>
            </a:r>
            <a:r>
              <a:rPr lang="ko-KR" altLang="en-US" dirty="0" smtClean="0"/>
              <a:t>을 쌓아 올린 구조로 부분적인 이미지에 전체를 연상하는 추상화 과정을 구현할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7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이미지 분류를 위한 </a:t>
            </a:r>
            <a:r>
              <a:rPr lang="en-US" altLang="ko-KR" sz="3000" dirty="0" smtClean="0"/>
              <a:t>Network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80460" y="908720"/>
            <a:ext cx="85689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R – CNN : CNN </a:t>
            </a:r>
            <a:r>
              <a:rPr lang="ko-KR" altLang="en-US" dirty="0" smtClean="0"/>
              <a:t>모델에 대해 영역기반으로 특징을 추출하여 정확도가 높음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	      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일일이 작성하고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을 사용하여 분류하여 모든 </a:t>
            </a:r>
            <a:r>
              <a:rPr lang="en-US" altLang="ko-KR" dirty="0" smtClean="0"/>
              <a:t>	       </a:t>
            </a:r>
            <a:r>
              <a:rPr lang="ko-KR" altLang="en-US" dirty="0" smtClean="0"/>
              <a:t>경계 상장에 대해서는 선형임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Fast R – CNN : </a:t>
            </a:r>
            <a:r>
              <a:rPr lang="en-US" altLang="ko-KR" dirty="0" smtClean="0"/>
              <a:t>R – CNN</a:t>
            </a:r>
            <a:r>
              <a:rPr lang="ko-KR" altLang="en-US" dirty="0" smtClean="0"/>
              <a:t>의 문제점을 개선한 </a:t>
            </a:r>
            <a:r>
              <a:rPr lang="en-US" altLang="ko-KR" dirty="0" smtClean="0"/>
              <a:t>Network, </a:t>
            </a:r>
            <a:r>
              <a:rPr lang="ko-KR" altLang="en-US" dirty="0" smtClean="0"/>
              <a:t>하지만 병목현상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Faster R – CNN : </a:t>
            </a:r>
            <a:r>
              <a:rPr lang="en-US" altLang="ko-KR" dirty="0" smtClean="0"/>
              <a:t>Fast R – CNN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RPN</a:t>
            </a:r>
            <a:r>
              <a:rPr lang="ko-KR" altLang="en-US" dirty="0" smtClean="0"/>
              <a:t>을 사용하여 병목 현상을 해결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YOLO : </a:t>
            </a:r>
            <a:r>
              <a:rPr lang="en-US" altLang="ko-KR" dirty="0" smtClean="0"/>
              <a:t>Faster R – CNN</a:t>
            </a:r>
            <a:r>
              <a:rPr lang="ko-KR" altLang="en-US" dirty="0" smtClean="0"/>
              <a:t>보다 속도가 빠르고 하나의 </a:t>
            </a:r>
            <a:r>
              <a:rPr lang="ko-KR" altLang="en-US" dirty="0" err="1" smtClean="0"/>
              <a:t>네크워크가</a:t>
            </a:r>
            <a:r>
              <a:rPr lang="ko-KR" altLang="en-US" dirty="0" smtClean="0"/>
              <a:t> 특징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경계 </a:t>
            </a:r>
            <a:r>
              <a:rPr lang="en-US" altLang="ko-KR" dirty="0" smtClean="0"/>
              <a:t>	  </a:t>
            </a:r>
            <a:r>
              <a:rPr lang="ko-KR" altLang="en-US" dirty="0" smtClean="0"/>
              <a:t>박스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클래스를 분류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18158" y="3628904"/>
            <a:ext cx="8093555" cy="3229096"/>
            <a:chOff x="362700" y="3645024"/>
            <a:chExt cx="8093555" cy="3229096"/>
          </a:xfrm>
        </p:grpSpPr>
        <p:pic>
          <p:nvPicPr>
            <p:cNvPr id="13314" name="Picture 2" descr="C:\Users\USER\Desktop\태연\딥러닝\1주\R-cnn, fast 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0" y="3821112"/>
              <a:ext cx="5554712" cy="292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Picture 3" descr="C:\Users\USER\Desktop\태연\딥러닝\1주\fas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361" y="3645024"/>
              <a:ext cx="3121894" cy="2890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01267" y="6535566"/>
              <a:ext cx="2254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Faster R-CNN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6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DHN(Deep </a:t>
            </a:r>
            <a:r>
              <a:rPr lang="en-US" altLang="ko-KR" sz="3000" dirty="0" err="1" smtClean="0"/>
              <a:t>HyperNetwork</a:t>
            </a:r>
            <a:r>
              <a:rPr lang="en-US" altLang="ko-KR" sz="3200" dirty="0" smtClean="0"/>
              <a:t>)</a:t>
            </a:r>
            <a:endParaRPr lang="ko-KR" altLang="en-US" sz="3000" dirty="0"/>
          </a:p>
        </p:txBody>
      </p:sp>
      <p:pic>
        <p:nvPicPr>
          <p:cNvPr id="14338" name="Picture 2" descr="C:\Users\USER\Desktop\태연\딥러닝\1주\DH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45" y="908719"/>
            <a:ext cx="4867910" cy="35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65313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최초 </a:t>
            </a:r>
            <a:r>
              <a:rPr lang="en-US" altLang="ko-KR" dirty="0" smtClean="0"/>
              <a:t>DNA </a:t>
            </a:r>
            <a:r>
              <a:rPr lang="ko-KR" altLang="en-US" dirty="0" smtClean="0"/>
              <a:t>컴퓨터 기반으로 알고리즘으로 고안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질병 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</a:t>
            </a:r>
            <a:r>
              <a:rPr lang="ko-KR" altLang="en-US" dirty="0" err="1" smtClean="0"/>
              <a:t>마이딩</a:t>
            </a:r>
            <a:r>
              <a:rPr lang="ko-KR" altLang="en-US" dirty="0" smtClean="0"/>
              <a:t> 등 분야를 넓혀감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추상적인 개념들을 표현하기 위해 명시적인 </a:t>
            </a:r>
            <a:r>
              <a:rPr lang="ko-KR" altLang="en-US" dirty="0" err="1" smtClean="0"/>
              <a:t>개념층들을</a:t>
            </a:r>
            <a:r>
              <a:rPr lang="ko-KR" altLang="en-US" dirty="0" smtClean="0"/>
              <a:t> 가지고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수와 연결은 학습이 진행되는 동안 유동적으로 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NTM(Neural Turing Machine</a:t>
            </a:r>
            <a:r>
              <a:rPr lang="en-US" altLang="ko-KR" sz="3200" dirty="0" smtClean="0"/>
              <a:t>)</a:t>
            </a:r>
            <a:endParaRPr lang="ko-KR" altLang="en-US" sz="3000" dirty="0"/>
          </a:p>
        </p:txBody>
      </p:sp>
      <p:pic>
        <p:nvPicPr>
          <p:cNvPr id="11266" name="Picture 2" descr="C:\Users\USER\Desktop\태연\딥러닝\1주\N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64" y="1264884"/>
            <a:ext cx="4499272" cy="29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581128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Neural Network 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Turing Machine </a:t>
            </a:r>
            <a:r>
              <a:rPr lang="ko-KR" altLang="en-US" dirty="0" smtClean="0"/>
              <a:t>을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Memory </a:t>
            </a:r>
            <a:r>
              <a:rPr lang="ko-KR" altLang="en-US" dirty="0" smtClean="0"/>
              <a:t>형태가 존재하지 않는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외부에 명시적인 메모리를 만들고 컴퓨터처럼 연산을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0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DNN(</a:t>
            </a:r>
            <a:r>
              <a:rPr lang="en-US" altLang="ko-KR" sz="3000" dirty="0" smtClean="0"/>
              <a:t>Deep Neural Network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pic>
        <p:nvPicPr>
          <p:cNvPr id="15363" name="Picture 3" descr="C:\Users\USER\Desktop\태연\딥러닝\1주\D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34" y="841534"/>
            <a:ext cx="6630987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4536032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사이에 많은 수의 </a:t>
            </a:r>
            <a:r>
              <a:rPr lang="ko-KR" altLang="en-US" dirty="0" err="1" smtClean="0"/>
              <a:t>은닉층들로</a:t>
            </a:r>
            <a:r>
              <a:rPr lang="ko-KR" altLang="en-US" dirty="0" smtClean="0"/>
              <a:t> 이루어진 </a:t>
            </a:r>
            <a:r>
              <a:rPr lang="en-US" altLang="ko-KR" dirty="0" smtClean="0"/>
              <a:t>ANN</a:t>
            </a:r>
            <a:r>
              <a:rPr lang="ko-KR" altLang="en-US" dirty="0" smtClean="0"/>
              <a:t>의 일종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복잡한 비선형문제를 해결하는데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층이 많을수록 강한 학습 효과를 볼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9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Convolutional Neural Networks(CNN)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71591" y="4005064"/>
            <a:ext cx="74008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오늘날 영상 및 이미지 자료를 처리하는데 적합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필터를 통해 특징 추출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(pooling)</a:t>
            </a:r>
            <a:r>
              <a:rPr lang="ko-KR" altLang="en-US" dirty="0" smtClean="0"/>
              <a:t>를 통해 사물을 인식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영상 분류뿐만 아니라 사물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분할 등 다양하게 활용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심층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으로는 </a:t>
            </a:r>
            <a:r>
              <a:rPr lang="en-US" altLang="ko-KR" dirty="0" smtClean="0"/>
              <a:t>LeNet-5, </a:t>
            </a:r>
            <a:r>
              <a:rPr lang="en-US" altLang="ko-KR" dirty="0" err="1" smtClean="0"/>
              <a:t>AlexNet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GoogleLeNet</a:t>
            </a:r>
            <a:r>
              <a:rPr lang="en-US" altLang="ko-KR" dirty="0" smtClean="0"/>
              <a:t>, VGG, </a:t>
            </a:r>
            <a:r>
              <a:rPr lang="en-US" altLang="ko-KR" dirty="0" err="1" smtClean="0"/>
              <a:t>ResNet</a:t>
            </a:r>
            <a:r>
              <a:rPr lang="en-US" altLang="ko-KR" dirty="0"/>
              <a:t>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</p:txBody>
      </p:sp>
      <p:pic>
        <p:nvPicPr>
          <p:cNvPr id="3076" name="Picture 4" descr="C:\Users\USER\Desktop\태연\딥러닝\1주\cn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03103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Recurrent Neural Networks(RNN)</a:t>
            </a:r>
            <a:endParaRPr lang="ko-KR" altLang="en-US" sz="3000" dirty="0"/>
          </a:p>
        </p:txBody>
      </p:sp>
      <p:pic>
        <p:nvPicPr>
          <p:cNvPr id="4098" name="Picture 2" descr="C:\Users\USER\Desktop\태연\딥러닝\1주\R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052736"/>
            <a:ext cx="6840760" cy="33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394184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음성 인식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언어 번역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자연어 처리 분야에 주로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순차적 정보가 담긴 데이터에서 규칙적인 패턴을 인식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고정 </a:t>
            </a:r>
            <a:r>
              <a:rPr lang="ko-KR" altLang="en-US" dirty="0" smtClean="0"/>
              <a:t>길이 입력이 아닌 임의의 길이를 가진 </a:t>
            </a:r>
            <a:r>
              <a:rPr lang="ko-KR" altLang="en-US" dirty="0" err="1" smtClean="0"/>
              <a:t>시퀸스를</a:t>
            </a:r>
            <a:r>
              <a:rPr lang="ko-KR" altLang="en-US" dirty="0" smtClean="0"/>
              <a:t> 다룰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글을 통해 감정 여부 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필기체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사진을 통해 설명문 생성 등에 활용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RNN</a:t>
            </a:r>
            <a:r>
              <a:rPr lang="ko-KR" altLang="en-US" dirty="0" smtClean="0"/>
              <a:t>의 성능을 개선한 </a:t>
            </a:r>
            <a:r>
              <a:rPr lang="en-US" altLang="ko-KR" dirty="0" smtClean="0"/>
              <a:t>LSTM, GPU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20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USER\Desktop\태연\딥러닝\1주\E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45704"/>
            <a:ext cx="5040560" cy="27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ESN(Echo State Network</a:t>
            </a:r>
            <a:r>
              <a:rPr lang="en-US" altLang="ko-KR" sz="3200" dirty="0" smtClean="0"/>
              <a:t>)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293096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회귀 신경망</a:t>
            </a:r>
            <a:r>
              <a:rPr lang="en-US" altLang="ko-KR" dirty="0" smtClean="0"/>
              <a:t>(RNN)</a:t>
            </a:r>
            <a:r>
              <a:rPr lang="ko-KR" altLang="en-US" dirty="0" smtClean="0"/>
              <a:t>의 일종으로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 문제를 회피하고 성능을 개선함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Hidden Layer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Output Layer</a:t>
            </a:r>
            <a:r>
              <a:rPr lang="ko-KR" altLang="en-US" dirty="0" smtClean="0"/>
              <a:t> 사이의 가중치만을 감독학습으로 업데이트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ESN</a:t>
            </a:r>
            <a:r>
              <a:rPr lang="ko-KR" altLang="en-US" dirty="0" smtClean="0"/>
              <a:t>의 구성은 일반적인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4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Deep</a:t>
            </a:r>
            <a:r>
              <a:rPr lang="en-US" altLang="ko-KR" sz="3000" b="1" dirty="0"/>
              <a:t> </a:t>
            </a:r>
            <a:r>
              <a:rPr lang="en-US" altLang="ko-KR" sz="3000" dirty="0"/>
              <a:t>Q-Network</a:t>
            </a:r>
            <a:endParaRPr lang="ko-KR" altLang="en-US" sz="3000" dirty="0"/>
          </a:p>
        </p:txBody>
      </p:sp>
      <p:pic>
        <p:nvPicPr>
          <p:cNvPr id="5122" name="Picture 2" descr="C:\Users\USER\Desktop\태연\딥러닝\1주\Deep Q 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1" y="1350163"/>
            <a:ext cx="8771985" cy="29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기존의 강화학습 알고리즘에 </a:t>
            </a:r>
            <a:r>
              <a:rPr lang="en-US" altLang="ko-KR" dirty="0" smtClean="0"/>
              <a:t>Deep Neural Network</a:t>
            </a:r>
            <a:r>
              <a:rPr lang="ko-KR" altLang="en-US" dirty="0" smtClean="0"/>
              <a:t>를 결합한 알고리즘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무작위의 여러 행동을 시도해보고 목표에 적합한 </a:t>
            </a:r>
            <a:r>
              <a:rPr lang="ko-KR" altLang="en-US" dirty="0" err="1" smtClean="0"/>
              <a:t>행동시에</a:t>
            </a:r>
            <a:r>
              <a:rPr lang="ko-KR" altLang="en-US" dirty="0" smtClean="0"/>
              <a:t> 점수를 받아 높은 점수를 받을 수 있는 행동을 하도록 학습하는 방식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Q-</a:t>
            </a:r>
            <a:r>
              <a:rPr lang="ko-KR" altLang="en-US" dirty="0" smtClean="0"/>
              <a:t>학습 방식의 </a:t>
            </a:r>
            <a:r>
              <a:rPr lang="en-US" altLang="ko-KR" dirty="0" smtClean="0"/>
              <a:t>Q </a:t>
            </a:r>
            <a:r>
              <a:rPr lang="ko-KR" altLang="en-US" dirty="0" smtClean="0"/>
              <a:t>테이블을  신경망으로 대체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96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GAN(Generative Adversarial Network</a:t>
            </a:r>
            <a:r>
              <a:rPr lang="en-US" altLang="ko-KR" sz="3200" dirty="0" smtClean="0"/>
              <a:t>)</a:t>
            </a:r>
            <a:endParaRPr lang="ko-KR" altLang="en-US" sz="3000" dirty="0"/>
          </a:p>
        </p:txBody>
      </p:sp>
      <p:pic>
        <p:nvPicPr>
          <p:cNvPr id="8194" name="Picture 2" descr="C:\Users\USER\Desktop\태연\딥러닝\1주\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231188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085184"/>
            <a:ext cx="748883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이미지처리 분야에서 주로 사용되는 알고리즘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실제 이미지 데이터를 학습해서 새로운 이미지를 만들어냄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생성된 데이터와 구분해내는 분류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RN(Relational Reasoning)</a:t>
            </a:r>
            <a:endParaRPr lang="ko-KR" altLang="en-US" sz="3000" dirty="0"/>
          </a:p>
        </p:txBody>
      </p:sp>
      <p:pic>
        <p:nvPicPr>
          <p:cNvPr id="6146" name="Picture 2" descr="C:\Users\USER\Desktop\태연\딥러닝\1주\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1"/>
            <a:ext cx="8398249" cy="329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3784" y="4493526"/>
            <a:ext cx="82089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객체와 객체 속성 간의 관계를 파악하여 논리적 추론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RN</a:t>
            </a:r>
            <a:r>
              <a:rPr lang="ko-KR" altLang="en-US" dirty="0" smtClean="0"/>
              <a:t>은 객체 관계만을 추론하기 때문에 이미지나 자연어에는 동작하지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CNN, LSTM </a:t>
            </a:r>
            <a:r>
              <a:rPr lang="ko-KR" altLang="en-US" dirty="0" smtClean="0"/>
              <a:t>등과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3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Autocoder</a:t>
            </a:r>
            <a:endParaRPr lang="ko-KR" altLang="en-US" sz="3000" dirty="0"/>
          </a:p>
        </p:txBody>
      </p:sp>
      <p:pic>
        <p:nvPicPr>
          <p:cNvPr id="7170" name="Picture 2" descr="C:\Users\USER\Desktop\태연\딥러닝\1주\autoen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052736"/>
            <a:ext cx="5256584" cy="371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4941168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입력된 정보가 최대한 불완전한 부분이 없도록 변환하는 신경망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데이터의 입력 값이 주어진 상태에서 데이터의 특징을 찾아</a:t>
            </a:r>
            <a:r>
              <a:rPr lang="en-US" altLang="ko-KR" dirty="0" err="1" smtClean="0"/>
              <a:t>soa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정보를 압축하는 역할을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425</Words>
  <Application>Microsoft Office PowerPoint</Application>
  <PresentationFormat>화면 슬라이드 쇼(4:3)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기본적인 신경망</vt:lpstr>
      <vt:lpstr>DNN(Deep Neural Network)</vt:lpstr>
      <vt:lpstr>Convolutional Neural Networks(CNN)</vt:lpstr>
      <vt:lpstr>Recurrent Neural Networks(RNN)</vt:lpstr>
      <vt:lpstr>ESN(Echo State Network)</vt:lpstr>
      <vt:lpstr>Deep Q-Network</vt:lpstr>
      <vt:lpstr>GAN(Generative Adversarial Network)</vt:lpstr>
      <vt:lpstr>RN(Relational Reasoning)</vt:lpstr>
      <vt:lpstr>Autocoder</vt:lpstr>
      <vt:lpstr>NMT(Neural Machine Translation)</vt:lpstr>
      <vt:lpstr>RBM(Restricted Boltzmann Machine)</vt:lpstr>
      <vt:lpstr>이미지 분류를 위한 Network</vt:lpstr>
      <vt:lpstr>DHN(Deep HyperNetwork)</vt:lpstr>
      <vt:lpstr>NTM(Neural Turing Machine)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2019-07-16T04:42:59Z</dcterms:created>
  <dcterms:modified xsi:type="dcterms:W3CDTF">2019-07-17T14:55:16Z</dcterms:modified>
</cp:coreProperties>
</file>