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58" r:id="rId4"/>
    <p:sldId id="259" r:id="rId5"/>
    <p:sldId id="261" r:id="rId6"/>
    <p:sldId id="267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4="http://schemas.microsoft.com/office/powerpoint/2010/main" xmlns:p15="http://schemas.microsoft.com/office/powerpoint/2012/main">
        <p15:guide id="0" orient="horz" pos="2159" userDrawn="1">
          <p15:clr>
            <a:srgbClr val="A4A3A4"/>
          </p15:clr>
        </p15:guide>
        <p15:guide id="1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660"/>
  </p:normalViewPr>
  <p:slideViewPr>
    <p:cSldViewPr snapToObjects="1">
      <p:cViewPr>
        <p:scale>
          <a:sx n="75" d="100"/>
          <a:sy n="75" d="100"/>
        </p:scale>
        <p:origin x="-258" y="-744"/>
      </p:cViewPr>
      <p:guideLst>
        <p:guide orient="horz" pos="2160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B5CE-3DE9-4469-93DF-42A80F83E748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3785-6ABF-4F78-913B-5723696BA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62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B5CE-3DE9-4469-93DF-42A80F83E748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3785-6ABF-4F78-913B-5723696BA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76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B5CE-3DE9-4469-93DF-42A80F83E748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3785-6ABF-4F78-913B-5723696BA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93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B5CE-3DE9-4469-93DF-42A80F83E748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3785-6ABF-4F78-913B-5723696BA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98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B5CE-3DE9-4469-93DF-42A80F83E748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3785-6ABF-4F78-913B-5723696BA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41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B5CE-3DE9-4469-93DF-42A80F83E748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3785-6ABF-4F78-913B-5723696BA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63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B5CE-3DE9-4469-93DF-42A80F83E748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3785-6ABF-4F78-913B-5723696BA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84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B5CE-3DE9-4469-93DF-42A80F83E748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3785-6ABF-4F78-913B-5723696BA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5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B5CE-3DE9-4469-93DF-42A80F83E748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3785-6ABF-4F78-913B-5723696BA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0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B5CE-3DE9-4469-93DF-42A80F83E748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3785-6ABF-4F78-913B-5723696BA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29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B5CE-3DE9-4469-93DF-42A80F83E748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93785-6ABF-4F78-913B-5723696BA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12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EB5CE-3DE9-4469-93DF-42A80F83E748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93785-6ABF-4F78-913B-5723696BA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07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260" y="3105785"/>
            <a:ext cx="831659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Machine Learning </a:t>
            </a:r>
            <a:r>
              <a:rPr lang="en-US" altLang="ko-KR" sz="3600" smtClean="0"/>
              <a:t>Linear regression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3169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592455"/>
            <a:ext cx="4464685" cy="375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5650" y="4536440"/>
            <a:ext cx="813683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결과값이 존재하고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선형관계를 통해 그 결과값을 결정할 것이라고 추정되는 </a:t>
            </a:r>
            <a:r>
              <a:rPr lang="ko-KR" altLang="en-US" dirty="0" err="1" smtClean="0"/>
              <a:t>입력값과</a:t>
            </a:r>
            <a:r>
              <a:rPr lang="ko-KR" altLang="en-US" dirty="0" smtClean="0"/>
              <a:t> 결과값의 연관관계를 찾는 것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가장 기본적인 </a:t>
            </a:r>
            <a:r>
              <a:rPr lang="ko-KR" altLang="en-US" dirty="0" err="1" smtClean="0"/>
              <a:t>머신러닝의</a:t>
            </a:r>
            <a:r>
              <a:rPr lang="ko-KR" altLang="en-US" dirty="0" smtClean="0"/>
              <a:t> 기법 중 하나임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y </a:t>
            </a:r>
            <a:r>
              <a:rPr lang="en-US" altLang="ko-KR" dirty="0"/>
              <a:t>= </a:t>
            </a:r>
            <a:r>
              <a:rPr lang="en-US" altLang="ko-KR" dirty="0" err="1"/>
              <a:t>wx</a:t>
            </a:r>
            <a:r>
              <a:rPr lang="en-US" altLang="ko-KR" dirty="0"/>
              <a:t> + </a:t>
            </a:r>
            <a:r>
              <a:rPr lang="en-US" altLang="ko-KR" dirty="0" smtClean="0"/>
              <a:t>b 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방정식으로 표현되고 방정식의 </a:t>
            </a:r>
            <a:r>
              <a:rPr lang="en-US" altLang="ko-KR" dirty="0" smtClean="0"/>
              <a:t>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값을 구함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Class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나눠져있지</a:t>
            </a:r>
            <a:r>
              <a:rPr lang="ko-KR" altLang="en-US" dirty="0" smtClean="0"/>
              <a:t> 않고 정답이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무한대</a:t>
            </a:r>
            <a:r>
              <a:rPr lang="en-US" altLang="ko-KR" dirty="0" smtClean="0"/>
              <a:t>~+</a:t>
            </a:r>
            <a:r>
              <a:rPr lang="ko-KR" altLang="en-US" dirty="0" smtClean="0"/>
              <a:t>무한대 범위에 있는 것을 예측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63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650" y="4536440"/>
            <a:ext cx="7921625" cy="17532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위의 그래프에서 y=wx+b 직선과 실제 데이터를 찍어놓은 점들의 y값 차이를 error 함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왼쪽의 직선 모델이 에러가 전혀 없으므로 오른쪽 모델보다 더 나음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USER/AppData/Roaming/PolarisOffice/ETemp/21104_23005480/fImage18933264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40" y="952500"/>
            <a:ext cx="7106920" cy="30962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688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755650" y="4536440"/>
            <a:ext cx="7921625" cy="9226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USER/AppData/Roaming/PolarisOffice/ETemp/21104_23005480/fImage18738938467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" y="1147445"/>
            <a:ext cx="7487920" cy="2948940"/>
          </a:xfrm>
          <a:prstGeom prst="rect">
            <a:avLst/>
          </a:prstGeom>
          <a:noFill/>
        </p:spPr>
      </p:pic>
      <p:sp>
        <p:nvSpPr>
          <p:cNvPr id="4" name="TextBox 3"/>
          <p:cNvSpPr txBox="1">
            <a:spLocks/>
          </p:cNvSpPr>
          <p:nvPr/>
        </p:nvSpPr>
        <p:spPr>
          <a:xfrm>
            <a:off x="755650" y="4536440"/>
            <a:ext cx="7921625" cy="258532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Error : 실제 데이터의 y값과 예측 직선 모델의 y값의 차이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Square error : 실제 데이터의 y값과 예측 직선모델의 y값의 차이를 제곱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Square error 를 사용하는 이유는 에러가 값이 증폭되어 빠르게 학습가능하며, 절대값 사용시 연산속도가 증가 될수 </a:t>
            </a:r>
            <a:r>
              <a:rPr lang="en-US" altLang="ko-KR" sz="1800" b="0" strike="noStrike" cap="none" dirty="0" err="1" smtClean="0">
                <a:latin typeface="맑은 고딕" charset="0"/>
                <a:ea typeface="맑은 고딕" charset="0"/>
              </a:rPr>
              <a:t>있기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1800" b="0" strike="noStrike" cap="none" dirty="0" err="1" smtClean="0">
                <a:latin typeface="맑은 고딕" charset="0"/>
                <a:ea typeface="맑은 고딕" charset="0"/>
              </a:rPr>
              <a:t>때문</a:t>
            </a:r>
            <a:endParaRPr lang="en-US" altLang="ko-KR" sz="1800" b="0" strike="noStrike" cap="none" dirty="0" smtClean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dirty="0" smtClean="0">
                <a:latin typeface="맑은 고딕" charset="0"/>
                <a:ea typeface="맑은 고딕" charset="0"/>
              </a:rPr>
              <a:t>넓이가 좁을수록 예측에 대한 정확도가 높아짐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755650" y="4536440"/>
            <a:ext cx="7921625" cy="9226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>
                <a:spLocks/>
              </p:cNvSpPr>
              <p:nvPr/>
            </p:nvSpPr>
            <p:spPr>
              <a:xfrm>
                <a:off x="755650" y="4312202"/>
                <a:ext cx="7921625" cy="2531783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285750" indent="-285750" algn="l" defTabSz="914400" eaLnBrk="0" fontAlgn="auto">
                  <a:spcBef>
                    <a:spcPts val="0"/>
                  </a:spcBef>
                  <a:spcAft>
                    <a:spcPts val="0"/>
                  </a:spcAft>
                  <a:buFont typeface="Arial"/>
                  <a:buChar char="•"/>
                </a:pPr>
                <a:r>
                  <a:rPr lang="en-US" altLang="ko-KR" sz="1800" b="0" strike="noStrike" cap="none" dirty="0" smtClean="0">
                    <a:latin typeface="맑은 고딕" charset="0"/>
                    <a:ea typeface="맑은 고딕" charset="0"/>
                  </a:rPr>
                  <a:t>Error : h(x)-y : </a:t>
                </a:r>
                <a:r>
                  <a:rPr lang="ko-KR" altLang="en-US" sz="1800" b="0" strike="noStrike" cap="none" dirty="0" err="1" smtClean="0">
                    <a:latin typeface="맑은 고딕" charset="0"/>
                    <a:ea typeface="맑은 고딕" charset="0"/>
                  </a:rPr>
                  <a:t>예측값</a:t>
                </a:r>
                <a:r>
                  <a:rPr lang="en-US" altLang="ko-KR" sz="1800" b="0" strike="noStrike" cap="none" dirty="0" smtClean="0">
                    <a:latin typeface="맑은 고딕" charset="0"/>
                    <a:ea typeface="맑은 고딕" charset="0"/>
                  </a:rPr>
                  <a:t>h(x)(</a:t>
                </a:r>
                <a:r>
                  <a:rPr lang="ko-KR" altLang="en-US" sz="1800" b="0" strike="noStrike" cap="none" dirty="0" smtClean="0">
                    <a:latin typeface="맑은 고딕" charset="0"/>
                    <a:ea typeface="맑은 고딕" charset="0"/>
                  </a:rPr>
                  <a:t>직선</a:t>
                </a:r>
                <a:r>
                  <a:rPr lang="en-US" altLang="ko-KR" sz="1800" b="0" strike="noStrike" cap="none" dirty="0" smtClean="0">
                    <a:latin typeface="맑은 고딕" charset="0"/>
                    <a:ea typeface="맑은 고딕" charset="0"/>
                  </a:rPr>
                  <a:t>) – </a:t>
                </a:r>
                <a:r>
                  <a:rPr lang="ko-KR" altLang="en-US" sz="1800" b="0" strike="noStrike" cap="none" dirty="0" err="1" smtClean="0">
                    <a:latin typeface="맑은 고딕" charset="0"/>
                    <a:ea typeface="맑은 고딕" charset="0"/>
                  </a:rPr>
                  <a:t>실제값</a:t>
                </a:r>
                <a:r>
                  <a:rPr lang="en-US" altLang="ko-KR" sz="1800" b="0" strike="noStrike" cap="none" dirty="0" smtClean="0">
                    <a:latin typeface="맑은 고딕" charset="0"/>
                    <a:ea typeface="맑은 고딕" charset="0"/>
                  </a:rPr>
                  <a:t>y</a:t>
                </a:r>
                <a:endParaRPr lang="ko-KR" altLang="en-US" sz="1800" b="0" strike="noStrike" cap="none" dirty="0" smtClean="0">
                  <a:latin typeface="맑은 고딕" charset="0"/>
                  <a:ea typeface="맑은 고딕" charset="0"/>
                </a:endParaRPr>
              </a:p>
              <a:p>
                <a:pPr marL="285750" indent="-285750" eaLnBrk="0">
                  <a:buFont typeface="Arial"/>
                  <a:buChar char="•"/>
                </a:pPr>
                <a:r>
                  <a:rPr lang="en-US" altLang="ko-KR" sz="1800" b="0" strike="noStrike" cap="none" dirty="0" smtClean="0">
                    <a:latin typeface="맑은 고딕" charset="0"/>
                    <a:ea typeface="맑은 고딕" charset="0"/>
                  </a:rPr>
                  <a:t>Square error : Error</a:t>
                </a:r>
                <a:r>
                  <a:rPr lang="ko-KR" altLang="en-US" sz="1800" b="0" strike="noStrike" cap="none" dirty="0" smtClean="0">
                    <a:latin typeface="맑은 고딕" charset="0"/>
                    <a:ea typeface="맑은 고딕" charset="0"/>
                  </a:rPr>
                  <a:t>의 </a:t>
                </a:r>
                <a:r>
                  <a:rPr lang="ko-KR" altLang="en-US" sz="1800" b="0" strike="noStrike" cap="none" dirty="0" err="1" smtClean="0">
                    <a:latin typeface="맑은 고딕" charset="0"/>
                    <a:ea typeface="맑은 고딕" charset="0"/>
                  </a:rPr>
                  <a:t>제곱값</a:t>
                </a:r>
                <a:r>
                  <a:rPr lang="ko-KR" altLang="en-US" sz="1800" b="0" strike="noStrike" cap="none" dirty="0" smtClean="0">
                    <a:latin typeface="맑은 고딕" charset="0"/>
                    <a:ea typeface="맑은 고딕" charset="0"/>
                  </a:rPr>
                  <a:t> </a:t>
                </a:r>
                <a:r>
                  <a:rPr lang="en-US" altLang="ko-KR" sz="1800" b="0" strike="noStrike" cap="none" dirty="0" smtClean="0">
                    <a:latin typeface="맑은 고딕" charset="0"/>
                    <a:ea typeface="맑은 고딕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맑은 고딕" charset="0"/>
                      </a:rPr>
                      <m:t>(</m:t>
                    </m:r>
                    <m:r>
                      <a:rPr lang="en-US" altLang="ko-KR" i="1">
                        <a:latin typeface="Cambria Math"/>
                        <a:ea typeface="맑은 고딕" charset="0"/>
                      </a:rPr>
                      <m:t>h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맑은 고딕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맑은 고딕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맑은 고딕" charset="0"/>
                      </a:rPr>
                      <m:t>−</m:t>
                    </m:r>
                    <m:r>
                      <a:rPr lang="en-US" altLang="ko-KR" i="1">
                        <a:latin typeface="Cambria Math"/>
                        <a:ea typeface="맑은 고딕" charset="0"/>
                      </a:rPr>
                      <m:t>𝑦</m:t>
                    </m:r>
                  </m:oMath>
                </a14:m>
                <a:r>
                  <a:rPr lang="en-US" altLang="ko-KR" sz="1800" b="0" strike="noStrike" cap="none" dirty="0" smtClean="0">
                    <a:latin typeface="맑은 고딕" charset="0"/>
                    <a:ea typeface="맑은 고딕" charset="0"/>
                  </a:rPr>
                  <a:t>)</a:t>
                </a:r>
                <a:r>
                  <a:rPr lang="en-US" altLang="ko-KR" sz="1800" b="0" strike="noStrike" cap="none" baseline="30000" dirty="0" smtClean="0">
                    <a:latin typeface="맑은 고딕" charset="0"/>
                    <a:ea typeface="맑은 고딕" charset="0"/>
                  </a:rPr>
                  <a:t>2</a:t>
                </a:r>
                <a:endParaRPr lang="ko-KR" altLang="en-US" sz="1800" b="0" strike="noStrike" cap="none" baseline="30000" dirty="0" smtClean="0">
                  <a:latin typeface="맑은 고딕" charset="0"/>
                  <a:ea typeface="맑은 고딕" charset="0"/>
                </a:endParaRPr>
              </a:p>
              <a:p>
                <a:pPr marL="285750" indent="-285750" eaLnBrk="0">
                  <a:buFont typeface="Arial"/>
                  <a:buChar char="•"/>
                </a:pPr>
                <a:r>
                  <a:rPr lang="en-US" altLang="ko-KR" sz="1800" b="0" strike="noStrike" cap="none" dirty="0" smtClean="0">
                    <a:latin typeface="맑은 고딕" charset="0"/>
                    <a:ea typeface="맑은 고딕" charset="0"/>
                  </a:rPr>
                  <a:t>Mean Square </a:t>
                </a:r>
                <a:r>
                  <a:rPr lang="en-US" altLang="ko-KR" dirty="0">
                    <a:latin typeface="맑은 고딕" charset="0"/>
                    <a:ea typeface="맑은 고딕" charset="0"/>
                  </a:rPr>
                  <a:t>E</a:t>
                </a:r>
                <a:r>
                  <a:rPr lang="en-US" altLang="ko-KR" sz="1800" b="0" strike="noStrike" cap="none" dirty="0" smtClean="0">
                    <a:latin typeface="맑은 고딕" charset="0"/>
                    <a:ea typeface="맑은 고딕" charset="0"/>
                  </a:rPr>
                  <a:t>rror : 1/n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1800" b="0" i="1" strike="noStrike" cap="none" smtClean="0">
                            <a:latin typeface="Cambria Math"/>
                            <a:ea typeface="맑은 고딕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b="0" i="1" strike="noStrike" cap="none" smtClean="0">
                            <a:latin typeface="Cambria Math"/>
                            <a:ea typeface="맑은 고딕" charset="0"/>
                          </a:rPr>
                          <m:t>1</m:t>
                        </m:r>
                      </m:sub>
                      <m:sup>
                        <m:r>
                          <a:rPr lang="en-US" altLang="ko-KR" sz="1800" b="0" i="1" strike="noStrike" cap="none" smtClean="0">
                            <a:latin typeface="Cambria Math"/>
                            <a:ea typeface="맑은 고딕" charset="0"/>
                          </a:rPr>
                          <m:t>𝑛</m:t>
                        </m:r>
                      </m:sup>
                      <m:e>
                        <m:r>
                          <a:rPr lang="en-US" altLang="ko-KR" sz="1800" b="0" i="1" strike="noStrike" cap="none" smtClean="0">
                            <a:latin typeface="Cambria Math"/>
                            <a:ea typeface="맑은 고딕" charset="0"/>
                          </a:rPr>
                          <m:t>(</m:t>
                        </m:r>
                        <m:r>
                          <a:rPr lang="en-US" altLang="ko-KR" sz="1800" b="0" i="1" strike="noStrike" cap="none" smtClean="0">
                            <a:latin typeface="Cambria Math"/>
                            <a:ea typeface="맑은 고딕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1800" b="0" i="1" strike="noStrike" cap="none" smtClean="0">
                                <a:latin typeface="Cambria Math"/>
                                <a:ea typeface="맑은 고딕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trike="noStrike" cap="none" smtClean="0">
                                <a:latin typeface="Cambria Math"/>
                                <a:ea typeface="맑은 고딕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800" b="0" i="1" strike="noStrike" cap="none" smtClean="0">
                            <a:latin typeface="Cambria Math"/>
                            <a:ea typeface="맑은 고딕" charset="0"/>
                          </a:rPr>
                          <m:t>−</m:t>
                        </m:r>
                        <m:r>
                          <a:rPr lang="en-US" altLang="ko-KR" sz="1800" b="0" i="1" strike="noStrike" cap="none" smtClean="0">
                            <a:latin typeface="Cambria Math"/>
                            <a:ea typeface="맑은 고딕" charset="0"/>
                          </a:rPr>
                          <m:t>𝑦</m:t>
                        </m:r>
                        <m:r>
                          <a:rPr lang="en-US" altLang="ko-KR" sz="1800" b="0" i="1" strike="noStrike" cap="none" smtClean="0">
                            <a:latin typeface="Cambria Math"/>
                            <a:ea typeface="맑은 고딕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baseline="30000" dirty="0">
                    <a:latin typeface="맑은 고딕" charset="0"/>
                    <a:ea typeface="맑은 고딕" charset="0"/>
                  </a:rPr>
                  <a:t> 2</a:t>
                </a:r>
                <a:endParaRPr lang="en-US" altLang="ko-KR" sz="1800" b="0" strike="noStrike" cap="none" dirty="0" smtClean="0">
                  <a:latin typeface="맑은 고딕" charset="0"/>
                  <a:ea typeface="맑은 고딕" charset="0"/>
                </a:endParaRPr>
              </a:p>
              <a:p>
                <a:pPr marL="285750" indent="-285750" algn="l" defTabSz="914400" eaLnBrk="0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/>
                  <a:buChar char="•"/>
                </a:pPr>
                <a:r>
                  <a:rPr lang="en-US" altLang="ko-KR" dirty="0" smtClean="0">
                    <a:latin typeface="맑은 고딕" charset="0"/>
                    <a:ea typeface="맑은 고딕" charset="0"/>
                  </a:rPr>
                  <a:t>MSE </a:t>
                </a:r>
                <a:r>
                  <a:rPr lang="ko-KR" altLang="en-US" dirty="0" smtClean="0">
                    <a:latin typeface="맑은 고딕" charset="0"/>
                    <a:ea typeface="맑은 고딕" charset="0"/>
                  </a:rPr>
                  <a:t>와 같이 </a:t>
                </a:r>
                <a:r>
                  <a:rPr lang="ko-KR" altLang="en-US" dirty="0" err="1" smtClean="0">
                    <a:latin typeface="맑은 고딕" charset="0"/>
                    <a:ea typeface="맑은 고딕" charset="0"/>
                  </a:rPr>
                  <a:t>예측값과</a:t>
                </a:r>
                <a:r>
                  <a:rPr lang="ko-KR" altLang="en-US" dirty="0" smtClean="0">
                    <a:latin typeface="맑은 고딕" charset="0"/>
                    <a:ea typeface="맑은 고딕" charset="0"/>
                  </a:rPr>
                  <a:t> 실제 데이터의 값이 얼마나 다른 지를 나타내는 함수를 </a:t>
                </a:r>
                <a:r>
                  <a:rPr lang="en-US" altLang="ko-KR" dirty="0" smtClean="0">
                    <a:latin typeface="맑은 고딕" charset="0"/>
                    <a:ea typeface="맑은 고딕" charset="0"/>
                  </a:rPr>
                  <a:t>Cost Function </a:t>
                </a:r>
                <a:r>
                  <a:rPr lang="ko-KR" altLang="en-US" dirty="0" smtClean="0">
                    <a:latin typeface="맑은 고딕" charset="0"/>
                    <a:ea typeface="맑은 고딕" charset="0"/>
                  </a:rPr>
                  <a:t>이라고 부름</a:t>
                </a:r>
                <a:endParaRPr lang="en-US" altLang="ko-KR" dirty="0" smtClean="0">
                  <a:latin typeface="맑은 고딕" charset="0"/>
                  <a:ea typeface="맑은 고딕" charset="0"/>
                </a:endParaRPr>
              </a:p>
              <a:p>
                <a:pPr marL="285750" indent="-285750" eaLnBrk="0">
                  <a:lnSpc>
                    <a:spcPct val="150000"/>
                  </a:lnSpc>
                  <a:buFont typeface="Arial"/>
                  <a:buChar char="•"/>
                </a:pPr>
                <a:r>
                  <a:rPr lang="en-US" altLang="ko-KR" dirty="0" smtClean="0">
                    <a:latin typeface="맑은 고딕" charset="0"/>
                    <a:ea typeface="맑은 고딕" charset="0"/>
                  </a:rPr>
                  <a:t>Cost </a:t>
                </a:r>
                <a:r>
                  <a:rPr lang="ko-KR" altLang="en-US" dirty="0" smtClean="0">
                    <a:latin typeface="맑은 고딕" charset="0"/>
                    <a:ea typeface="맑은 고딕" charset="0"/>
                  </a:rPr>
                  <a:t>값을 최소화 시켜주기 위하여 일반적으로 </a:t>
                </a:r>
                <a:r>
                  <a:rPr lang="en-US" altLang="ko-KR" dirty="0" smtClean="0">
                    <a:latin typeface="맑은 고딕" charset="0"/>
                    <a:ea typeface="맑은 고딕" charset="0"/>
                  </a:rPr>
                  <a:t>Gradient Descent </a:t>
                </a:r>
                <a:r>
                  <a:rPr lang="ko-KR" altLang="en-US" dirty="0" smtClean="0">
                    <a:latin typeface="맑은 고딕" charset="0"/>
                    <a:ea typeface="맑은 고딕" charset="0"/>
                  </a:rPr>
                  <a:t>알고리즘을 사용함</a:t>
                </a:r>
                <a:endParaRPr lang="en-US" altLang="ko-KR" dirty="0">
                  <a:latin typeface="맑은 고딕" charset="0"/>
                  <a:ea typeface="맑은 고딕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4312202"/>
                <a:ext cx="7921625" cy="2531783"/>
              </a:xfrm>
              <a:prstGeom prst="rect">
                <a:avLst/>
              </a:prstGeom>
              <a:blipFill rotWithShape="1">
                <a:blip r:embed="rId2"/>
                <a:stretch>
                  <a:fillRect l="-539" t="-1202" b="-26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:\Users\USER\Desktop\태연\딥러닝\선형회귀\차이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517" y="765105"/>
            <a:ext cx="6227792" cy="357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48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965" y="468288"/>
            <a:ext cx="8064896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/>
              <a:t>손실 함수 </a:t>
            </a:r>
            <a:r>
              <a:rPr lang="en-US" altLang="ko-KR" dirty="0" smtClean="0"/>
              <a:t>(Loss function)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데이터 포인트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예측값</a:t>
            </a:r>
            <a:r>
              <a:rPr lang="en-US" altLang="ko-KR" dirty="0" smtClean="0"/>
              <a:t>, label</a:t>
            </a:r>
            <a:r>
              <a:rPr lang="ko-KR" altLang="en-US" dirty="0" smtClean="0"/>
              <a:t>를 정의하는데 사용되는 함수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/>
              <a:t>E</a:t>
            </a:r>
            <a:r>
              <a:rPr lang="en-US" altLang="ko-KR" dirty="0" smtClean="0"/>
              <a:t>x) </a:t>
            </a:r>
            <a:r>
              <a:rPr lang="ko-KR" altLang="en-US" dirty="0" smtClean="0"/>
              <a:t>제곱손실</a:t>
            </a:r>
            <a:r>
              <a:rPr lang="en-US" altLang="ko-KR" dirty="0" smtClean="0"/>
              <a:t>(square loss), </a:t>
            </a:r>
            <a:r>
              <a:rPr lang="ko-KR" altLang="en-US" dirty="0" smtClean="0"/>
              <a:t>절대값 손실 함수</a:t>
            </a:r>
            <a:r>
              <a:rPr lang="en-US" altLang="ko-KR" dirty="0" smtClean="0"/>
              <a:t>(absolute loss function)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-&gt; </a:t>
            </a:r>
            <a:r>
              <a:rPr lang="ko-KR" altLang="en-US" dirty="0" err="1" smtClean="0"/>
              <a:t>노이즈가</a:t>
            </a:r>
            <a:r>
              <a:rPr lang="ko-KR" altLang="en-US" dirty="0" smtClean="0"/>
              <a:t> 많은 경우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손실함수는 주로 제곱 손실함수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/>
              <a:t>비용 함수 </a:t>
            </a:r>
            <a:r>
              <a:rPr lang="en-US" altLang="ko-KR" dirty="0" smtClean="0"/>
              <a:t>(Cost function)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학습의 손실 함수의 합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모델 복잡도</a:t>
            </a:r>
            <a:r>
              <a:rPr lang="en-US" altLang="ko-KR" dirty="0" smtClean="0"/>
              <a:t>, loss function</a:t>
            </a:r>
            <a:r>
              <a:rPr lang="ko-KR" altLang="en-US" dirty="0" smtClean="0"/>
              <a:t>의 합</a:t>
            </a:r>
            <a:r>
              <a:rPr lang="en-US" altLang="ko-KR" dirty="0"/>
              <a:t> </a:t>
            </a:r>
            <a:r>
              <a:rPr lang="ko-KR" altLang="en-US" dirty="0" smtClean="0"/>
              <a:t>또는 평균에러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Ex) </a:t>
            </a:r>
            <a:r>
              <a:rPr lang="ko-KR" altLang="en-US" dirty="0" smtClean="0"/>
              <a:t>제곱평균오차</a:t>
            </a:r>
            <a:r>
              <a:rPr lang="en-US" altLang="ko-KR" dirty="0" smtClean="0"/>
              <a:t>(Mean squared error), Cross-entropy-&gt; Classification</a:t>
            </a:r>
            <a:r>
              <a:rPr lang="ko-KR" altLang="en-US" dirty="0" smtClean="0"/>
              <a:t>에서 사용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Softmax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여러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분류할때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/>
              <a:t>목적 함수</a:t>
            </a:r>
            <a:r>
              <a:rPr lang="en-US" altLang="ko-KR" dirty="0" smtClean="0"/>
              <a:t>(object function)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학습하는 동안 최적화 하려고 하는 함수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Ex) gradient descent</a:t>
            </a:r>
          </a:p>
          <a:p>
            <a:r>
              <a:rPr lang="en-US" altLang="ko-KR" dirty="0"/>
              <a:t> </a:t>
            </a:r>
            <a:endParaRPr lang="en-US" altLang="ko-KR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/>
              <a:t>loss </a:t>
            </a:r>
            <a:r>
              <a:rPr lang="en-US" altLang="ko-KR" dirty="0"/>
              <a:t>function &lt;= cost function &lt;= objective </a:t>
            </a:r>
            <a:r>
              <a:rPr lang="en-US" altLang="ko-KR" dirty="0" smtClean="0"/>
              <a:t>function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677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755650" y="4536440"/>
            <a:ext cx="7921625" cy="9226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>
                <a:spLocks/>
              </p:cNvSpPr>
              <p:nvPr/>
            </p:nvSpPr>
            <p:spPr>
              <a:xfrm>
                <a:off x="611560" y="4312202"/>
                <a:ext cx="8280920" cy="1754326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285750" indent="-285750" eaLnBrk="0">
                  <a:buFont typeface="Arial"/>
                  <a:buChar char="•"/>
                </a:pPr>
                <a:r>
                  <a:rPr lang="ko-KR" altLang="en-US" dirty="0">
                    <a:latin typeface="맑은 고딕" charset="0"/>
                    <a:ea typeface="맑은 고딕" charset="0"/>
                  </a:rPr>
                  <a:t>왼쪽 위의 식은 </a:t>
                </a:r>
                <a:r>
                  <a:rPr lang="en-US" altLang="ko-KR" dirty="0">
                    <a:latin typeface="맑은 고딕" charset="0"/>
                    <a:ea typeface="맑은 고딕" charset="0"/>
                  </a:rPr>
                  <a:t>b</a:t>
                </a:r>
                <a:r>
                  <a:rPr lang="ko-KR" altLang="en-US" dirty="0">
                    <a:latin typeface="맑은 고딕" charset="0"/>
                    <a:ea typeface="맑은 고딕" charset="0"/>
                  </a:rPr>
                  <a:t>가 </a:t>
                </a:r>
                <a:r>
                  <a:rPr lang="en-US" altLang="ko-KR" dirty="0">
                    <a:latin typeface="맑은 고딕" charset="0"/>
                    <a:ea typeface="맑은 고딕" charset="0"/>
                  </a:rPr>
                  <a:t>0</a:t>
                </a:r>
                <a:r>
                  <a:rPr lang="ko-KR" altLang="en-US" dirty="0">
                    <a:latin typeface="맑은 고딕" charset="0"/>
                    <a:ea typeface="맑은 고딕" charset="0"/>
                  </a:rPr>
                  <a:t>일 경우에서 오른쪽 위의 식은 </a:t>
                </a:r>
                <a:r>
                  <a:rPr lang="en-US" altLang="ko-KR" dirty="0">
                    <a:latin typeface="맑은 고딕" charset="0"/>
                    <a:ea typeface="맑은 고딕" charset="0"/>
                  </a:rPr>
                  <a:t>b</a:t>
                </a:r>
                <a:r>
                  <a:rPr lang="ko-KR" altLang="en-US" dirty="0">
                    <a:latin typeface="맑은 고딕" charset="0"/>
                    <a:ea typeface="맑은 고딕" charset="0"/>
                  </a:rPr>
                  <a:t>가 변할 </a:t>
                </a:r>
                <a:r>
                  <a:rPr lang="ko-KR" altLang="en-US" dirty="0" smtClean="0">
                    <a:latin typeface="맑은 고딕" charset="0"/>
                    <a:ea typeface="맑은 고딕" charset="0"/>
                  </a:rPr>
                  <a:t>경우</a:t>
                </a:r>
                <a:endParaRPr lang="en-US" altLang="ko-KR" dirty="0" smtClean="0">
                  <a:latin typeface="맑은 고딕" charset="0"/>
                  <a:ea typeface="맑은 고딕" charset="0"/>
                </a:endParaRPr>
              </a:p>
              <a:p>
                <a:pPr marL="285750" indent="-285750" algn="l" defTabSz="914400" eaLnBrk="0" fontAlgn="auto">
                  <a:spcBef>
                    <a:spcPts val="0"/>
                  </a:spcBef>
                  <a:spcAft>
                    <a:spcPts val="0"/>
                  </a:spcAft>
                  <a:buFont typeface="Arial"/>
                  <a:buChar char="•"/>
                </a:pPr>
                <a:r>
                  <a:rPr lang="ko-KR" altLang="en-US" dirty="0" smtClean="0">
                    <a:latin typeface="맑은 고딕" charset="0"/>
                    <a:ea typeface="맑은 고딕" charset="0"/>
                  </a:rPr>
                  <a:t>왼쪽은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맑은 고딕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맑은 고딕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맑은 고딕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맑은 고딕" charset="0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맑은 고딕" charset="0"/>
                      </a:rPr>
                      <m:t>𝑤𝑥</m:t>
                    </m:r>
                  </m:oMath>
                </a14:m>
                <a:r>
                  <a:rPr lang="ko-KR" altLang="en-US" sz="1800" b="0" strike="noStrike" cap="none" dirty="0" smtClean="0">
                    <a:latin typeface="맑은 고딕" charset="0"/>
                    <a:ea typeface="맑은 고딕" charset="0"/>
                  </a:rPr>
                  <a:t>라고 두고</a:t>
                </a:r>
                <a:r>
                  <a:rPr lang="en-US" altLang="ko-KR" sz="1800" b="0" strike="noStrike" cap="none" dirty="0" smtClean="0">
                    <a:latin typeface="맑은 고딕" charset="0"/>
                    <a:ea typeface="맑은 고딕" charset="0"/>
                  </a:rPr>
                  <a:t>, </a:t>
                </a:r>
                <a:r>
                  <a:rPr lang="en-US" altLang="ko-KR" dirty="0" smtClean="0">
                    <a:latin typeface="맑은 고딕" charset="0"/>
                    <a:ea typeface="맑은 고딕" charset="0"/>
                  </a:rPr>
                  <a:t>cost function</a:t>
                </a:r>
                <a:r>
                  <a:rPr lang="ko-KR" altLang="en-US" dirty="0" smtClean="0">
                    <a:latin typeface="맑은 고딕" charset="0"/>
                    <a:ea typeface="맑은 고딕" charset="0"/>
                  </a:rPr>
                  <a:t>을 </a:t>
                </a:r>
                <a:r>
                  <a:rPr lang="ko-KR" altLang="en-US" dirty="0" err="1" smtClean="0">
                    <a:latin typeface="맑은 고딕" charset="0"/>
                    <a:ea typeface="맑은 고딕" charset="0"/>
                  </a:rPr>
                  <a:t>최소로하는</a:t>
                </a:r>
                <a:r>
                  <a:rPr lang="ko-KR" altLang="en-US" dirty="0" smtClean="0">
                    <a:latin typeface="맑은 고딕" charset="0"/>
                    <a:ea typeface="맑은 고딕" charset="0"/>
                  </a:rPr>
                  <a:t> </a:t>
                </a:r>
                <a:r>
                  <a:rPr lang="en-US" altLang="ko-KR" dirty="0" smtClean="0">
                    <a:latin typeface="맑은 고딕" charset="0"/>
                    <a:ea typeface="맑은 고딕" charset="0"/>
                  </a:rPr>
                  <a:t>w</a:t>
                </a:r>
                <a:r>
                  <a:rPr lang="ko-KR" altLang="en-US" dirty="0" smtClean="0">
                    <a:latin typeface="맑은 고딕" charset="0"/>
                    <a:ea typeface="맑은 고딕" charset="0"/>
                  </a:rPr>
                  <a:t>를 찾</a:t>
                </a:r>
                <a:r>
                  <a:rPr lang="ko-KR" altLang="en-US" dirty="0">
                    <a:latin typeface="맑은 고딕" charset="0"/>
                    <a:ea typeface="맑은 고딕" charset="0"/>
                  </a:rPr>
                  <a:t>음</a:t>
                </a:r>
                <a:endParaRPr lang="en-US" altLang="ko-KR" dirty="0" smtClean="0">
                  <a:latin typeface="맑은 고딕" charset="0"/>
                  <a:ea typeface="맑은 고딕" charset="0"/>
                </a:endParaRPr>
              </a:p>
              <a:p>
                <a:pPr marL="285750" indent="-285750" eaLnBrk="0">
                  <a:buFont typeface="Arial"/>
                  <a:buChar char="•"/>
                </a:pPr>
                <a:r>
                  <a:rPr lang="en-US" altLang="ko-KR" sz="1800" b="0" strike="noStrike" cap="none" dirty="0" smtClean="0">
                    <a:latin typeface="맑은 고딕" charset="0"/>
                    <a:ea typeface="맑은 고딕" charset="0"/>
                  </a:rPr>
                  <a:t>Gradient Descent</a:t>
                </a:r>
                <a:r>
                  <a:rPr lang="ko-KR" altLang="en-US" sz="1800" b="0" strike="noStrike" cap="none" dirty="0" smtClean="0">
                    <a:latin typeface="맑은 고딕" charset="0"/>
                    <a:ea typeface="맑은 고딕" charset="0"/>
                  </a:rPr>
                  <a:t>는 </a:t>
                </a:r>
                <a:r>
                  <a:rPr lang="en-US" altLang="ko-KR" sz="1800" b="0" strike="noStrike" cap="none" dirty="0" smtClean="0">
                    <a:latin typeface="맑은 고딕" charset="0"/>
                    <a:ea typeface="맑은 고딕" charset="0"/>
                  </a:rPr>
                  <a:t>cost</a:t>
                </a:r>
                <a:r>
                  <a:rPr lang="ko-KR" altLang="en-US" sz="1800" b="0" strike="noStrike" cap="none" dirty="0" smtClean="0">
                    <a:latin typeface="맑은 고딕" charset="0"/>
                    <a:ea typeface="맑은 고딕" charset="0"/>
                  </a:rPr>
                  <a:t>를 최소로 만드는 직선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맑은 고딕" charset="0"/>
                      </a:rPr>
                      <m:t>h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맑은 고딕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맑은 고딕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맑은 고딕" charset="0"/>
                      </a:rPr>
                      <m:t>=</m:t>
                    </m:r>
                    <m:r>
                      <a:rPr lang="en-US" altLang="ko-KR" i="1">
                        <a:latin typeface="Cambria Math"/>
                        <a:ea typeface="맑은 고딕" charset="0"/>
                      </a:rPr>
                      <m:t>𝑤𝑥</m:t>
                    </m:r>
                    <m:r>
                      <a:rPr lang="en-US" altLang="ko-KR" b="0" i="1" smtClean="0">
                        <a:latin typeface="Cambria Math"/>
                        <a:ea typeface="맑은 고딕" charset="0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  <a:ea typeface="맑은 고딕" charset="0"/>
                      </a:rPr>
                      <m:t>𝑏</m:t>
                    </m:r>
                  </m:oMath>
                </a14:m>
                <a:r>
                  <a:rPr lang="ko-KR" altLang="en-US" sz="1800" b="0" strike="noStrike" cap="none" dirty="0" smtClean="0">
                    <a:latin typeface="맑은 고딕" charset="0"/>
                    <a:ea typeface="맑은 고딕" charset="0"/>
                  </a:rPr>
                  <a:t>에서</a:t>
                </a:r>
                <a:r>
                  <a:rPr lang="en-US" altLang="ko-KR" sz="1800" b="0" strike="noStrike" cap="none" dirty="0" smtClean="0">
                    <a:latin typeface="맑은 고딕" charset="0"/>
                    <a:ea typeface="맑은 고딕" charset="0"/>
                  </a:rPr>
                  <a:t> </a:t>
                </a:r>
                <a:r>
                  <a:rPr lang="ko-KR" altLang="en-US" sz="1800" b="0" strike="noStrike" cap="none" dirty="0" smtClean="0">
                    <a:latin typeface="맑은 고딕" charset="0"/>
                    <a:ea typeface="맑은 고딕" charset="0"/>
                  </a:rPr>
                  <a:t>최적의 </a:t>
                </a:r>
                <a:r>
                  <a:rPr lang="en-US" altLang="ko-KR" sz="1800" b="0" strike="noStrike" cap="none" dirty="0" err="1" smtClean="0">
                    <a:latin typeface="맑은 고딕" charset="0"/>
                    <a:ea typeface="맑은 고딕" charset="0"/>
                  </a:rPr>
                  <a:t>w,b</a:t>
                </a:r>
                <a:r>
                  <a:rPr lang="ko-KR" altLang="en-US" sz="1800" b="0" strike="noStrike" cap="none" dirty="0" smtClean="0">
                    <a:latin typeface="맑은 고딕" charset="0"/>
                    <a:ea typeface="맑은 고딕" charset="0"/>
                  </a:rPr>
                  <a:t>를 업데이트하면서 찾아내는 과정임</a:t>
                </a:r>
                <a:endParaRPr lang="en-US" altLang="ko-KR" sz="1800" b="0" strike="noStrike" cap="none" dirty="0" smtClean="0">
                  <a:latin typeface="맑은 고딕" charset="0"/>
                  <a:ea typeface="맑은 고딕" charset="0"/>
                </a:endParaRPr>
              </a:p>
              <a:p>
                <a:pPr marL="285750" indent="-285750" eaLnBrk="0">
                  <a:buFont typeface="Arial"/>
                  <a:buChar char="•"/>
                </a:pPr>
                <a:endParaRPr lang="en-US" altLang="ko-KR" sz="1800" b="0" strike="noStrike" cap="none" dirty="0" smtClean="0">
                  <a:latin typeface="맑은 고딕" charset="0"/>
                  <a:ea typeface="맑은 고딕" charset="0"/>
                </a:endParaRPr>
              </a:p>
              <a:p>
                <a:pPr marL="285750" indent="-285750" algn="l" defTabSz="914400" eaLnBrk="0" fontAlgn="auto">
                  <a:spcBef>
                    <a:spcPts val="0"/>
                  </a:spcBef>
                  <a:spcAft>
                    <a:spcPts val="0"/>
                  </a:spcAft>
                  <a:buFont typeface="Arial"/>
                  <a:buChar char="•"/>
                </a:pPr>
                <a:r>
                  <a:rPr lang="en-US" altLang="ko-KR" dirty="0" smtClean="0">
                    <a:latin typeface="맑은 고딕" charset="0"/>
                    <a:ea typeface="맑은 고딕" charset="0"/>
                  </a:rPr>
                  <a:t>                                             cost(w)</a:t>
                </a:r>
                <a:r>
                  <a:rPr lang="ko-KR" altLang="en-US" dirty="0" smtClean="0">
                    <a:latin typeface="맑은 고딕" charset="0"/>
                    <a:ea typeface="맑은 고딕" charset="0"/>
                  </a:rPr>
                  <a:t>는</a:t>
                </a:r>
                <a:r>
                  <a:rPr lang="en-US" altLang="ko-KR" dirty="0" smtClean="0">
                    <a:latin typeface="맑은 고딕" charset="0"/>
                    <a:ea typeface="맑은 고딕" charset="0"/>
                  </a:rPr>
                  <a:t> MSE</a:t>
                </a:r>
                <a:r>
                  <a:rPr lang="ko-KR" altLang="en-US" dirty="0" smtClean="0">
                    <a:latin typeface="맑은 고딕" charset="0"/>
                    <a:ea typeface="맑은 고딕" charset="0"/>
                  </a:rPr>
                  <a:t>를 </a:t>
                </a:r>
                <a:r>
                  <a:rPr lang="en-US" altLang="ko-KR" dirty="0" smtClean="0">
                    <a:latin typeface="맑은 고딕" charset="0"/>
                    <a:ea typeface="맑은 고딕" charset="0"/>
                  </a:rPr>
                  <a:t>w</a:t>
                </a:r>
                <a:r>
                  <a:rPr lang="ko-KR" altLang="en-US" dirty="0" smtClean="0">
                    <a:latin typeface="맑은 고딕" charset="0"/>
                    <a:ea typeface="맑은 고딕" charset="0"/>
                  </a:rPr>
                  <a:t>로 </a:t>
                </a:r>
                <a:r>
                  <a:rPr lang="ko-KR" altLang="en-US" dirty="0" err="1" smtClean="0">
                    <a:latin typeface="맑은 고딕" charset="0"/>
                    <a:ea typeface="맑은 고딕" charset="0"/>
                  </a:rPr>
                  <a:t>편미분한</a:t>
                </a:r>
                <a:r>
                  <a:rPr lang="ko-KR" altLang="en-US" dirty="0" smtClean="0">
                    <a:latin typeface="맑은 고딕" charset="0"/>
                    <a:ea typeface="맑은 고딕" charset="0"/>
                  </a:rPr>
                  <a:t> </a:t>
                </a:r>
                <a:r>
                  <a:rPr lang="ko-KR" altLang="en-US" dirty="0" smtClean="0">
                    <a:latin typeface="맑은 고딕" charset="0"/>
                    <a:ea typeface="맑은 고딕" charset="0"/>
                  </a:rPr>
                  <a:t>것</a:t>
                </a:r>
                <a:endParaRPr lang="en-US" altLang="ko-KR" dirty="0" smtClean="0">
                  <a:latin typeface="맑은 고딕" charset="0"/>
                  <a:ea typeface="맑은 고딕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312202"/>
                <a:ext cx="8280920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442" t="-1736" b="-45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C:\Users\USER\Desktop\태연\딥러닝\선형회귀\G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1" y="858838"/>
            <a:ext cx="3812613" cy="287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태연\딥러닝\선형회귀\식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587147"/>
            <a:ext cx="3457972" cy="55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USER\Desktop\태연\딥러닝\선형회귀\그림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412" y="1129669"/>
            <a:ext cx="4848949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2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755650" y="4536440"/>
            <a:ext cx="7921625" cy="9226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611560" y="4312202"/>
            <a:ext cx="8280920" cy="21162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dirty="0" smtClean="0">
                <a:latin typeface="맑은 고딕" charset="0"/>
                <a:ea typeface="맑은 고딕" charset="0"/>
              </a:rPr>
              <a:t>Learning rate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는 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w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가 업데이트되는 양을 상수로 붙여 조절함</a:t>
            </a:r>
            <a:endParaRPr lang="en-US" altLang="ko-KR" dirty="0" smtClean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dirty="0" smtClean="0">
                <a:latin typeface="맑은 고딕" charset="0"/>
                <a:ea typeface="맑은 고딕" charset="0"/>
              </a:rPr>
              <a:t>Learning rate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가 너무 적으면 업데이트가 </a:t>
            </a:r>
            <a:r>
              <a:rPr lang="ko-KR" altLang="en-US" dirty="0" err="1" smtClean="0">
                <a:latin typeface="맑은 고딕" charset="0"/>
                <a:ea typeface="맑은 고딕" charset="0"/>
              </a:rPr>
              <a:t>적게되고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, w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들이 내려가는 시간이 </a:t>
            </a:r>
            <a:r>
              <a:rPr lang="ko-KR" altLang="en-US" dirty="0" err="1" smtClean="0">
                <a:latin typeface="맑은 고딕" charset="0"/>
                <a:ea typeface="맑은 고딕" charset="0"/>
              </a:rPr>
              <a:t>오래걸림</a:t>
            </a:r>
            <a:endParaRPr lang="en-US" altLang="ko-KR" dirty="0" smtClean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dirty="0" smtClean="0">
                <a:latin typeface="맑은 고딕" charset="0"/>
                <a:ea typeface="맑은 고딕" charset="0"/>
              </a:rPr>
              <a:t>Learning rate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가 너무 높으면 과하게 업데이트되어 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converge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를 지나쳐버림</a:t>
            </a:r>
            <a:endParaRPr lang="en-US" altLang="ko-KR" dirty="0" smtClean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dirty="0" smtClean="0">
                <a:latin typeface="맑은 고딕" charset="0"/>
                <a:ea typeface="맑은 고딕" charset="0"/>
              </a:rPr>
              <a:t>적당한 조절이 필요함</a:t>
            </a:r>
            <a:endParaRPr lang="en-US" altLang="ko-KR" dirty="0">
              <a:latin typeface="맑은 고딕" charset="0"/>
              <a:ea typeface="맑은 고딕" charset="0"/>
            </a:endParaRPr>
          </a:p>
        </p:txBody>
      </p:sp>
      <p:pic>
        <p:nvPicPr>
          <p:cNvPr id="4098" name="Picture 2" descr="C:\Users\USER\Desktop\태연\딥러닝\선형회귀\학습률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76" y="726379"/>
            <a:ext cx="43053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USER\Desktop\태연\딥러닝\선형회귀\학습률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600075"/>
            <a:ext cx="43053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15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755650" y="4536440"/>
            <a:ext cx="7921625" cy="9226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611560" y="3977202"/>
            <a:ext cx="8280920" cy="258532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dirty="0" smtClean="0">
                <a:latin typeface="맑은 고딕" charset="0"/>
                <a:ea typeface="맑은 고딕" charset="0"/>
              </a:rPr>
              <a:t>기본 데이터를 기반으로 가설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(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공식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)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을 만든 다음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, 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가설에서 나온 값이 실제 측정값과의 차이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(cost function)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를 최소한의 값을 가지도록 변수 값을 찾음</a:t>
            </a:r>
            <a:endParaRPr lang="en-US" altLang="ko-KR" dirty="0" smtClean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dirty="0" smtClean="0">
                <a:latin typeface="맑은 고딕" charset="0"/>
                <a:ea typeface="맑은 고딕" charset="0"/>
              </a:rPr>
              <a:t>학습 단계 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: 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실제 데이터를 수집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, 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수집된 데이터에서 어떤 특징을 가지고 예측할 것인지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, 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특징들을 정의한 다음 이를 기반으로 가설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(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공식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) 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정의 후 학습</a:t>
            </a:r>
            <a:endParaRPr lang="en-US" altLang="ko-KR" dirty="0" smtClean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dirty="0" smtClean="0">
                <a:latin typeface="맑은 고딕" charset="0"/>
                <a:ea typeface="맑은 고딕" charset="0"/>
              </a:rPr>
              <a:t>예측 단계 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: 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학습이 끝나면 모델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(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함수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)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가 주어지고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, 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예측은 단순하게 모델에 값을 넣으면 학습된 모델에서 결과값을 </a:t>
            </a:r>
            <a:r>
              <a:rPr lang="ko-KR" altLang="en-US" dirty="0" err="1" smtClean="0">
                <a:latin typeface="맑은 고딕" charset="0"/>
                <a:ea typeface="맑은 고딕" charset="0"/>
              </a:rPr>
              <a:t>리턴함</a:t>
            </a:r>
            <a:endParaRPr lang="en-US" altLang="ko-KR" dirty="0">
              <a:latin typeface="맑은 고딕" charset="0"/>
              <a:ea typeface="맑은 고딕" charset="0"/>
            </a:endParaRPr>
          </a:p>
        </p:txBody>
      </p:sp>
      <p:pic>
        <p:nvPicPr>
          <p:cNvPr id="5123" name="Picture 3" descr="C:\Users\USER\Desktop\태연\딥러닝\선형회귀\머신러닝 순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19" y="476672"/>
            <a:ext cx="7316788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35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Pages>5</Pages>
  <Words>475</Words>
  <Characters>0</Characters>
  <Application>Microsoft Office PowerPoint</Application>
  <DocSecurity>0</DocSecurity>
  <PresentationFormat>화면 슬라이드 쇼(4:3)</PresentationFormat>
  <Lines>0</Lines>
  <Paragraphs>42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20</cp:revision>
  <dcterms:modified xsi:type="dcterms:W3CDTF">2019-09-03T10:33:58Z</dcterms:modified>
</cp:coreProperties>
</file>