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8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2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0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7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3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5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5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3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6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4A52-5606-4F8A-8FC7-FC637773F81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41E5-2DF7-46AF-BBB7-943C1B489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772400" cy="1800200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학습 관련 기술</a:t>
            </a:r>
            <a:endParaRPr lang="ko-KR" altLang="en-US" sz="6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9512" y="5494272"/>
            <a:ext cx="26642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/>
              <a:t>견 민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5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46585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MNIST </a:t>
            </a:r>
            <a:r>
              <a:rPr lang="ko-KR" altLang="en-US" sz="2800" dirty="0" smtClean="0"/>
              <a:t>데이터셋으로 본 갱신 방법 비교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676456" cy="3675100"/>
          </a:xfrm>
          <a:prstGeom prst="rect">
            <a:avLst/>
          </a:prstGeom>
        </p:spPr>
      </p:pic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72707" y="4692100"/>
            <a:ext cx="8496944" cy="2088232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이전 장에서 봤던 기법에 따라 갱신경로가 달라지는 것을 확인함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또한 하이퍼파라미터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(ex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학습률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어떻게 설정하느냐에 따라서 결과가 바뀜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결과를 보면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학습진도가 가장 느림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나머지 세 기법의 진도는 비슷함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결론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상황에 맞는 기법을 사용하고 학습률과 신경망의 구조에 따라 결과      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 달라짐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496944" cy="590465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Gradient Descent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최적의 값을 찾아가는 것은 정확하지만 너무 느리다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통해서 빠르게</a:t>
            </a:r>
            <a:r>
              <a:rPr lang="ko-KR" altLang="en-US" sz="1800" dirty="0"/>
              <a:t> </a:t>
            </a:r>
            <a:r>
              <a:rPr lang="ko-KR" altLang="en-US" sz="1800" dirty="0">
                <a:solidFill>
                  <a:schemeClr val="tx1"/>
                </a:solidFill>
              </a:rPr>
              <a:t>찾을 수 있도록 </a:t>
            </a:r>
            <a:r>
              <a:rPr lang="ko-KR" altLang="en-US" sz="1800" dirty="0" smtClean="0">
                <a:solidFill>
                  <a:schemeClr val="tx1"/>
                </a:solidFill>
              </a:rPr>
              <a:t>발전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</a:rPr>
              <a:t>그러나 최적의 값을 찾아가는 방향이 </a:t>
            </a:r>
            <a:r>
              <a:rPr lang="ko-KR" altLang="en-US" sz="1600" dirty="0" smtClean="0">
                <a:solidFill>
                  <a:schemeClr val="tx1"/>
                </a:solidFill>
              </a:rPr>
              <a:t>뒤죽박죽이고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한 스텝 나아가기 위한 사이즈를 정하기 어렵다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위한 사이즈를 정하기 어렵다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방향과 스텝 사이즈를 고려하는 새로운 </a:t>
            </a:r>
            <a:r>
              <a:rPr lang="en-US" altLang="ko-KR" sz="1800" dirty="0" smtClean="0">
                <a:solidFill>
                  <a:schemeClr val="tx1"/>
                </a:solidFill>
              </a:rPr>
              <a:t>Optimizer</a:t>
            </a:r>
            <a:r>
              <a:rPr lang="ko-KR" altLang="en-US" sz="1800" dirty="0" smtClean="0">
                <a:solidFill>
                  <a:schemeClr val="tx1"/>
                </a:solidFill>
              </a:rPr>
              <a:t>들이 많이 나옴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방향성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085850" lvl="2" indent="-171450" algn="l"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chemeClr val="tx1"/>
                </a:solidFill>
              </a:rPr>
              <a:t>Momentum</a:t>
            </a:r>
          </a:p>
          <a:p>
            <a:pPr marL="1085850" lvl="2" indent="-171450" algn="l"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chemeClr val="tx1"/>
                </a:solidFill>
              </a:rPr>
              <a:t>Nag</a:t>
            </a:r>
            <a:r>
              <a:rPr lang="en-US" altLang="ko-KR" sz="800" dirty="0" smtClean="0">
                <a:solidFill>
                  <a:schemeClr val="tx1"/>
                </a:solidFill>
              </a:rPr>
              <a:t>	</a:t>
            </a:r>
          </a:p>
          <a:p>
            <a:pPr lvl="1" algn="l"/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스텝사이즈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/>
                </a:solidFill>
              </a:rPr>
              <a:t>Adagrad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/>
                </a:solidFill>
              </a:rPr>
              <a:t>RMSPop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/>
                </a:solidFill>
              </a:rPr>
              <a:t>AdaDelta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방향성 </a:t>
            </a:r>
            <a:r>
              <a:rPr lang="en-US" altLang="ko-KR" sz="1600" dirty="0" smtClean="0">
                <a:solidFill>
                  <a:schemeClr val="tx1"/>
                </a:solidFill>
              </a:rPr>
              <a:t>+ </a:t>
            </a:r>
            <a:r>
              <a:rPr lang="ko-KR" altLang="en-US" sz="1600" dirty="0" smtClean="0">
                <a:solidFill>
                  <a:schemeClr val="tx1"/>
                </a:solidFill>
              </a:rPr>
              <a:t>스텝사이즈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/>
                </a:solidFill>
              </a:rPr>
              <a:t>Adam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/>
                </a:solidFill>
              </a:rPr>
              <a:t>Nadam</a:t>
            </a:r>
          </a:p>
        </p:txBody>
      </p:sp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가중치의 초깃값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44824"/>
            <a:ext cx="8496944" cy="475252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신경망 학습에서 특히 중요한 것이 가중치의 초깃값을 무엇으로 설정하느냐가 신경망의 학습의 성패가 갈림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가중치를 작게 만들고 싶으면 최대한 작은 값에서 시작하는 것이 정공법임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가중치 감소 기법을 사용하면 오버피팅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(overfiting,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과적합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방지할 수 있음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오버피팅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(overfiting) :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한 데이터셋에만 지나치게 최적화된 상태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초깃값을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설정하면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설정하면 올바른 학습이 이뤄지지 않음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Backpropagation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에서 모든 가중치의 값이 똑같이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갱신 되기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때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문임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초깃값을 무작위로 설정해야함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Hidden layer</a:t>
            </a:r>
            <a:r>
              <a:rPr lang="ko-KR" altLang="en-US" sz="2800" dirty="0" smtClean="0"/>
              <a:t>의 활성화값 분포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208912" cy="2592288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23528" y="3700109"/>
            <a:ext cx="8496944" cy="30243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Hidden layer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개로 설정하고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각 층의 뉴런은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개씩이고 입력 데이터로서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1000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개의 데이터를 정규분포로 무작위로 생성하여 신경망에 보냄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activation function(</a:t>
            </a:r>
            <a:r>
              <a:rPr lang="ko-KR" altLang="en-US" sz="1800" dirty="0" smtClean="0">
                <a:solidFill>
                  <a:schemeClr val="tx1"/>
                </a:solidFill>
              </a:rPr>
              <a:t>활성화 함수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로는 </a:t>
            </a:r>
            <a:r>
              <a:rPr lang="en-US" altLang="ko-KR" sz="1800" dirty="0" smtClean="0">
                <a:solidFill>
                  <a:schemeClr val="tx1"/>
                </a:solidFill>
              </a:rPr>
              <a:t>sigmoid(</a:t>
            </a:r>
            <a:r>
              <a:rPr lang="ko-KR" altLang="en-US" sz="1800" dirty="0" smtClean="0">
                <a:solidFill>
                  <a:schemeClr val="tx1"/>
                </a:solidFill>
              </a:rPr>
              <a:t>시그모이드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함수를 이용했고 각 층의 활성화 결과를 </a:t>
            </a:r>
            <a:r>
              <a:rPr lang="en-US" altLang="ko-KR" sz="1800" dirty="0" smtClean="0">
                <a:solidFill>
                  <a:schemeClr val="tx1"/>
                </a:solidFill>
              </a:rPr>
              <a:t>activations(</a:t>
            </a:r>
            <a:r>
              <a:rPr lang="ko-KR" altLang="en-US" sz="1800" dirty="0" smtClean="0">
                <a:solidFill>
                  <a:schemeClr val="tx1"/>
                </a:solidFill>
              </a:rPr>
              <a:t>변수 명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에 저장 후 히스토그램을 출력함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각 층의 활성화값들이 </a:t>
            </a:r>
            <a:r>
              <a:rPr lang="en-US" altLang="ko-KR" sz="1800" dirty="0" smtClean="0">
                <a:solidFill>
                  <a:schemeClr val="tx1"/>
                </a:solidFill>
              </a:rPr>
              <a:t>0</a:t>
            </a:r>
            <a:r>
              <a:rPr lang="ko-KR" altLang="en-US" sz="1800" dirty="0" smtClean="0">
                <a:solidFill>
                  <a:schemeClr val="tx1"/>
                </a:solidFill>
              </a:rPr>
              <a:t>과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로 치우쳐 분포되어 있고 </a:t>
            </a:r>
            <a:r>
              <a:rPr lang="en-US" altLang="ko-KR" sz="1800" dirty="0" smtClean="0">
                <a:solidFill>
                  <a:schemeClr val="tx1"/>
                </a:solidFill>
              </a:rPr>
              <a:t>Sigmoid </a:t>
            </a:r>
            <a:r>
              <a:rPr lang="ko-KR" altLang="en-US" sz="1800" dirty="0" smtClean="0">
                <a:solidFill>
                  <a:schemeClr val="tx1"/>
                </a:solidFill>
              </a:rPr>
              <a:t>등의 중앙부근이 선형이 </a:t>
            </a:r>
            <a:r>
              <a:rPr lang="en-US" altLang="ko-KR" sz="1800" dirty="0" smtClean="0">
                <a:solidFill>
                  <a:schemeClr val="tx1"/>
                </a:solidFill>
              </a:rPr>
              <a:t>S</a:t>
            </a:r>
            <a:r>
              <a:rPr lang="ko-KR" altLang="en-US" sz="1800" dirty="0" smtClean="0">
                <a:solidFill>
                  <a:schemeClr val="tx1"/>
                </a:solidFill>
              </a:rPr>
              <a:t>자 모양 함수 같은 경우 데이터가 양 극단에 치우칠수록 그 기울기가 점점 작아지다가 </a:t>
            </a:r>
            <a:r>
              <a:rPr lang="en-US" altLang="ko-KR" sz="1800" dirty="0" smtClean="0">
                <a:solidFill>
                  <a:schemeClr val="tx1"/>
                </a:solidFill>
              </a:rPr>
              <a:t>0</a:t>
            </a:r>
            <a:r>
              <a:rPr lang="ko-KR" altLang="en-US" sz="1800" dirty="0" smtClean="0">
                <a:solidFill>
                  <a:schemeClr val="tx1"/>
                </a:solidFill>
              </a:rPr>
              <a:t>으로 가는 것을 알 수 있음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이를 기울기 소실</a:t>
            </a:r>
            <a:r>
              <a:rPr lang="en-US" altLang="ko-KR" sz="1800" dirty="0" smtClean="0">
                <a:solidFill>
                  <a:schemeClr val="tx1"/>
                </a:solidFill>
              </a:rPr>
              <a:t>(gradient vanishing)</a:t>
            </a:r>
            <a:r>
              <a:rPr lang="ko-KR" altLang="en-US" sz="1800" dirty="0" smtClean="0">
                <a:solidFill>
                  <a:schemeClr val="tx1"/>
                </a:solidFill>
              </a:rPr>
              <a:t>이라 하며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딥러닝에서 층이 점점 깊어질 수록 이 문제는 심각해짐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136904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96944" cy="279138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이번에는 </a:t>
            </a:r>
            <a:r>
              <a:rPr lang="en-US" altLang="ko-KR" sz="1800" dirty="0" smtClean="0">
                <a:solidFill>
                  <a:schemeClr val="tx1"/>
                </a:solidFill>
              </a:rPr>
              <a:t>0.5 </a:t>
            </a:r>
            <a:r>
              <a:rPr lang="ko-KR" altLang="en-US" sz="1800" dirty="0" smtClean="0">
                <a:solidFill>
                  <a:schemeClr val="tx1"/>
                </a:solidFill>
              </a:rPr>
              <a:t>부근에만 집중되었음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앞에 예처럼 </a:t>
            </a:r>
            <a:r>
              <a:rPr lang="en-US" altLang="ko-KR" sz="1800" dirty="0" smtClean="0">
                <a:solidFill>
                  <a:schemeClr val="tx1"/>
                </a:solidFill>
              </a:rPr>
              <a:t>0</a:t>
            </a:r>
            <a:r>
              <a:rPr lang="ko-KR" altLang="en-US" sz="1800" dirty="0" smtClean="0">
                <a:solidFill>
                  <a:schemeClr val="tx1"/>
                </a:solidFill>
              </a:rPr>
              <a:t>과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로 치우치진 않았으니 기울기 소실</a:t>
            </a:r>
            <a:r>
              <a:rPr lang="en-US" altLang="ko-KR" sz="1800" dirty="0" smtClean="0">
                <a:solidFill>
                  <a:schemeClr val="tx1"/>
                </a:solidFill>
              </a:rPr>
              <a:t>(gradient vanishing)</a:t>
            </a:r>
            <a:r>
              <a:rPr lang="ko-KR" altLang="en-US" sz="1800" dirty="0" smtClean="0">
                <a:solidFill>
                  <a:schemeClr val="tx1"/>
                </a:solidFill>
              </a:rPr>
              <a:t>이 일어나지 않음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하지만 활성화값들이 한쪽으로 치우쳤다는 것은 표현력 관점에서는 큰 문제임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예를 들어 뉴런</a:t>
            </a:r>
            <a:r>
              <a:rPr lang="en-US" altLang="ko-KR" sz="1800" dirty="0" smtClean="0">
                <a:solidFill>
                  <a:schemeClr val="tx1"/>
                </a:solidFill>
              </a:rPr>
              <a:t>100</a:t>
            </a:r>
            <a:r>
              <a:rPr lang="ko-KR" altLang="en-US" sz="1800" dirty="0" smtClean="0">
                <a:solidFill>
                  <a:schemeClr val="tx1"/>
                </a:solidFill>
              </a:rPr>
              <a:t>개가 거의 같은 값을 출력한다면 뉴런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개짜리와 별반 다를게 없음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각 층의 활성화 값은 적당히 고루 분포되어야함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이를 해결하기 위해 사비에르 글로로트</a:t>
            </a:r>
            <a:r>
              <a:rPr lang="en-US" altLang="ko-KR" sz="1800" dirty="0" smtClean="0">
                <a:solidFill>
                  <a:schemeClr val="tx1"/>
                </a:solidFill>
              </a:rPr>
              <a:t>(Xavier Glorot)</a:t>
            </a:r>
            <a:r>
              <a:rPr lang="ko-KR" altLang="en-US" sz="1800" dirty="0" smtClean="0">
                <a:solidFill>
                  <a:schemeClr val="tx1"/>
                </a:solidFill>
              </a:rPr>
              <a:t>와 벤지오</a:t>
            </a:r>
            <a:r>
              <a:rPr lang="en-US" altLang="ko-KR" sz="1800" dirty="0" smtClean="0">
                <a:solidFill>
                  <a:schemeClr val="tx1"/>
                </a:solidFill>
              </a:rPr>
              <a:t>(Yoshua Bengio)</a:t>
            </a:r>
            <a:r>
              <a:rPr lang="ko-KR" altLang="en-US" sz="1800" dirty="0" smtClean="0">
                <a:solidFill>
                  <a:schemeClr val="tx1"/>
                </a:solidFill>
              </a:rPr>
              <a:t>의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논문에서 권장하는 가중치 초깃값인  </a:t>
            </a:r>
            <a:r>
              <a:rPr lang="en-US" altLang="ko-KR" sz="1800" dirty="0" smtClean="0">
                <a:solidFill>
                  <a:srgbClr val="FF0000"/>
                </a:solidFill>
              </a:rPr>
              <a:t>Xavier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초깃값을 사용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21856" y="166606"/>
            <a:ext cx="7772400" cy="432048"/>
          </a:xfrm>
        </p:spPr>
        <p:txBody>
          <a:bodyPr>
            <a:normAutofit fontScale="90000"/>
          </a:bodyPr>
          <a:lstStyle/>
          <a:p>
            <a:r>
              <a:rPr lang="en-US" altLang="ko-KR" sz="1600" dirty="0" smtClean="0"/>
              <a:t>activation function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sigmoid</a:t>
            </a:r>
            <a:r>
              <a:rPr lang="ko-KR" altLang="en-US" sz="1600" dirty="0" smtClean="0"/>
              <a:t>를 사용하며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는 표준편차가 </a:t>
            </a:r>
            <a:r>
              <a:rPr lang="en-US" altLang="ko-KR" sz="1600" dirty="0" smtClean="0"/>
              <a:t>0.01</a:t>
            </a:r>
            <a:r>
              <a:rPr lang="ko-KR" altLang="en-US" sz="1600" dirty="0" smtClean="0"/>
              <a:t>정규분포로 초기화한 경우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Xavier </a:t>
            </a:r>
            <a:r>
              <a:rPr lang="ko-KR" altLang="en-US" sz="2800" dirty="0" smtClean="0"/>
              <a:t>초깃값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3528392" cy="2592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18" y="980728"/>
            <a:ext cx="4748682" cy="259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4221088"/>
                <a:ext cx="8496944" cy="2359340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일반적으로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sigmoid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또는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tanh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같이 중앙부근이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S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자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모양 함수에는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Xavier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초기 값을 사용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각 층의 활성화값들을 광범위하게 분포시키는 효과를 목적으로 가중치의 적절한 분포를 찾음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Xavier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초깃값은 앞 계층의 노드가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개 일 때 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18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인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분포를 사용하면 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ReLU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함수를 사용할 때는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Xavier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초깃값은 사용하면 안됨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4221088"/>
                <a:ext cx="8496944" cy="2359340"/>
              </a:xfrm>
              <a:blipFill rotWithShape="1">
                <a:blip r:embed="rId4"/>
                <a:stretch>
                  <a:fillRect l="-430" t="-1292" r="-646" b="-3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72008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ReLU</a:t>
            </a:r>
            <a:r>
              <a:rPr lang="ko-KR" altLang="en-US" sz="2800" dirty="0" smtClean="0"/>
              <a:t>를 사용할 때의 가중치 초깃값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7632848" cy="367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4797152"/>
                <a:ext cx="8496944" cy="1783276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ReLU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함수를 사용할 땐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He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초깃값을 사용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He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초깃값은 앞 계층의 노드가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개 일 때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인 정규분포를 사용함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ReLU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는 음의 영역이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이라서 더 넓게 분포시키기 위해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배의 계수가 필요하다고 해석함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endParaRPr lang="en-US" altLang="ko-KR" sz="1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4797152"/>
                <a:ext cx="8496944" cy="1783276"/>
              </a:xfrm>
              <a:blipFill rotWithShape="1">
                <a:blip r:embed="rId3"/>
                <a:stretch>
                  <a:fillRect l="-430" t="-1712" r="-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6585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MNIST </a:t>
            </a:r>
            <a:r>
              <a:rPr lang="ko-KR" altLang="en-US" sz="2800" dirty="0" smtClean="0"/>
              <a:t>데이터셋으로 본 가중치 초깃값 비교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69763"/>
            <a:ext cx="8352928" cy="3964901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79512" y="5013176"/>
            <a:ext cx="8496944" cy="156725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std=0.01 </a:t>
            </a:r>
            <a:r>
              <a:rPr lang="ko-KR" altLang="en-US" sz="1800" dirty="0" smtClean="0">
                <a:solidFill>
                  <a:schemeClr val="tx1"/>
                </a:solidFill>
              </a:rPr>
              <a:t>일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때는 학습이 전혀 이뤄지지 않음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앞서 활성화값의 분포에서 본 것 처럼 </a:t>
            </a:r>
            <a:r>
              <a:rPr lang="en-US" altLang="ko-KR" sz="1800" dirty="0" smtClean="0">
                <a:solidFill>
                  <a:schemeClr val="tx1"/>
                </a:solidFill>
              </a:rPr>
              <a:t>forwoard(</a:t>
            </a:r>
            <a:r>
              <a:rPr lang="ko-KR" altLang="en-US" sz="1800" dirty="0" smtClean="0">
                <a:solidFill>
                  <a:schemeClr val="tx1"/>
                </a:solidFill>
              </a:rPr>
              <a:t>순전파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 때 너무 작은 값</a:t>
            </a:r>
            <a:r>
              <a:rPr lang="en-US" altLang="ko-KR" sz="1800" dirty="0" smtClean="0">
                <a:solidFill>
                  <a:schemeClr val="tx1"/>
                </a:solidFill>
              </a:rPr>
              <a:t>(0 </a:t>
            </a:r>
            <a:r>
              <a:rPr lang="ko-KR" altLang="en-US" sz="1800" dirty="0" smtClean="0">
                <a:solidFill>
                  <a:schemeClr val="tx1"/>
                </a:solidFill>
              </a:rPr>
              <a:t>근처로 밀접한 데이터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이 흐르기 때문에 </a:t>
            </a:r>
            <a:r>
              <a:rPr lang="en-US" altLang="ko-KR" sz="1800" dirty="0" smtClean="0">
                <a:solidFill>
                  <a:schemeClr val="tx1"/>
                </a:solidFill>
              </a:rPr>
              <a:t>Backpropagation</a:t>
            </a:r>
            <a:r>
              <a:rPr lang="ko-KR" altLang="en-US" sz="1800" dirty="0" smtClean="0">
                <a:solidFill>
                  <a:schemeClr val="tx1"/>
                </a:solidFill>
              </a:rPr>
              <a:t> 때의 기울기도 작아져 가중치가 거의 갱신 되지 않음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나머지 방법들을 학습이 순조롭게 이뤄지고 있음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6585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Internal covariate shift(</a:t>
            </a:r>
            <a:r>
              <a:rPr lang="ko-KR" altLang="en-US" sz="2800" dirty="0" smtClean="0"/>
              <a:t>내부 공변량 이동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782" y="3861048"/>
            <a:ext cx="8496944" cy="27193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Internal covariate shitf</a:t>
            </a:r>
            <a:r>
              <a:rPr lang="ko-KR" altLang="en-US" sz="1800" dirty="0" smtClean="0">
                <a:solidFill>
                  <a:schemeClr val="tx1"/>
                </a:solidFill>
              </a:rPr>
              <a:t>는 </a:t>
            </a:r>
            <a:r>
              <a:rPr lang="en-US" altLang="ko-KR" sz="1800" dirty="0" smtClean="0">
                <a:solidFill>
                  <a:schemeClr val="tx1"/>
                </a:solidFill>
              </a:rPr>
              <a:t>input Layer</a:t>
            </a:r>
            <a:r>
              <a:rPr lang="ko-KR" altLang="en-US" sz="1800" dirty="0" smtClean="0">
                <a:solidFill>
                  <a:schemeClr val="tx1"/>
                </a:solidFill>
              </a:rPr>
              <a:t>보다 깊은 내부에 있는 </a:t>
            </a:r>
            <a:r>
              <a:rPr lang="en-US" altLang="ko-KR" sz="1800" dirty="0" smtClean="0">
                <a:solidFill>
                  <a:schemeClr val="tx1"/>
                </a:solidFill>
              </a:rPr>
              <a:t>hidden Layer</a:t>
            </a:r>
            <a:r>
              <a:rPr lang="ko-KR" altLang="en-US" sz="1800" dirty="0" smtClean="0">
                <a:solidFill>
                  <a:schemeClr val="tx1"/>
                </a:solidFill>
              </a:rPr>
              <a:t>에서의 입력이 고정된 분포를 갖지 않고 이리저리 움직임을 뜻함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위와 그림과 같이 </a:t>
            </a:r>
            <a:r>
              <a:rPr lang="en-US" altLang="ko-KR" sz="1800" dirty="0" smtClean="0">
                <a:solidFill>
                  <a:schemeClr val="tx1"/>
                </a:solidFill>
              </a:rPr>
              <a:t>Training </a:t>
            </a:r>
            <a:r>
              <a:rPr lang="ko-KR" altLang="en-US" sz="1800" dirty="0" smtClean="0">
                <a:solidFill>
                  <a:schemeClr val="tx1"/>
                </a:solidFill>
              </a:rPr>
              <a:t>데이터 셋 분포와 </a:t>
            </a:r>
            <a:r>
              <a:rPr lang="en-US" altLang="ko-KR" sz="1800" dirty="0" smtClean="0">
                <a:solidFill>
                  <a:schemeClr val="tx1"/>
                </a:solidFill>
              </a:rPr>
              <a:t>Testing </a:t>
            </a:r>
            <a:r>
              <a:rPr lang="ko-KR" altLang="en-US" sz="1800" dirty="0" smtClean="0">
                <a:solidFill>
                  <a:schemeClr val="tx1"/>
                </a:solidFill>
              </a:rPr>
              <a:t>데이터 셋 분포가 너무 다르면 학습이 잘 안된다는 것을 의미함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또한 처음 노드학습 분포와 그 다음 노드 학습분포가 너무 다르면 학습이 잘 안된다는 것을 의미함</a:t>
            </a:r>
            <a:r>
              <a:rPr lang="en-US" altLang="ko-KR" sz="1800" dirty="0" smtClean="0">
                <a:solidFill>
                  <a:schemeClr val="tx1"/>
                </a:solidFill>
              </a:rPr>
              <a:t>.]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이러한 문제점을 해결하기 위해 </a:t>
            </a:r>
            <a:r>
              <a:rPr lang="en-US" altLang="ko-KR" sz="1800" dirty="0" smtClean="0">
                <a:solidFill>
                  <a:schemeClr val="tx1"/>
                </a:solidFill>
              </a:rPr>
              <a:t>2015</a:t>
            </a:r>
            <a:r>
              <a:rPr lang="ko-KR" altLang="en-US" sz="1800" dirty="0" smtClean="0">
                <a:solidFill>
                  <a:schemeClr val="tx1"/>
                </a:solidFill>
              </a:rPr>
              <a:t>년에 </a:t>
            </a:r>
            <a:r>
              <a:rPr lang="en-US" altLang="ko-KR" sz="1800" dirty="0">
                <a:solidFill>
                  <a:schemeClr val="tx1"/>
                </a:solidFill>
              </a:rPr>
              <a:t>Batch </a:t>
            </a:r>
            <a:r>
              <a:rPr lang="en-US" altLang="ko-KR" sz="1800" dirty="0" smtClean="0">
                <a:solidFill>
                  <a:schemeClr val="tx1"/>
                </a:solidFill>
              </a:rPr>
              <a:t>Noramlization(</a:t>
            </a:r>
            <a:r>
              <a:rPr lang="ko-KR" altLang="en-US" sz="1800" dirty="0" smtClean="0">
                <a:solidFill>
                  <a:schemeClr val="tx1"/>
                </a:solidFill>
              </a:rPr>
              <a:t>배치 정규화 알고리즘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을 생각해냄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00" y="1109730"/>
            <a:ext cx="4248472" cy="2000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09730"/>
            <a:ext cx="388478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6585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Batch Noramlization(</a:t>
            </a:r>
            <a:r>
              <a:rPr lang="ko-KR" altLang="en-US" sz="2800" dirty="0" smtClean="0">
                <a:solidFill>
                  <a:schemeClr val="tx1"/>
                </a:solidFill>
              </a:rPr>
              <a:t>배치 정규화 알고리즘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5895"/>
            <a:ext cx="4392488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31495"/>
            <a:ext cx="3991135" cy="2540343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13782" y="3861048"/>
            <a:ext cx="8496944" cy="27193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Batch Noramlization</a:t>
            </a:r>
            <a:r>
              <a:rPr lang="ko-KR" altLang="en-US" sz="1800" dirty="0" smtClean="0">
                <a:solidFill>
                  <a:schemeClr val="tx1"/>
                </a:solidFill>
              </a:rPr>
              <a:t>의 장점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학습을 빨리 진행할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초깃값을 크게 의존하지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오버피팅</a:t>
            </a:r>
            <a:r>
              <a:rPr lang="en-US" altLang="ko-KR" sz="1400" dirty="0" smtClean="0">
                <a:solidFill>
                  <a:schemeClr val="tx1"/>
                </a:solidFill>
              </a:rPr>
              <a:t>(overfiting)</a:t>
            </a:r>
            <a:r>
              <a:rPr lang="ko-KR" altLang="en-US" sz="1400" dirty="0" smtClean="0">
                <a:solidFill>
                  <a:schemeClr val="tx1"/>
                </a:solidFill>
              </a:rPr>
              <a:t>을 억제함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Batch Noramlization</a:t>
            </a:r>
            <a:r>
              <a:rPr lang="ko-KR" altLang="en-US" sz="1800" dirty="0" smtClean="0">
                <a:solidFill>
                  <a:schemeClr val="tx1"/>
                </a:solidFill>
              </a:rPr>
              <a:t>는 신경망의 내부 데이터를 안정적으로 학습을 할 수 있도록 만듬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Batch Noramlization</a:t>
            </a:r>
            <a:r>
              <a:rPr lang="ko-KR" altLang="en-US" sz="1800" dirty="0" smtClean="0">
                <a:solidFill>
                  <a:schemeClr val="tx1"/>
                </a:solidFill>
              </a:rPr>
              <a:t>는 미니배치를 단위로 정규화함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구체적으로는 데이터분포가 평균이</a:t>
            </a:r>
            <a:r>
              <a:rPr lang="en-US" altLang="ko-KR" sz="1800" dirty="0" smtClean="0">
                <a:solidFill>
                  <a:schemeClr val="tx1"/>
                </a:solidFill>
              </a:rPr>
              <a:t>0, </a:t>
            </a:r>
            <a:r>
              <a:rPr lang="ko-KR" altLang="en-US" sz="1800" dirty="0" smtClean="0">
                <a:solidFill>
                  <a:schemeClr val="tx1"/>
                </a:solidFill>
              </a:rPr>
              <a:t>분산이 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이 되도록 정규화함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매개변수 갱신</a:t>
            </a:r>
            <a:endParaRPr lang="ko-KR" altLang="en-US" sz="28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23528" y="4869160"/>
            <a:ext cx="8496944" cy="172819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신경망 학습의 목적은 손실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(Loss Function)</a:t>
            </a:r>
            <a:r>
              <a:rPr lang="ko-KR" altLang="en-US" sz="1600" dirty="0" smtClean="0">
                <a:solidFill>
                  <a:schemeClr val="tx1"/>
                </a:solidFill>
              </a:rPr>
              <a:t>의 값을 최대한 줄이는 매개변수의 최적값을 찾는 것이며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이러한 문제를 푸는 것을 </a:t>
            </a:r>
            <a:r>
              <a:rPr lang="en-US" altLang="ko-KR" sz="1600" dirty="0" smtClean="0">
                <a:solidFill>
                  <a:srgbClr val="FF0000"/>
                </a:solidFill>
              </a:rPr>
              <a:t>Optimization(</a:t>
            </a:r>
            <a:r>
              <a:rPr lang="ko-KR" altLang="en-US" sz="1600" dirty="0" smtClean="0">
                <a:solidFill>
                  <a:srgbClr val="FF0000"/>
                </a:solidFill>
              </a:rPr>
              <a:t>최적화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그러나 매개변수 공간은 매우 넓고 복잡해서 최적의 솔루션을 찾기란 힘들고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더욱이 다층 신경망에서는 매개변수의 수가 증가하여 이를 최적화하기 힘듬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Optimization(</a:t>
            </a:r>
            <a:r>
              <a:rPr lang="ko-KR" altLang="en-US" sz="1600" dirty="0" smtClean="0">
                <a:solidFill>
                  <a:schemeClr val="tx1"/>
                </a:solidFill>
              </a:rPr>
              <a:t>최적화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를 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가지 방법은 </a:t>
            </a:r>
            <a:r>
              <a:rPr lang="en-US" altLang="ko-KR" sz="1600" dirty="0" smtClean="0">
                <a:solidFill>
                  <a:schemeClr val="tx1"/>
                </a:solidFill>
              </a:rPr>
              <a:t>Random Search (</a:t>
            </a:r>
            <a:r>
              <a:rPr lang="ko-KR" altLang="en-US" sz="1600" dirty="0" smtClean="0">
                <a:solidFill>
                  <a:schemeClr val="tx1"/>
                </a:solidFill>
              </a:rPr>
              <a:t>무작위 탐색</a:t>
            </a:r>
            <a:r>
              <a:rPr lang="en-US" altLang="ko-KR" sz="1600" dirty="0" smtClean="0">
                <a:solidFill>
                  <a:schemeClr val="tx1"/>
                </a:solidFill>
              </a:rPr>
              <a:t>), Random Local Search (</a:t>
            </a:r>
            <a:r>
              <a:rPr lang="ko-KR" altLang="en-US" sz="1600" dirty="0" smtClean="0">
                <a:solidFill>
                  <a:schemeClr val="tx1"/>
                </a:solidFill>
              </a:rPr>
              <a:t>무작위 국소 탐색</a:t>
            </a:r>
            <a:r>
              <a:rPr lang="en-US" altLang="ko-KR" sz="1600" dirty="0" smtClean="0">
                <a:solidFill>
                  <a:schemeClr val="tx1"/>
                </a:solidFill>
              </a:rPr>
              <a:t>), </a:t>
            </a:r>
            <a:r>
              <a:rPr lang="en-US" altLang="ko-KR" sz="1600" dirty="0" smtClean="0">
                <a:solidFill>
                  <a:srgbClr val="FF0000"/>
                </a:solidFill>
              </a:rPr>
              <a:t>Gradient(</a:t>
            </a:r>
            <a:r>
              <a:rPr lang="ko-KR" altLang="en-US" sz="1600" dirty="0" smtClean="0">
                <a:solidFill>
                  <a:srgbClr val="FF0000"/>
                </a:solidFill>
              </a:rPr>
              <a:t>기울기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미분</a:t>
            </a:r>
            <a:r>
              <a:rPr lang="en-US" altLang="ko-KR" sz="1600" dirty="0" smtClean="0">
                <a:solidFill>
                  <a:srgbClr val="FF0000"/>
                </a:solidFill>
              </a:rPr>
              <a:t>))</a:t>
            </a:r>
            <a:r>
              <a:rPr lang="ko-KR" altLang="en-US" sz="1600" dirty="0" smtClean="0">
                <a:solidFill>
                  <a:schemeClr val="tx1"/>
                </a:solidFill>
              </a:rPr>
              <a:t>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0" y="1030702"/>
            <a:ext cx="8385979" cy="37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280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3645024"/>
                <a:ext cx="8496944" cy="2935404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B={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3,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…………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}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이라는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m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개의 입력 데이터의 집합에 대한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 smtClean="0">
                            <a:solidFill>
                              <a:schemeClr val="tx1"/>
                            </a:solidFill>
                          </a:rPr>
                          <m:t>μ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와 분산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1800" dirty="0" smtClean="0">
                            <a:solidFill>
                              <a:schemeClr val="tx1"/>
                            </a:solidFill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을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구함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그 후 입력데이터를 평균이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0,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분산이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이 되게 정규화함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l-GR" altLang="ko-KR" sz="1800" dirty="0" smtClean="0">
                    <a:solidFill>
                      <a:schemeClr val="tx1"/>
                    </a:solidFill>
                  </a:rPr>
                  <a:t>ε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엡실론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은 작은값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(10e-7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등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으로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으로 나누는 사태를 예방하는 역할을 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그 이후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scale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shift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과정을 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r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가 확대를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l-GR" altLang="ko-KR" sz="1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가 이동을 담당하고 두 값은 처음에는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r=1,  </a:t>
                </a:r>
                <a:r>
                  <a:rPr lang="el-GR" altLang="ko-KR" sz="1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=0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부터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시작하고 학습하면서 적합한 값으로 조정해야함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Batch Noramlization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도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Backpropagation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을 거칠 때 기울기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미분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를 구해야함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3645024"/>
                <a:ext cx="8496944" cy="2935404"/>
              </a:xfrm>
              <a:blipFill rotWithShape="1">
                <a:blip r:embed="rId3"/>
                <a:stretch>
                  <a:fillRect l="-430" t="-1247" r="-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07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6585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Batch Noramlization </a:t>
            </a:r>
            <a:r>
              <a:rPr lang="ko-KR" altLang="en-US" sz="2800" dirty="0" smtClean="0">
                <a:solidFill>
                  <a:schemeClr val="tx1"/>
                </a:solidFill>
              </a:rPr>
              <a:t>효과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2" y="836712"/>
            <a:ext cx="3600400" cy="5040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18" y="1077589"/>
            <a:ext cx="5112567" cy="4572508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70684" y="6021288"/>
            <a:ext cx="8722715" cy="70315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거의 모든 경우에서 배치 정규화를 사용할 때의 학습 진도가 빠른 것으로 나타남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95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6585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Overfitting(</a:t>
            </a:r>
            <a:r>
              <a:rPr lang="ko-KR" altLang="en-US" sz="2800" dirty="0" smtClean="0"/>
              <a:t>오버피팅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" y="908719"/>
            <a:ext cx="8568952" cy="3240359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70684" y="4293096"/>
            <a:ext cx="8722715" cy="243134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Overf</a:t>
            </a:r>
            <a:r>
              <a:rPr lang="en-US" altLang="ko-KR" sz="1800" dirty="0">
                <a:solidFill>
                  <a:schemeClr val="tx1"/>
                </a:solidFill>
              </a:rPr>
              <a:t>i</a:t>
            </a:r>
            <a:r>
              <a:rPr lang="en-US" altLang="ko-KR" sz="1800" dirty="0" smtClean="0">
                <a:solidFill>
                  <a:schemeClr val="tx1"/>
                </a:solidFill>
              </a:rPr>
              <a:t>tting</a:t>
            </a:r>
            <a:r>
              <a:rPr lang="ko-KR" altLang="en-US" sz="1800" dirty="0" smtClean="0">
                <a:solidFill>
                  <a:schemeClr val="tx1"/>
                </a:solidFill>
              </a:rPr>
              <a:t>은 신경망이 훈련데이터</a:t>
            </a:r>
            <a:r>
              <a:rPr lang="en-US" altLang="ko-KR" sz="1800" dirty="0" smtClean="0">
                <a:solidFill>
                  <a:schemeClr val="tx1"/>
                </a:solidFill>
              </a:rPr>
              <a:t>(train data)</a:t>
            </a:r>
            <a:r>
              <a:rPr lang="ko-KR" altLang="en-US" sz="1800" dirty="0" smtClean="0">
                <a:solidFill>
                  <a:schemeClr val="tx1"/>
                </a:solidFill>
              </a:rPr>
              <a:t>에만 지나치게 적응되어 그 외에 데이터에는 제대로 대응하지 못하는 상태를 말함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Overfitting</a:t>
            </a:r>
            <a:r>
              <a:rPr lang="ko-KR" altLang="en-US" sz="1800" dirty="0" smtClean="0">
                <a:solidFill>
                  <a:schemeClr val="tx1"/>
                </a:solidFill>
              </a:rPr>
              <a:t>이 주로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일어나는 경우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매개변수가 많고 표현력이 높은 모델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훈련데이터가 적음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위의 그림을 보면 </a:t>
            </a:r>
            <a:r>
              <a:rPr lang="en-US" altLang="ko-KR" sz="1800" dirty="0" smtClean="0">
                <a:solidFill>
                  <a:schemeClr val="tx1"/>
                </a:solidFill>
              </a:rPr>
              <a:t>100</a:t>
            </a:r>
            <a:r>
              <a:rPr lang="ko-KR" altLang="en-US" sz="1800" dirty="0" smtClean="0">
                <a:solidFill>
                  <a:schemeClr val="tx1"/>
                </a:solidFill>
              </a:rPr>
              <a:t>에폭을  지나는 무렵부터 거의 </a:t>
            </a:r>
            <a:r>
              <a:rPr lang="en-US" altLang="ko-KR" sz="1800" dirty="0" smtClean="0">
                <a:solidFill>
                  <a:schemeClr val="tx1"/>
                </a:solidFill>
              </a:rPr>
              <a:t>100%</a:t>
            </a:r>
            <a:r>
              <a:rPr lang="ko-KR" altLang="en-US" sz="1800" dirty="0" smtClean="0">
                <a:solidFill>
                  <a:schemeClr val="tx1"/>
                </a:solidFill>
              </a:rPr>
              <a:t>임 그러나 </a:t>
            </a:r>
            <a:r>
              <a:rPr lang="en-US" altLang="ko-KR" sz="1800" dirty="0" smtClean="0">
                <a:solidFill>
                  <a:schemeClr val="tx1"/>
                </a:solidFill>
              </a:rPr>
              <a:t>test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data</a:t>
            </a:r>
            <a:r>
              <a:rPr lang="ko-KR" altLang="en-US" sz="1800" dirty="0" smtClean="0">
                <a:solidFill>
                  <a:schemeClr val="tx1"/>
                </a:solidFill>
              </a:rPr>
              <a:t>에 대해서는 큰 차이를 보임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train data</a:t>
            </a:r>
            <a:r>
              <a:rPr lang="ko-KR" altLang="en-US" sz="1800" dirty="0" smtClean="0">
                <a:solidFill>
                  <a:schemeClr val="tx1"/>
                </a:solidFill>
              </a:rPr>
              <a:t>에만 적응을 해버린 결과임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5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12772" y="116632"/>
            <a:ext cx="82738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Regularization(</a:t>
            </a:r>
            <a:r>
              <a:rPr lang="ko-KR" altLang="en-US" sz="2800" dirty="0" smtClean="0"/>
              <a:t>정규화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1484784"/>
                <a:ext cx="8496944" cy="5095644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Regularization :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모델 복잡도에 대한 패널티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(penalty). Regularization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은 과적합을 예방하고 높이는데 도움을 줌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 </a:t>
                </a:r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Regularization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에는</a:t>
                </a:r>
                <a:r>
                  <a:rPr lang="ko-KR" altLang="en-US" sz="1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L1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법칙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,L2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법칙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,L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, drop out(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드롭 아웃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등이 있음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  </a:t>
                </a:r>
              </a:p>
              <a:p>
                <a:pPr algn="l"/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가중치 감소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(weight decay, L2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법칙사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용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큰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W(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가중치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에 대해서는 그에 상응하는 큰 페널티를 부과하는 방법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수식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λ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가중치를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라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하면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법칙에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따른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가중치는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λ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이 되고 이 값을 손실함수 에 더함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 </a:t>
                </a:r>
                <a:r>
                  <a:rPr lang="el-GR" altLang="ko-KR" sz="1800" dirty="0" smtClean="0">
                    <a:solidFill>
                      <a:schemeClr val="tx1"/>
                    </a:solidFill>
                  </a:rPr>
                  <a:t>λ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람다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는 정규화의 세기를 조절하는 하이퍼파라미터 임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λ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의 미분결과인 </a:t>
                </a:r>
                <a:r>
                  <a:rPr lang="el-GR" altLang="ko-KR" sz="1800" dirty="0" smtClean="0">
                    <a:solidFill>
                      <a:schemeClr val="tx1"/>
                    </a:solidFill>
                  </a:rPr>
                  <a:t>λ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W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를 조정하는 역할의 상수임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ko-KR" altLang="en-US" sz="1800" dirty="0" smtClean="0"/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endParaRPr lang="en-US" altLang="ko-KR" sz="1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1484784"/>
                <a:ext cx="8496944" cy="5095644"/>
              </a:xfrm>
              <a:blipFill rotWithShape="1">
                <a:blip r:embed="rId2"/>
                <a:stretch>
                  <a:fillRect l="-430" t="-599" r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95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12772" y="116632"/>
            <a:ext cx="82738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Drop out(</a:t>
            </a:r>
            <a:r>
              <a:rPr lang="ko-KR" altLang="en-US" sz="2800" dirty="0" smtClean="0"/>
              <a:t>드롭 아웃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2" y="1014181"/>
            <a:ext cx="8119668" cy="2959205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70684" y="4509120"/>
            <a:ext cx="8722715" cy="221532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신경망 모델이 복잡해지면  가중치 감소만으로는 대응하기 어려워짐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이럴 때는 흔히 </a:t>
            </a:r>
            <a:r>
              <a:rPr lang="en-US" altLang="ko-KR" sz="1800" dirty="0" smtClean="0">
                <a:solidFill>
                  <a:schemeClr val="tx1"/>
                </a:solidFill>
              </a:rPr>
              <a:t>drop out</a:t>
            </a:r>
            <a:r>
              <a:rPr lang="ko-KR" altLang="en-US" sz="1800" dirty="0" smtClean="0">
                <a:solidFill>
                  <a:schemeClr val="tx1"/>
                </a:solidFill>
              </a:rPr>
              <a:t>이라는 기법을 이용함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/>
                </a:solidFill>
              </a:rPr>
              <a:t>drop out</a:t>
            </a:r>
            <a:r>
              <a:rPr lang="ko-KR" altLang="en-US" sz="1800" dirty="0" smtClean="0">
                <a:solidFill>
                  <a:schemeClr val="tx1"/>
                </a:solidFill>
              </a:rPr>
              <a:t>은 뉴런의 임의로 삭제하면서 학습하는 방법임</a:t>
            </a:r>
            <a:r>
              <a:rPr lang="en-US" altLang="ko-KR" sz="1800" dirty="0" smtClean="0">
                <a:solidFill>
                  <a:schemeClr val="tx1"/>
                </a:solidFill>
              </a:rPr>
              <a:t>.  Training </a:t>
            </a:r>
            <a:r>
              <a:rPr lang="ko-KR" altLang="en-US" sz="1800" dirty="0" smtClean="0">
                <a:solidFill>
                  <a:schemeClr val="tx1"/>
                </a:solidFill>
              </a:rPr>
              <a:t>할 때 </a:t>
            </a:r>
            <a:r>
              <a:rPr lang="en-US" altLang="ko-KR" sz="1800" dirty="0" smtClean="0">
                <a:solidFill>
                  <a:schemeClr val="tx1"/>
                </a:solidFill>
              </a:rPr>
              <a:t>hidden Layer </a:t>
            </a:r>
            <a:r>
              <a:rPr lang="ko-KR" altLang="en-US" sz="1800" dirty="0" smtClean="0">
                <a:solidFill>
                  <a:schemeClr val="tx1"/>
                </a:solidFill>
              </a:rPr>
              <a:t>뉴런을 무작위로 골라 삭제함</a:t>
            </a:r>
            <a:r>
              <a:rPr lang="en-US" altLang="ko-KR" sz="1800" dirty="0" smtClean="0">
                <a:solidFill>
                  <a:schemeClr val="tx1"/>
                </a:solidFill>
              </a:rPr>
              <a:t>. Test</a:t>
            </a:r>
            <a:r>
              <a:rPr lang="ko-KR" altLang="en-US" sz="1800" dirty="0" smtClean="0">
                <a:solidFill>
                  <a:schemeClr val="tx1"/>
                </a:solidFill>
              </a:rPr>
              <a:t> 때는 모든 뉴런에 신호를 전달을 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/>
                </a:solidFill>
              </a:rPr>
              <a:t>단</a:t>
            </a:r>
            <a:r>
              <a:rPr lang="en-US" altLang="ko-KR" sz="1800" dirty="0" smtClean="0">
                <a:solidFill>
                  <a:schemeClr val="tx1"/>
                </a:solidFill>
              </a:rPr>
              <a:t>, Test</a:t>
            </a:r>
            <a:r>
              <a:rPr lang="ko-KR" altLang="en-US" sz="1800" dirty="0" smtClean="0">
                <a:solidFill>
                  <a:schemeClr val="tx1"/>
                </a:solidFill>
              </a:rPr>
              <a:t> 때는 각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뉴런의 출력에 훈련 때 삭제한 비율을 곱하여 출력을 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endParaRPr lang="en-US" altLang="ko-KR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5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6585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결론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187220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</a:rPr>
              <a:t>매개변수 갱신 방법은 상황에 맞게 사용한다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</a:rPr>
              <a:t>가중치의 초깃값을 정하는 방법은 올바른 학습을 하는데 매우 중요하다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1"/>
                </a:solidFill>
              </a:rPr>
              <a:t>Batch Noramlization</a:t>
            </a:r>
            <a:r>
              <a:rPr lang="ko-KR" altLang="en-US" sz="1800" dirty="0" smtClean="0">
                <a:solidFill>
                  <a:schemeClr val="tx1"/>
                </a:solidFill>
              </a:rPr>
              <a:t>를 이용하면 학습을 빠르게 진행할 수 있으며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초깃값에 영향을 덜 받게 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1"/>
                </a:solidFill>
              </a:rPr>
              <a:t>Overfitting</a:t>
            </a:r>
            <a:r>
              <a:rPr lang="ko-KR" altLang="en-US" sz="1800" dirty="0" smtClean="0">
                <a:solidFill>
                  <a:schemeClr val="tx1"/>
                </a:solidFill>
              </a:rPr>
              <a:t>을 억제하는 </a:t>
            </a:r>
            <a:r>
              <a:rPr lang="en-US" altLang="ko-KR" sz="1800" dirty="0" smtClean="0">
                <a:solidFill>
                  <a:schemeClr val="tx1"/>
                </a:solidFill>
              </a:rPr>
              <a:t>Regularization </a:t>
            </a:r>
            <a:r>
              <a:rPr lang="ko-KR" altLang="en-US" sz="1800" dirty="0" smtClean="0">
                <a:solidFill>
                  <a:schemeClr val="tx1"/>
                </a:solidFill>
              </a:rPr>
              <a:t>기술로는 가중치 감소와 </a:t>
            </a:r>
            <a:r>
              <a:rPr lang="en-US" altLang="ko-KR" sz="1800" dirty="0" smtClean="0">
                <a:solidFill>
                  <a:schemeClr val="tx1"/>
                </a:solidFill>
              </a:rPr>
              <a:t>drop out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이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5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Gradient Descent(</a:t>
            </a:r>
            <a:r>
              <a:rPr lang="ko-KR" altLang="en-US" sz="2800" dirty="0" smtClean="0"/>
              <a:t>경사 하강법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69226"/>
            <a:ext cx="6984776" cy="3367885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23528" y="4869160"/>
            <a:ext cx="8496944" cy="1728192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1"/>
                </a:solidFill>
              </a:rPr>
              <a:t>Gradient Descent</a:t>
            </a:r>
            <a:r>
              <a:rPr lang="ko-KR" altLang="en-US" sz="1800" dirty="0" smtClean="0">
                <a:solidFill>
                  <a:schemeClr val="tx1"/>
                </a:solidFill>
              </a:rPr>
              <a:t>의 첫 번째 단계는 가중치 </a:t>
            </a:r>
            <a:r>
              <a:rPr lang="en-US" altLang="ko-KR" sz="1800" dirty="0" smtClean="0">
                <a:solidFill>
                  <a:schemeClr val="tx1"/>
                </a:solidFill>
              </a:rPr>
              <a:t>w</a:t>
            </a:r>
            <a:r>
              <a:rPr lang="ko-KR" altLang="en-US" sz="1800" dirty="0" smtClean="0">
                <a:solidFill>
                  <a:schemeClr val="tx1"/>
                </a:solidFill>
              </a:rPr>
              <a:t>에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대한 시작점을 선택하는 것임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</a:rPr>
              <a:t>시작점에서의 손길 곡선의 </a:t>
            </a:r>
            <a:r>
              <a:rPr lang="en-US" altLang="ko-KR" sz="1800" dirty="0" smtClean="0">
                <a:solidFill>
                  <a:schemeClr val="tx1"/>
                </a:solidFill>
              </a:rPr>
              <a:t>Gradient(</a:t>
            </a:r>
            <a:r>
              <a:rPr lang="ko-KR" altLang="en-US" sz="1800" dirty="0" smtClean="0">
                <a:solidFill>
                  <a:schemeClr val="tx1"/>
                </a:solidFill>
              </a:rPr>
              <a:t>기울기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를 계산을 한 후 어느 방향으로 이동할지를 결정하고 </a:t>
            </a:r>
            <a:r>
              <a:rPr lang="en-US" altLang="ko-KR" sz="1800" dirty="0" smtClean="0">
                <a:solidFill>
                  <a:schemeClr val="tx1"/>
                </a:solidFill>
              </a:rPr>
              <a:t>Learning rate(</a:t>
            </a:r>
            <a:r>
              <a:rPr lang="ko-KR" altLang="en-US" sz="1800" dirty="0" smtClean="0">
                <a:solidFill>
                  <a:schemeClr val="tx1"/>
                </a:solidFill>
              </a:rPr>
              <a:t>기울기의 보폭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을 통해 다음 지점으로 이동함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1"/>
                </a:solidFill>
              </a:rPr>
              <a:t>Gradient Descent</a:t>
            </a:r>
            <a:r>
              <a:rPr lang="ko-KR" altLang="en-US" sz="1800" dirty="0" smtClean="0">
                <a:solidFill>
                  <a:schemeClr val="tx1"/>
                </a:solidFill>
              </a:rPr>
              <a:t>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1,2</a:t>
            </a:r>
            <a:r>
              <a:rPr lang="ko-KR" altLang="en-US" sz="1800" dirty="0" smtClean="0">
                <a:solidFill>
                  <a:schemeClr val="tx1"/>
                </a:solidFill>
              </a:rPr>
              <a:t>번의 과정을 반복해서 최솟값에 점점 접근함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2589" y="116632"/>
            <a:ext cx="892899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SGD(Stochastic Gradient Descent </a:t>
            </a:r>
            <a:r>
              <a:rPr lang="ko-KR" altLang="en-US" sz="2800" dirty="0" smtClean="0"/>
              <a:t>확률적 경사 하강법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6" y="1844824"/>
            <a:ext cx="4147067" cy="990738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8496944" cy="208823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배치크기가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 경사하강법이며 데이터 세트에서 무작위로 균일하게 선택한 하나의 예를 의존하여 각 단계의 예측 경사를 계산함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배치는 단일 반복에서 기울기를 계산하는데 사용하는 데이터의 총 개수임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Gradient Decent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에서의 배치는 전체 데이터 셋이라고 가정함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η(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세타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즉 학습률을 보통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0.01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나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0.1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 설정함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즉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데이터 전체를 다 보고 업데이트를 하는 것이 아니라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데이터의 일부분을 보고 업데이트를 하는 것임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84" y="1254890"/>
            <a:ext cx="3761339" cy="2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2589" y="116632"/>
            <a:ext cx="892899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SGD</a:t>
            </a:r>
            <a:r>
              <a:rPr lang="ko-KR" altLang="en-US" sz="2800" dirty="0" smtClean="0"/>
              <a:t>의 단점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4" y="1988840"/>
            <a:ext cx="2110676" cy="1469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2971936" cy="2443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81471"/>
            <a:ext cx="2736304" cy="2377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68580" y="3504496"/>
            <a:ext cx="98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</a:t>
            </a:r>
            <a:r>
              <a:rPr lang="ko-KR" altLang="en-US" dirty="0"/>
              <a:t>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4248" y="3446851"/>
            <a:ext cx="98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등고</a:t>
            </a:r>
            <a:r>
              <a:rPr lang="ko-KR" altLang="en-US" dirty="0"/>
              <a:t>선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8496944" cy="208823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단순하고 구현도 쉽지만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문제에 따라서는 비효율적일 때가 있음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식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그래프로 표현하면 밥그릇을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축 방향으로 늘인 듯한 모습이고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등고선은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축 방향으로 늘인 타원으로 되어 있음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Ex)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탐색을 시작하는 장소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초깃값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(x,y)=(-7.0,2.0)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함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353" y="3502658"/>
            <a:ext cx="1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 식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4073988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640"/>
            <a:ext cx="4176464" cy="2808312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23528" y="4077072"/>
            <a:ext cx="8496944" cy="25202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그림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 같이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단점은 비등방성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(anisotropy)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함수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방향에 따라 성질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즉 여기에서는 기울기 달라지는 함수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에서는 탐색경로가 비효율적임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두 번째 단점은 그림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와 같이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Minima(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지역 최소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빠질 수 있다는 것임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Minima(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지역 최소값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빠지게 되면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Global Minima(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전역 최소값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도달하지 못하고 학습이 멈춰버림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이러한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단점을 개선하는 방법은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Momentum(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모멘텀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AdaGrad, Adam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등 이 있음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109078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 SGD</a:t>
            </a:r>
            <a:r>
              <a:rPr lang="ko-KR" altLang="en-US" sz="1600" dirty="0" smtClean="0"/>
              <a:t>에 의한 최적화 갱신 경로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309220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그림 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지역 최소값과 전역 최소 값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Momentum(</a:t>
            </a:r>
            <a:r>
              <a:rPr lang="ko-KR" altLang="en-US" sz="2800" dirty="0" smtClean="0"/>
              <a:t>모멘텀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91" y="1038563"/>
            <a:ext cx="2808312" cy="223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8" y="1385938"/>
            <a:ext cx="1842221" cy="18680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9" y="1038562"/>
            <a:ext cx="3376934" cy="2215383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23529" y="3789040"/>
            <a:ext cx="8496944" cy="288032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운동량을 뜻하는 단어로 물리와 관계가 있음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라는 변수는 물리에서 말하는 속도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velocity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해당함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기울기 방향으로 힘을 받아 물체가 가속된다는 물리법칙을 나타내며 매개변수를 조정 해야하는 방향 및 속도임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l-GR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감쇠 하이퍼파라미터로 이전 기울기가 얼마나 빨리 누적되는지 또는 누적된 이전 기울기를 얼마나 신뢰하는지 결정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벗어나기 위해서는 오르막을 타고 넘어가기 위해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이론적으로는 기존에 업데이트에 사용했던 기울기의 일전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남겨서 현재의 기울기와 더하여 업데이트에 사용을 하는 방식임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그림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처럼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갱신 경로는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공이 그릇 바닥을 구르듯 움직이고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와 비교하여 지그재그 정도가 덜함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3879" y="3310758"/>
            <a:ext cx="323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momentum</a:t>
            </a:r>
            <a:r>
              <a:rPr lang="ko-KR" altLang="en-US" sz="1200" dirty="0" smtClean="0"/>
              <a:t>에 의한 최적화 갱신 경로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AdaGrad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838"/>
            <a:ext cx="2880320" cy="20941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074851"/>
            <a:ext cx="4982555" cy="2498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4964" y="3575337"/>
            <a:ext cx="405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그림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 AdaGrad</a:t>
            </a:r>
            <a:r>
              <a:rPr lang="ko-KR" altLang="en-US" sz="1600" dirty="0" smtClean="0"/>
              <a:t>에 의한 최적화 갱신 경로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272995" y="3559948"/>
            <a:ext cx="98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수식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4077072"/>
                <a:ext cx="8496944" cy="2664296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신경망에서 학습률은 너무 작으면 학습시간이 길어지고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너무 크면 학습이 안이루어짐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학습률 감소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(learing rate decay) : 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학습을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진행하면서 학습률을 점차 줄여가는 방법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가장 간단한 방법이 전체의 학습률 값을 일관적으로 낮추는 것인데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이를 더욱 발전시킨 것이 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AdaGrad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임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는 기존 기울기 값을 제곱하여 계속 더해주고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을 곱해 학습률을 조정함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학습률의 감소가 매개변수의 원소마다 다르게 적용됨</a:t>
                </a:r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AdaGrad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는 학습을 진행할수록 갱신 강도가 약해짐</a:t>
                </a:r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실제로 무한히 학습한다면 어느 순간 갱신량이 </a:t>
                </a:r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 되어 전혀 갱신하지 않게 됨</a:t>
                </a:r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이를 해결 하기 위해 </a:t>
                </a:r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RMSProp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방법을 사용</a:t>
                </a:r>
                <a:r>
                  <a:rPr lang="en-US" altLang="ko-KR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이는 먼 과거의 기울기를 서서히 잊고 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새로운 기울기 정보를 크게 반영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-&gt;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지수이동평균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(EMA)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이라함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lang="en-US" altLang="ko-KR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endPara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4077072"/>
                <a:ext cx="8496944" cy="2664296"/>
              </a:xfrm>
              <a:blipFill rotWithShape="1">
                <a:blip r:embed="rId4"/>
                <a:stretch>
                  <a:fillRect l="-215" t="-1602" b="-2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11663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Adam(Adaptive Moment Estimation)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2232248" cy="13656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74" y="1412776"/>
            <a:ext cx="2160240" cy="1365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52736"/>
            <a:ext cx="3635896" cy="2520280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88032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Adam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RMSP(AdaGrad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단점보완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방식을 융합한 듯한 알고리즘임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방식에서는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방식과 유사하게 지금까지 계산해온 기울기의 지수평균을 저장하며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RMSProp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 유사하게 기울기의 제곱값의 지수평균을 저장함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새로운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계수로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AdaGrad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추가하여 최적화를 진행하였는데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Adam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두 기법에서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v,h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 각각 최초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설정되어 학습 초반에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biased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되는 문제를 해결하기 위해 고안한 방법임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7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1795</Words>
  <Application>Microsoft Office PowerPoint</Application>
  <PresentationFormat>화면 슬라이드 쇼(4:3)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학습 관련 기술</vt:lpstr>
      <vt:lpstr>매개변수 갱신</vt:lpstr>
      <vt:lpstr>PowerPoint 프레젠테이션</vt:lpstr>
      <vt:lpstr>PowerPoint 프레젠테이션</vt:lpstr>
      <vt:lpstr>PowerPoint 프레젠테이션</vt:lpstr>
      <vt:lpstr>PowerPoint 프레젠테이션</vt:lpstr>
      <vt:lpstr>Momentum(모멘텀)</vt:lpstr>
      <vt:lpstr>PowerPoint 프레젠테이션</vt:lpstr>
      <vt:lpstr>PowerPoint 프레젠테이션</vt:lpstr>
      <vt:lpstr>PowerPoint 프레젠테이션</vt:lpstr>
      <vt:lpstr>PowerPoint 프레젠테이션</vt:lpstr>
      <vt:lpstr>가중치의 초깃값</vt:lpstr>
      <vt:lpstr>Hidden layer의 활성화값 분포</vt:lpstr>
      <vt:lpstr>activation function로 sigmoid를 사용하며 W는 표준편차가 0.01정규분포로 초기화한 경우 </vt:lpstr>
      <vt:lpstr>Xavier 초깃값</vt:lpstr>
      <vt:lpstr>ReLU를 사용할 때의 가중치 초깃값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학습 관련 기술</dc:title>
  <dc:creator>USER</dc:creator>
  <cp:lastModifiedBy>USER</cp:lastModifiedBy>
  <cp:revision>67</cp:revision>
  <dcterms:created xsi:type="dcterms:W3CDTF">2019-08-12T02:34:30Z</dcterms:created>
  <dcterms:modified xsi:type="dcterms:W3CDTF">2019-08-13T13:47:54Z</dcterms:modified>
</cp:coreProperties>
</file>