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37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9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2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46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80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6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41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5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7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9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F2721-A935-455E-94F2-450CF5A90AD5}" type="datetimeFigureOut">
              <a:rPr lang="ko-KR" altLang="en-US" smtClean="0"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464AE-A0F5-42A4-8AAA-4125E47D4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18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772816"/>
            <a:ext cx="7772400" cy="1800200"/>
          </a:xfrm>
        </p:spPr>
        <p:txBody>
          <a:bodyPr>
            <a:normAutofit fontScale="90000"/>
          </a:bodyPr>
          <a:lstStyle/>
          <a:p>
            <a:r>
              <a:rPr lang="en-US" altLang="ko-KR" sz="6600" dirty="0" smtClean="0"/>
              <a:t>Deep Neural Network</a:t>
            </a:r>
            <a:br>
              <a:rPr lang="en-US" altLang="ko-KR" sz="6600" dirty="0" smtClean="0"/>
            </a:br>
            <a:r>
              <a:rPr lang="ko-KR" altLang="en-US" sz="6600" dirty="0" smtClean="0"/>
              <a:t>심층 신경</a:t>
            </a:r>
            <a:r>
              <a:rPr lang="ko-KR" altLang="en-US" sz="6600" dirty="0"/>
              <a:t>망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79512" y="5494272"/>
            <a:ext cx="26642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smtClean="0"/>
              <a:t>견 민 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다층 퍼셉트론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8208912" cy="2448272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59532" y="4437112"/>
            <a:ext cx="8064896" cy="172819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467544" y="4327013"/>
            <a:ext cx="8064896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다층 퍼셉트론을 이용하여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AND,OR,NAND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게이트를 조합하여 </a:t>
            </a:r>
            <a:r>
              <a:rPr lang="en-US" altLang="ko-KR" sz="1600" dirty="0" smtClean="0">
                <a:solidFill>
                  <a:schemeClr val="tx1"/>
                </a:solidFill>
              </a:rPr>
              <a:t>XOR 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게이트를 만들 수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</a:rPr>
              <a:t>XOR(x1, x2) = AND( NAND(x1, x2), OR(x1, x2) )</a:t>
            </a:r>
          </a:p>
        </p:txBody>
      </p:sp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7704856" cy="3972479"/>
          </a:xfrm>
          <a:prstGeom prst="rect">
            <a:avLst/>
          </a:prstGeom>
        </p:spPr>
      </p:pic>
      <p:sp>
        <p:nvSpPr>
          <p:cNvPr id="4" name="부제목 2"/>
          <p:cNvSpPr>
            <a:spLocks noGrp="1"/>
          </p:cNvSpPr>
          <p:nvPr>
            <p:ph type="subTitle" idx="1"/>
          </p:nvPr>
        </p:nvSpPr>
        <p:spPr>
          <a:xfrm>
            <a:off x="536947" y="4293096"/>
            <a:ext cx="8064896" cy="244827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층은 입력값 </a:t>
            </a:r>
            <a:r>
              <a:rPr lang="en-US" altLang="ko-KR" sz="1600" dirty="0" smtClean="0">
                <a:solidFill>
                  <a:schemeClr val="tx1"/>
                </a:solidFill>
              </a:rPr>
              <a:t>x1,x2</a:t>
            </a:r>
            <a:r>
              <a:rPr lang="ko-KR" altLang="en-US" sz="1600" dirty="0" smtClean="0">
                <a:solidFill>
                  <a:schemeClr val="tx1"/>
                </a:solidFill>
              </a:rPr>
              <a:t>이고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층은 </a:t>
            </a:r>
            <a:r>
              <a:rPr lang="en-US" altLang="ko-KR" sz="1600" dirty="0">
                <a:solidFill>
                  <a:schemeClr val="tx1"/>
                </a:solidFill>
              </a:rPr>
              <a:t>NAND, OR </a:t>
            </a:r>
            <a:r>
              <a:rPr lang="ko-KR" altLang="en-US" sz="1600" dirty="0">
                <a:solidFill>
                  <a:schemeClr val="tx1"/>
                </a:solidFill>
              </a:rPr>
              <a:t>게이트 </a:t>
            </a:r>
            <a:r>
              <a:rPr lang="ko-KR" altLang="en-US" sz="1600" dirty="0" smtClean="0">
                <a:solidFill>
                  <a:schemeClr val="tx1"/>
                </a:solidFill>
              </a:rPr>
              <a:t>결과이고 </a:t>
            </a:r>
            <a:r>
              <a:rPr lang="ko-KR" altLang="en-US" sz="1600" dirty="0">
                <a:solidFill>
                  <a:schemeClr val="tx1"/>
                </a:solidFill>
              </a:rPr>
              <a:t>그리고 </a:t>
            </a:r>
            <a:r>
              <a:rPr lang="en-US" altLang="ko-KR" sz="1600" dirty="0" smtClean="0">
                <a:solidFill>
                  <a:schemeClr val="tx1"/>
                </a:solidFill>
              </a:rPr>
              <a:t> 2</a:t>
            </a:r>
            <a:r>
              <a:rPr lang="ko-KR" altLang="en-US" sz="1600" dirty="0" smtClean="0">
                <a:solidFill>
                  <a:schemeClr val="tx1"/>
                </a:solidFill>
              </a:rPr>
              <a:t>층은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AND </a:t>
            </a:r>
            <a:r>
              <a:rPr lang="ko-KR" altLang="en-US" sz="1600" dirty="0">
                <a:solidFill>
                  <a:schemeClr val="tx1"/>
                </a:solidFill>
              </a:rPr>
              <a:t>게이트 결과 </a:t>
            </a:r>
            <a:r>
              <a:rPr lang="ko-KR" altLang="en-US" sz="1600" dirty="0" smtClean="0">
                <a:solidFill>
                  <a:schemeClr val="tx1"/>
                </a:solidFill>
              </a:rPr>
              <a:t>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>
                <a:solidFill>
                  <a:schemeClr val="tx1"/>
                </a:solidFill>
              </a:rPr>
              <a:t>0</a:t>
            </a:r>
            <a:r>
              <a:rPr lang="ko-KR" altLang="en-US" sz="1600" dirty="0">
                <a:solidFill>
                  <a:schemeClr val="tx1"/>
                </a:solidFill>
              </a:rPr>
              <a:t>층의 두 뉴런이 입력 신호를 받아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층의 뉴런으로 신호를 </a:t>
            </a:r>
            <a:r>
              <a:rPr lang="ko-KR" altLang="en-US" sz="1600" dirty="0" smtClean="0">
                <a:solidFill>
                  <a:schemeClr val="tx1"/>
                </a:solidFill>
              </a:rPr>
              <a:t>보냄</a:t>
            </a:r>
            <a:r>
              <a:rPr lang="en-US" altLang="ko-KR" sz="1600" dirty="0" smtClean="0">
                <a:solidFill>
                  <a:schemeClr val="tx1"/>
                </a:solidFill>
              </a:rPr>
              <a:t>. 1</a:t>
            </a:r>
            <a:r>
              <a:rPr lang="ko-KR" altLang="en-US" sz="1600" dirty="0">
                <a:solidFill>
                  <a:schemeClr val="tx1"/>
                </a:solidFill>
              </a:rPr>
              <a:t>층의 뉴런이 </a:t>
            </a:r>
            <a:r>
              <a:rPr lang="en-US" altLang="ko-KR" sz="1600" dirty="0">
                <a:solidFill>
                  <a:schemeClr val="tx1"/>
                </a:solidFill>
              </a:rPr>
              <a:t>2</a:t>
            </a:r>
            <a:r>
              <a:rPr lang="ko-KR" altLang="en-US" sz="1600" dirty="0">
                <a:solidFill>
                  <a:schemeClr val="tx1"/>
                </a:solidFill>
              </a:rPr>
              <a:t>층의 뉴런으로 신호를 보내고</a:t>
            </a:r>
            <a:r>
              <a:rPr lang="en-US" altLang="ko-KR" sz="1600" dirty="0">
                <a:solidFill>
                  <a:schemeClr val="tx1"/>
                </a:solidFill>
              </a:rPr>
              <a:t>, 2</a:t>
            </a:r>
            <a:r>
              <a:rPr lang="ko-KR" altLang="en-US" sz="1600" dirty="0">
                <a:solidFill>
                  <a:schemeClr val="tx1"/>
                </a:solidFill>
              </a:rPr>
              <a:t>층의 뉴런은 이 신호를 바탕으로 </a:t>
            </a:r>
            <a:r>
              <a:rPr lang="en-US" altLang="ko-KR" sz="1600" dirty="0">
                <a:solidFill>
                  <a:schemeClr val="tx1"/>
                </a:solidFill>
              </a:rPr>
              <a:t>y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</a:rPr>
              <a:t>출력함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다층 퍼셉트론은 단층 퍼셉트론으로는 구현하지 못하는 것을 층을 하나 늘리는 것으로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해결함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활성화 함수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activation function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56" y="1844824"/>
            <a:ext cx="3240360" cy="165618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767512" y="2324908"/>
            <a:ext cx="1008112" cy="72008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8919"/>
            <a:ext cx="3096057" cy="1705213"/>
          </a:xfrm>
          <a:prstGeom prst="rect">
            <a:avLst/>
          </a:prstGeom>
        </p:spPr>
      </p:pic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467544" y="4221088"/>
            <a:ext cx="8064896" cy="244827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기존의 수식을 간결하기 쓰기 위해서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h(x)(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활성화 함수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라는 함수를 도입함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입력 신호의 총합이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h(x)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라는 함수를 거쳐 변환되어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그 변환된 값이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의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출력이 됨을 보여줌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h(x)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함수는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넘으면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돌려주고 그렇지 않으면 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ko-KR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을 돌려줌</a:t>
            </a:r>
            <a:r>
              <a:rPr lang="en-US" altLang="ko-K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활성화 함수</a:t>
            </a:r>
            <a:r>
              <a:rPr lang="en-US" altLang="ko-KR" sz="2800" dirty="0" smtClean="0"/>
              <a:t>(</a:t>
            </a:r>
            <a:r>
              <a:rPr lang="en-US" altLang="ko-KR" sz="2800" dirty="0"/>
              <a:t>activation function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31041"/>
            <a:ext cx="2848373" cy="14832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46266"/>
            <a:ext cx="2952328" cy="3024336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371472" y="4089288"/>
            <a:ext cx="8064896" cy="2652080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활성화 함수는 입력 신호의 총합을 출력 신호로 변환하는 함수이고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입력 신호의 총합이 활성화를 일으키는지를 정하는 역할을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가중치가 달린 입력 신호와 </a:t>
            </a:r>
            <a:r>
              <a:rPr lang="en-US" altLang="ko-KR" sz="1600" dirty="0" smtClean="0">
                <a:solidFill>
                  <a:schemeClr val="tx1"/>
                </a:solidFill>
              </a:rPr>
              <a:t>bais</a:t>
            </a:r>
            <a:r>
              <a:rPr lang="ko-KR" altLang="en-US" sz="1600" dirty="0" smtClean="0">
                <a:solidFill>
                  <a:schemeClr val="tx1"/>
                </a:solidFill>
              </a:rPr>
              <a:t>의 총합을 계산하고 이를 </a:t>
            </a:r>
            <a:r>
              <a:rPr lang="en-US" altLang="ko-KR" sz="1600" dirty="0" smtClean="0">
                <a:solidFill>
                  <a:schemeClr val="tx1"/>
                </a:solidFill>
              </a:rPr>
              <a:t>a</a:t>
            </a:r>
            <a:r>
              <a:rPr lang="ko-KR" altLang="en-US" sz="1600" dirty="0" smtClean="0">
                <a:solidFill>
                  <a:schemeClr val="tx1"/>
                </a:solidFill>
              </a:rPr>
              <a:t>라고 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그리고 </a:t>
            </a:r>
            <a:r>
              <a:rPr lang="en-US" altLang="ko-KR" sz="1600" dirty="0" smtClean="0">
                <a:solidFill>
                  <a:schemeClr val="tx1"/>
                </a:solidFill>
              </a:rPr>
              <a:t>a</a:t>
            </a:r>
            <a:r>
              <a:rPr lang="ko-KR" altLang="en-US" sz="1600" dirty="0" smtClean="0">
                <a:solidFill>
                  <a:schemeClr val="tx1"/>
                </a:solidFill>
              </a:rPr>
              <a:t>를 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h</a:t>
            </a:r>
            <a:r>
              <a:rPr lang="ko-KR" altLang="en-US" sz="1600" dirty="0" smtClean="0">
                <a:solidFill>
                  <a:schemeClr val="tx1"/>
                </a:solidFill>
              </a:rPr>
              <a:t>에 넣어 </a:t>
            </a:r>
            <a:r>
              <a:rPr lang="en-US" altLang="ko-KR" sz="1600" dirty="0" smtClean="0">
                <a:solidFill>
                  <a:schemeClr val="tx1"/>
                </a:solidFill>
              </a:rPr>
              <a:t>y</a:t>
            </a:r>
            <a:r>
              <a:rPr lang="ko-KR" altLang="en-US" sz="1600" dirty="0" smtClean="0">
                <a:solidFill>
                  <a:schemeClr val="tx1"/>
                </a:solidFill>
              </a:rPr>
              <a:t>를 출력하는 흐름임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단순 퍼셉트론은 단층 네트워크를 가지고 있는 계단 함수를 활성화 함수로 사용하고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다층 퍼셉트론은 신경망 구조를 가지고 시그모이드 함수 등의 경계가 부드러운 함수를 사용함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계단함수와 시그모이드 함수</a:t>
            </a:r>
            <a:endParaRPr lang="ko-KR" altLang="en-US" sz="2800" dirty="0"/>
          </a:p>
        </p:txBody>
      </p:sp>
      <p:pic>
        <p:nvPicPr>
          <p:cNvPr id="2" name="그림 1" title="계단함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198748"/>
            <a:ext cx="3384376" cy="2476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1" y="1122538"/>
            <a:ext cx="3181835" cy="25530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13" y="1822723"/>
            <a:ext cx="2345707" cy="1228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4184" y="367638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계단함수 그래프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1912" y="3670313"/>
            <a:ext cx="331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시그모이</a:t>
            </a:r>
            <a:r>
              <a:rPr lang="ko-KR" altLang="en-US" dirty="0"/>
              <a:t>드</a:t>
            </a:r>
            <a:r>
              <a:rPr lang="ko-KR" altLang="en-US" dirty="0" smtClean="0"/>
              <a:t> 그래프 와 수식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11560" y="4437112"/>
                <a:ext cx="8064896" cy="2160240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계단 함수는 입력이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을 넘으면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을 출력하고 그 외에는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0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을 출력함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시그모이드 함수는 부드러운 곡선이며 입력에 따라 출력이 연속적으로 변함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시그모이드 함수의 </a:t>
                </a:r>
                <a:r>
                  <a:rPr lang="ko-KR" altLang="en-US" sz="1600" dirty="0" smtClean="0">
                    <a:solidFill>
                      <a:srgbClr val="FF0000"/>
                    </a:solidFill>
                  </a:rPr>
                  <a:t>부드러운 곡선이 신경망 학습에서 아주 중요한 역할을 함</a:t>
                </a:r>
                <a:r>
                  <a:rPr lang="en-US" altLang="ko-KR" sz="16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시그모이드 함수에서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exp(-x)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를 뜻하며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e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는 자연상수로 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2.7182… </a:t>
                </a:r>
                <a:r>
                  <a:rPr lang="ko-KR" altLang="en-US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값을 갖는 실수임</a:t>
                </a:r>
                <a:r>
                  <a:rPr lang="en-US" altLang="ko-KR" sz="16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11560" y="4437112"/>
                <a:ext cx="8064896" cy="2160240"/>
              </a:xfrm>
              <a:blipFill rotWithShape="1">
                <a:blip r:embed="rId5"/>
                <a:stretch>
                  <a:fillRect l="-227" r="-3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계단함수와 시그모이드 </a:t>
            </a:r>
            <a:r>
              <a:rPr lang="ko-KR" altLang="en-US" sz="2800" dirty="0" smtClean="0"/>
              <a:t>함수의 공통점</a:t>
            </a:r>
            <a:endParaRPr lang="ko-KR" altLang="en-US" sz="2800" dirty="0"/>
          </a:p>
        </p:txBody>
      </p:sp>
      <p:pic>
        <p:nvPicPr>
          <p:cNvPr id="1026" name="Picture 2" descr="C:\Users\USER\Desktop\프로젝트\DNN\계단 함수와 시그모이드 공통점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15" y="1398385"/>
            <a:ext cx="3888432" cy="47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4211960" y="1398384"/>
            <a:ext cx="4608512" cy="4838928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입력이 작을 때에는 출력이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에 가까워지고 입력이 커지면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에 가까워짐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입력이 중요하면 큰 값을 출력하고 입력이 중요하지 않으면 작은 값을 출력함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범위는</a:t>
            </a:r>
            <a:r>
              <a:rPr lang="en-US" altLang="ko-KR" sz="1600" dirty="0" smtClean="0">
                <a:solidFill>
                  <a:schemeClr val="tx1"/>
                </a:solidFill>
              </a:rPr>
              <a:t>[0~1]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둘 다 비선형 함수이다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rgbClr val="FF0000"/>
                </a:solidFill>
              </a:rPr>
              <a:t>신경망에서는 활성화 함수를 비선형 함수를 사용해야 함</a:t>
            </a:r>
            <a:r>
              <a:rPr lang="en-US" altLang="ko-KR" sz="1600" dirty="0" smtClean="0">
                <a:solidFill>
                  <a:srgbClr val="FF0000"/>
                </a:solidFill>
              </a:rPr>
              <a:t>.   </a:t>
            </a:r>
            <a:r>
              <a:rPr lang="ko-KR" altLang="en-US" sz="1600" dirty="0" smtClean="0">
                <a:solidFill>
                  <a:schemeClr val="tx1"/>
                </a:solidFill>
              </a:rPr>
              <a:t>선형 함수를 사용하면 신경망의 층을 깊게 하는 의미가 없음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ReLU(</a:t>
            </a:r>
            <a:r>
              <a:rPr lang="ko-KR" altLang="en-US" sz="2800" dirty="0" smtClean="0"/>
              <a:t>렐루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함수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51" y="1196752"/>
            <a:ext cx="7848872" cy="4164969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11560" y="5661248"/>
            <a:ext cx="8064896" cy="864096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최근에는 렐루 함수를 주로 이용함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렐루는 입력이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을 넘으면 입력을 그대로 출력하고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이하이면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을 출력하는 함수임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3</a:t>
            </a:r>
            <a:r>
              <a:rPr lang="ko-KR" altLang="en-US" sz="2800" dirty="0" smtClean="0"/>
              <a:t>층 신경망 구현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10299"/>
            <a:ext cx="8136904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19778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92080" y="200245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4288" y="203522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125344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8" y="272312"/>
            <a:ext cx="8583223" cy="4610743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611560" y="5301208"/>
            <a:ext cx="8064896" cy="1224136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(1)</a:t>
            </a:r>
            <a:r>
              <a:rPr lang="ko-KR" altLang="en-US" sz="1600" dirty="0" smtClean="0">
                <a:solidFill>
                  <a:schemeClr val="tx1"/>
                </a:solidFill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층의 가중치 즉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층 뉴런으로 가는 가중치를 의미함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W(1)_12</a:t>
            </a:r>
            <a:r>
              <a:rPr lang="ko-KR" altLang="en-US" sz="16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은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현재 가중치의에서 다음 층의 첫 번째 뉴런으로 이동하라는 뜻이고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는 가중치의 전 단계 층 두 번째 뉴런에서 왔다는 것을 의미함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664"/>
            <a:ext cx="4320480" cy="504056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14" y="1124744"/>
            <a:ext cx="4536503" cy="3312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841" y="443711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행렬의 내적을 이용하여 간소화 한 식</a:t>
            </a:r>
            <a:endParaRPr lang="ko-KR" altLang="en-US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641393" y="5921896"/>
            <a:ext cx="8064896" cy="67545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행렬의 내적을 이용하면 가중치 부분을 간소화 할 수 있음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7544" y="5301208"/>
            <a:ext cx="8064896" cy="136815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DNN</a:t>
            </a:r>
            <a:r>
              <a:rPr lang="ko-KR" altLang="en-US" sz="1600" dirty="0" smtClean="0">
                <a:solidFill>
                  <a:schemeClr val="tx1"/>
                </a:solidFill>
              </a:rPr>
              <a:t>은 입력층 </a:t>
            </a:r>
            <a:r>
              <a:rPr lang="en-US" altLang="ko-KR" sz="1600" dirty="0" smtClean="0">
                <a:solidFill>
                  <a:schemeClr val="tx1"/>
                </a:solidFill>
              </a:rPr>
              <a:t>(input layer)</a:t>
            </a:r>
            <a:r>
              <a:rPr lang="ko-KR" altLang="en-US" sz="1600" dirty="0" smtClean="0">
                <a:solidFill>
                  <a:schemeClr val="tx1"/>
                </a:solidFill>
              </a:rPr>
              <a:t>과 출력층</a:t>
            </a:r>
            <a:r>
              <a:rPr lang="en-US" altLang="ko-KR" sz="1600" dirty="0" smtClean="0">
                <a:solidFill>
                  <a:schemeClr val="tx1"/>
                </a:solidFill>
              </a:rPr>
              <a:t>(output layer)</a:t>
            </a:r>
            <a:r>
              <a:rPr lang="ko-KR" altLang="en-US" sz="1600" dirty="0" smtClean="0">
                <a:solidFill>
                  <a:schemeClr val="tx1"/>
                </a:solidFill>
              </a:rPr>
              <a:t>사이에 여러 개의  은닉층</a:t>
            </a:r>
            <a:r>
              <a:rPr lang="en-US" altLang="ko-KR" sz="1600" dirty="0" smtClean="0">
                <a:solidFill>
                  <a:schemeClr val="tx1"/>
                </a:solidFill>
              </a:rPr>
              <a:t>(hidden layer)</a:t>
            </a:r>
            <a:r>
              <a:rPr lang="ko-KR" altLang="en-US" sz="1600" dirty="0" smtClean="0">
                <a:solidFill>
                  <a:schemeClr val="tx1"/>
                </a:solidFill>
              </a:rPr>
              <a:t>들로 이루어진 인공신경망임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DNN</a:t>
            </a:r>
            <a:r>
              <a:rPr lang="ko-KR" altLang="en-US" sz="1600" dirty="0" smtClean="0">
                <a:solidFill>
                  <a:schemeClr val="tx1"/>
                </a:solidFill>
              </a:rPr>
              <a:t>의 목적은 주로 분류 및 수치예측을 하기 위해서임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특히 이미지 트레이닝이나 문자인식과 같은 분야에서 유용하게 쓰이고 있음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DNN(</a:t>
            </a:r>
            <a:r>
              <a:rPr lang="ko-KR" altLang="en-US" sz="2800" dirty="0" smtClean="0"/>
              <a:t>심층 신경망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이란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84" y="959564"/>
            <a:ext cx="8532440" cy="41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2" y="1124928"/>
            <a:ext cx="4575162" cy="49917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14" y="1124375"/>
            <a:ext cx="4320000" cy="477577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신호 전달 과정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25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출력 층의 함수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80728"/>
            <a:ext cx="7704856" cy="3600400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23528" y="4797152"/>
            <a:ext cx="8424936" cy="1944216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출력 층의 활성화 함수를 </a:t>
            </a:r>
            <a:r>
              <a:rPr lang="el-GR" altLang="ko-KR" sz="1600" dirty="0">
                <a:solidFill>
                  <a:schemeClr val="tx1"/>
                </a:solidFill>
              </a:rPr>
              <a:t>σ </a:t>
            </a:r>
            <a:r>
              <a:rPr lang="en-US" altLang="ko-KR" sz="1600" dirty="0" smtClean="0">
                <a:solidFill>
                  <a:schemeClr val="tx1"/>
                </a:solidFill>
              </a:rPr>
              <a:t>()</a:t>
            </a:r>
            <a:r>
              <a:rPr lang="ko-KR" altLang="en-US" sz="1600" dirty="0" smtClean="0">
                <a:solidFill>
                  <a:schemeClr val="tx1"/>
                </a:solidFill>
              </a:rPr>
              <a:t>로 표시하며 시그마라고 읽음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은닉 층의 활성화 함수 </a:t>
            </a:r>
            <a:r>
              <a:rPr lang="en-US" altLang="ko-KR" sz="1600" dirty="0" smtClean="0">
                <a:solidFill>
                  <a:schemeClr val="tx1"/>
                </a:solidFill>
              </a:rPr>
              <a:t>h()</a:t>
            </a:r>
            <a:r>
              <a:rPr lang="ko-KR" altLang="en-US" sz="1600" dirty="0" smtClean="0">
                <a:solidFill>
                  <a:schemeClr val="tx1"/>
                </a:solidFill>
              </a:rPr>
              <a:t>와는 다름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출력 층의 활성화 함수는 풀고자 하는 함수의 성질에 맞게 정해야함</a:t>
            </a:r>
            <a:r>
              <a:rPr lang="en-US" altLang="ko-KR" sz="1600" dirty="0" smtClean="0">
                <a:solidFill>
                  <a:schemeClr val="tx1"/>
                </a:solidFill>
              </a:rPr>
              <a:t>.  </a:t>
            </a:r>
            <a:r>
              <a:rPr lang="ko-KR" altLang="en-US" sz="1600" dirty="0" smtClean="0">
                <a:solidFill>
                  <a:schemeClr val="tx1"/>
                </a:solidFill>
              </a:rPr>
              <a:t>예를 들어 회귀에는 항등 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,  2</a:t>
            </a:r>
            <a:r>
              <a:rPr lang="ko-KR" altLang="en-US" sz="1600" dirty="0" smtClean="0">
                <a:solidFill>
                  <a:schemeClr val="tx1"/>
                </a:solidFill>
              </a:rPr>
              <a:t>클래스 분류에는 시그모이드 함수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다중 클래스 분류에는 소프트 맥스함수를 사용하는 것이 일반적임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1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출력층 설계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40152"/>
            <a:ext cx="2160240" cy="25922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54" y="1186337"/>
            <a:ext cx="2353003" cy="23523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340584"/>
            <a:ext cx="2467319" cy="22324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3084" y="3538721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항등 함수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63888" y="357224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소프트 맥스 함수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56176" y="360728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소프트 맥스 함수 수식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4221088"/>
                <a:ext cx="8424936" cy="2520280"/>
              </a:xfrm>
            </p:spPr>
            <p:txBody>
              <a:bodyPr>
                <a:norm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항등 함수는 입력을 그대로 출력함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즉 입력과 출력이 항상 같다는 뜻이다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출력층에서 항등함수를  사용하면 입력 신호가 그대로 출력 신호가 됨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소프트 맥스 함수에서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n :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출력층의 뉴런 수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, y_k : k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번째 출력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, a_k :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입력 신호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e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 smtClean="0">
                    <a:solidFill>
                      <a:schemeClr val="tx1"/>
                    </a:solidFill>
                  </a:rPr>
                  <a:t>exp(x) </a:t>
                </a:r>
                <a14:m>
                  <m:oMath xmlns:m="http://schemas.openxmlformats.org/officeDocument/2006/math">
                    <m:r>
                      <a:rPr lang="ko-KR" altLang="en-US" sz="1600">
                        <a:solidFill>
                          <a:schemeClr val="tx1"/>
                        </a:solidFill>
                        <a:latin typeface="Cambria Math"/>
                      </a:rPr>
                      <m:t>는</m:t>
                    </m:r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을 뜻하는 지수 함수이고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n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은 출력층의 뉴런 수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분자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입력 신호의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a_k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의 지수함수</a:t>
                </a:r>
                <a:endParaRPr lang="en-US" altLang="ko-KR" sz="1600" dirty="0" smtClean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분모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 :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모든 입력 신호의 지수 함수의 합</a:t>
                </a:r>
                <a:endParaRPr lang="en-US" altLang="ko-KR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4221088"/>
                <a:ext cx="8424936" cy="2520280"/>
              </a:xfrm>
              <a:blipFill rotWithShape="1">
                <a:blip r:embed="rId5"/>
                <a:stretch>
                  <a:fillRect l="-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1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소프트맥스 함수 구현 시 주의점 과 개선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24744"/>
            <a:ext cx="6984776" cy="29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31840" y="4098941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소프트 맥스 함수 수식 개선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부제목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528" y="4581128"/>
                <a:ext cx="8424936" cy="2160240"/>
              </a:xfrm>
            </p:spPr>
            <p:txBody>
              <a:bodyPr>
                <a:normAutofit fontScale="92500"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기존의 소프트맥스 함수는 계산할 때 오버플로가 발생하는 문제가 있음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지수 함수가 아주 쉽게 큰 값을 내뱉을 수 있기 때문임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ko-KR" alt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예를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ko-KR" alt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들어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1000  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6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b="0" dirty="0" smtClean="0">
                    <a:solidFill>
                      <a:schemeClr val="tx1"/>
                    </a:solidFill>
                  </a:rPr>
                  <a:t>은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무한대를 나타내는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inf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가 되어 돌아오고 이런 큰 값끼리 나눗셈을 하면 결과 수치가 불안정해짐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소프트 맥스 함수 출력이 총 합이 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1</a:t>
                </a:r>
                <a:r>
                  <a:rPr lang="ko-KR" altLang="en-US" sz="1600" dirty="0" smtClean="0">
                    <a:solidFill>
                      <a:schemeClr val="tx1"/>
                    </a:solidFill>
                  </a:rPr>
                  <a:t>이기 때문에 확률로 해석할 수 있음</a:t>
                </a:r>
                <a:r>
                  <a:rPr lang="en-US" altLang="ko-KR" sz="1600" dirty="0" smtClean="0">
                    <a:solidFill>
                      <a:schemeClr val="tx1"/>
                    </a:solidFill>
                  </a:rPr>
                  <a:t>. Ex)0.737 -&gt; 73.7%</a:t>
                </a:r>
                <a:endParaRPr lang="en-US" altLang="ko-KR" sz="1600" b="0" dirty="0" smtClean="0">
                  <a:solidFill>
                    <a:schemeClr val="tx1"/>
                  </a:solidFill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ko-KR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부제목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528" y="4581128"/>
                <a:ext cx="8424936" cy="2160240"/>
              </a:xfrm>
              <a:blipFill rotWithShape="1">
                <a:blip r:embed="rId3"/>
                <a:stretch>
                  <a:fillRect l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1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04664"/>
            <a:ext cx="7416824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60648"/>
            <a:ext cx="7416824" cy="60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6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신경망의 작동 방법의 종류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96688"/>
            <a:ext cx="8208912" cy="3828456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467544" y="4941168"/>
            <a:ext cx="8064896" cy="1728192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순방향</a:t>
            </a:r>
            <a:r>
              <a:rPr lang="en-US" altLang="ko-KR" sz="1600" dirty="0" smtClean="0">
                <a:solidFill>
                  <a:schemeClr val="tx1"/>
                </a:solidFill>
              </a:rPr>
              <a:t>(Forward Computation)</a:t>
            </a:r>
            <a:r>
              <a:rPr lang="ko-KR" altLang="en-US" sz="1600" dirty="0" smtClean="0">
                <a:solidFill>
                  <a:schemeClr val="tx1"/>
                </a:solidFill>
              </a:rPr>
              <a:t> 방법은 정보들이 입력층에서 은닉층으로 은닉층에서 출력층으로 쭉 한방향으로 흐르는 신경망으로써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오차에 대한 가중치의 조절이 불가능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오차역전파</a:t>
            </a:r>
            <a:r>
              <a:rPr lang="en-US" altLang="ko-KR" sz="1600" dirty="0" smtClean="0">
                <a:solidFill>
                  <a:schemeClr val="tx1"/>
                </a:solidFill>
              </a:rPr>
              <a:t>(Error Backpropagation)</a:t>
            </a:r>
            <a:r>
              <a:rPr lang="ko-KR" altLang="en-US" sz="1600" dirty="0" smtClean="0">
                <a:solidFill>
                  <a:schemeClr val="tx1"/>
                </a:solidFill>
              </a:rPr>
              <a:t>의 경우 결과의 오차를 줄이기 위해 각 노드에서 다음 노드로 이어지는 가중치를 조절하는 방법임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이 </a:t>
            </a:r>
            <a:r>
              <a:rPr lang="ko-KR" altLang="en-US" sz="1600" dirty="0">
                <a:solidFill>
                  <a:schemeClr val="tx1"/>
                </a:solidFill>
              </a:rPr>
              <a:t>때</a:t>
            </a:r>
            <a:r>
              <a:rPr lang="ko-KR" altLang="en-US" sz="1600" dirty="0" smtClean="0">
                <a:solidFill>
                  <a:schemeClr val="tx1"/>
                </a:solidFill>
              </a:rPr>
              <a:t> 가중치를 조절하기 위해 다시 뒤로 되돌아가기 </a:t>
            </a:r>
            <a:r>
              <a:rPr lang="ko-KR" altLang="en-US" sz="1600" dirty="0">
                <a:solidFill>
                  <a:schemeClr val="tx1"/>
                </a:solidFill>
              </a:rPr>
              <a:t>때</a:t>
            </a:r>
            <a:r>
              <a:rPr lang="ko-KR" altLang="en-US" sz="1600" dirty="0" smtClean="0">
                <a:solidFill>
                  <a:schemeClr val="tx1"/>
                </a:solidFill>
              </a:rPr>
              <a:t>문에 역전파라고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DNN</a:t>
            </a:r>
            <a:r>
              <a:rPr lang="ko-KR" altLang="en-US" sz="2800" dirty="0" smtClean="0"/>
              <a:t>의 장단점</a:t>
            </a:r>
            <a:endParaRPr lang="ko-KR" altLang="en-US" sz="2800" dirty="0"/>
          </a:p>
        </p:txBody>
      </p:sp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251520" y="1208968"/>
            <a:ext cx="8280920" cy="2364048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 smtClean="0">
                <a:solidFill>
                  <a:schemeClr val="tx1"/>
                </a:solidFill>
              </a:rPr>
              <a:t>장점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연속형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범주형 변수에 상관없이 모두 분석이 가능하다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400" b="1" dirty="0" smtClean="0">
                <a:solidFill>
                  <a:schemeClr val="tx1"/>
                </a:solidFill>
              </a:rPr>
              <a:t>입력 변수들 간의 비선형 조합이 가능하다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이는 다른 신경망에 비해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DNN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이 가지는 가장 좋은 장점 중 하나이다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chemeClr val="tx1"/>
                </a:solidFill>
              </a:rPr>
              <a:t>Feature Extracction(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특징 추출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이 자동으로 수행된다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2400" b="1" dirty="0" smtClean="0">
                <a:solidFill>
                  <a:schemeClr val="tx1"/>
                </a:solidFill>
              </a:rPr>
              <a:t>Data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양이 많아지면 성능이 계속 좋아진다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+mj-ea"/>
              <a:buAutoNum type="circleNumDbPlain"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306029" y="3861048"/>
            <a:ext cx="8280920" cy="28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ko-KR" altLang="en-US" sz="4400" dirty="0" smtClean="0">
                <a:solidFill>
                  <a:schemeClr val="tx1"/>
                </a:solidFill>
              </a:rPr>
              <a:t>단</a:t>
            </a:r>
            <a:r>
              <a:rPr lang="ko-KR" altLang="en-US" sz="4400" dirty="0">
                <a:solidFill>
                  <a:schemeClr val="tx1"/>
                </a:solidFill>
              </a:rPr>
              <a:t>점</a:t>
            </a:r>
            <a:endParaRPr lang="en-US" altLang="ko-KR" sz="4400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4200" b="1" dirty="0" smtClean="0">
                <a:solidFill>
                  <a:schemeClr val="tx1"/>
                </a:solidFill>
              </a:rPr>
              <a:t>신경망이 복잡할 경우 작동하는데 시간이 오래 걸린다</a:t>
            </a:r>
            <a:r>
              <a:rPr lang="en-US" altLang="ko-KR" sz="42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4200" b="1" dirty="0" smtClean="0">
                <a:solidFill>
                  <a:schemeClr val="tx1"/>
                </a:solidFill>
              </a:rPr>
              <a:t>때문에 </a:t>
            </a:r>
            <a:r>
              <a:rPr lang="en-US" altLang="ko-KR" sz="4200" b="1" dirty="0" smtClean="0">
                <a:solidFill>
                  <a:schemeClr val="tx1"/>
                </a:solidFill>
              </a:rPr>
              <a:t>GPU</a:t>
            </a:r>
            <a:r>
              <a:rPr lang="ko-KR" altLang="en-US" sz="4200" b="1" dirty="0" smtClean="0">
                <a:solidFill>
                  <a:schemeClr val="tx1"/>
                </a:solidFill>
              </a:rPr>
              <a:t>가 장착된 컴퓨터 및 고사양의 컴퓨터가 필요하다</a:t>
            </a:r>
            <a:r>
              <a:rPr lang="en-US" altLang="ko-KR" sz="4200" b="1" dirty="0" smtClean="0">
                <a:solidFill>
                  <a:schemeClr val="tx1"/>
                </a:solidFill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4200" b="1" dirty="0" smtClean="0">
                <a:solidFill>
                  <a:schemeClr val="tx1"/>
                </a:solidFill>
              </a:rPr>
              <a:t>분석 시 변수들을 일정한 순서나 방식으로 넣는 것이 아니기 </a:t>
            </a:r>
            <a:r>
              <a:rPr lang="ko-KR" altLang="en-US" sz="4200" b="1" dirty="0">
                <a:solidFill>
                  <a:schemeClr val="tx1"/>
                </a:solidFill>
              </a:rPr>
              <a:t>때</a:t>
            </a:r>
            <a:r>
              <a:rPr lang="ko-KR" altLang="en-US" sz="4200" b="1" dirty="0" smtClean="0">
                <a:solidFill>
                  <a:schemeClr val="tx1"/>
                </a:solidFill>
              </a:rPr>
              <a:t>문에 결과가 일정하지 않다</a:t>
            </a:r>
            <a:r>
              <a:rPr lang="en-US" altLang="ko-KR" sz="4200" b="1" dirty="0">
                <a:solidFill>
                  <a:schemeClr val="tx1"/>
                </a:solidFill>
              </a:rPr>
              <a:t>.</a:t>
            </a:r>
            <a:endParaRPr lang="en-US" altLang="ko-KR" sz="4200" b="1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4200" b="1" dirty="0" smtClean="0">
                <a:solidFill>
                  <a:schemeClr val="tx1"/>
                </a:solidFill>
              </a:rPr>
              <a:t>가중치의 의미를 정확히 해석하기가 어렵기 </a:t>
            </a:r>
            <a:r>
              <a:rPr lang="ko-KR" altLang="en-US" sz="4200" b="1" dirty="0">
                <a:solidFill>
                  <a:schemeClr val="tx1"/>
                </a:solidFill>
              </a:rPr>
              <a:t>때</a:t>
            </a:r>
            <a:r>
              <a:rPr lang="ko-KR" altLang="en-US" sz="4200" b="1" dirty="0" smtClean="0">
                <a:solidFill>
                  <a:schemeClr val="tx1"/>
                </a:solidFill>
              </a:rPr>
              <a:t>문에 결과해석이 어렵다 </a:t>
            </a:r>
            <a:endParaRPr lang="en-US" altLang="ko-KR" sz="4200" b="1" dirty="0" smtClean="0">
              <a:solidFill>
                <a:schemeClr val="tx1"/>
              </a:solidFill>
            </a:endParaRPr>
          </a:p>
          <a:p>
            <a:pPr marL="742950" lvl="1" indent="-285750" algn="l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4200" b="1" dirty="0" smtClean="0">
                <a:solidFill>
                  <a:schemeClr val="tx1"/>
                </a:solidFill>
              </a:rPr>
              <a:t>Data</a:t>
            </a:r>
            <a:r>
              <a:rPr lang="ko-KR" altLang="en-US" sz="4200" b="1" dirty="0" smtClean="0">
                <a:solidFill>
                  <a:schemeClr val="tx1"/>
                </a:solidFill>
              </a:rPr>
              <a:t>양이 많아야 한다</a:t>
            </a:r>
            <a:r>
              <a:rPr lang="en-US" altLang="ko-KR" sz="4200" b="1" dirty="0">
                <a:solidFill>
                  <a:schemeClr val="tx1"/>
                </a:solidFill>
              </a:rPr>
              <a:t>.</a:t>
            </a:r>
            <a:endParaRPr lang="en-US" altLang="ko-KR" sz="4200" b="1" dirty="0" smtClean="0">
              <a:solidFill>
                <a:schemeClr val="tx1"/>
              </a:solidFill>
            </a:endParaRPr>
          </a:p>
          <a:p>
            <a:pPr marL="342900" indent="-342900" algn="l">
              <a:buFont typeface="+mj-ea"/>
              <a:buAutoNum type="circleNumDbPlain"/>
            </a:pP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퍼셉트론 알고리즘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" y="970507"/>
            <a:ext cx="3096344" cy="26642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02362"/>
            <a:ext cx="4254909" cy="2200582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467544" y="4005064"/>
            <a:ext cx="8064896" cy="2664296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퍼셉트론은 다수의 신호를 입력으로 받아 하나의 신호를 출력하고 신호는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과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을 가질 수 있고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은 신호가 흐른다</a:t>
            </a:r>
            <a:r>
              <a:rPr lang="en-US" altLang="ko-KR" sz="1600" dirty="0" smtClean="0">
                <a:solidFill>
                  <a:schemeClr val="tx1"/>
                </a:solidFill>
              </a:rPr>
              <a:t>, 0</a:t>
            </a:r>
            <a:r>
              <a:rPr lang="ko-KR" altLang="en-US" sz="1600" dirty="0" smtClean="0">
                <a:solidFill>
                  <a:schemeClr val="tx1"/>
                </a:solidFill>
              </a:rPr>
              <a:t>은 신호가 흐르지 않는다를 의미함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X1,x2</a:t>
            </a:r>
            <a:r>
              <a:rPr lang="ko-KR" altLang="en-US" sz="1600" dirty="0" smtClean="0">
                <a:solidFill>
                  <a:schemeClr val="tx1"/>
                </a:solidFill>
              </a:rPr>
              <a:t>는 입력 신호</a:t>
            </a:r>
            <a:r>
              <a:rPr lang="en-US" altLang="ko-KR" sz="1600" dirty="0" smtClean="0">
                <a:solidFill>
                  <a:schemeClr val="tx1"/>
                </a:solidFill>
              </a:rPr>
              <a:t>,  y</a:t>
            </a:r>
            <a:r>
              <a:rPr lang="ko-KR" altLang="en-US" sz="1600" dirty="0" smtClean="0">
                <a:solidFill>
                  <a:schemeClr val="tx1"/>
                </a:solidFill>
              </a:rPr>
              <a:t>는 출력신호</a:t>
            </a:r>
            <a:r>
              <a:rPr lang="en-US" altLang="ko-KR" sz="1600" dirty="0" smtClean="0">
                <a:solidFill>
                  <a:schemeClr val="tx1"/>
                </a:solidFill>
              </a:rPr>
              <a:t>, w1,w2</a:t>
            </a:r>
            <a:r>
              <a:rPr lang="ko-KR" altLang="en-US" sz="1600" dirty="0" smtClean="0">
                <a:solidFill>
                  <a:schemeClr val="tx1"/>
                </a:solidFill>
              </a:rPr>
              <a:t>는 가중치를 뜻하고 원을 뉴런 또는 노드라고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입력신호가 뉴런에 보내질 때 각각의 가중치가 곱해지고 뉴런에서 보내온 신호의 총합이 정해진 한계를 넘어설 때에만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을 출력함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이때 한계를 임계값이라 하며 </a:t>
            </a:r>
            <a:r>
              <a:rPr lang="el-GR" altLang="ko-KR" sz="1600" dirty="0" smtClean="0">
                <a:solidFill>
                  <a:schemeClr val="tx1"/>
                </a:solidFill>
              </a:rPr>
              <a:t>θ</a:t>
            </a:r>
            <a:r>
              <a:rPr lang="en-US" altLang="ko-KR" sz="1600" dirty="0" smtClean="0">
                <a:solidFill>
                  <a:schemeClr val="tx1"/>
                </a:solidFill>
              </a:rPr>
              <a:t>(theta, </a:t>
            </a:r>
            <a:r>
              <a:rPr lang="ko-KR" altLang="en-US" sz="1600" dirty="0" smtClean="0">
                <a:solidFill>
                  <a:schemeClr val="tx1"/>
                </a:solidFill>
              </a:rPr>
              <a:t>세타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el-GR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라고 함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퍼셉트론에서 사용되는 논리연산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36960"/>
            <a:ext cx="8403232" cy="2808312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95536" y="4149080"/>
            <a:ext cx="8064896" cy="241326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퍼셉트론은 기본적으로 </a:t>
            </a:r>
            <a:r>
              <a:rPr lang="en-US" altLang="ko-KR" sz="1600" dirty="0" smtClean="0">
                <a:solidFill>
                  <a:schemeClr val="tx1"/>
                </a:solidFill>
              </a:rPr>
              <a:t>AND, NAND,OR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 구조를 가짐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r>
              <a:rPr lang="ko-KR" altLang="en-US" sz="1600" dirty="0" smtClean="0">
                <a:solidFill>
                  <a:schemeClr val="tx1"/>
                </a:solidFill>
              </a:rPr>
              <a:t>  이와 같은 구조를  구성하기 위해서는 적절한 </a:t>
            </a:r>
            <a:r>
              <a:rPr lang="en-US" altLang="ko-KR" sz="1600" dirty="0" smtClean="0">
                <a:solidFill>
                  <a:schemeClr val="tx1"/>
                </a:solidFill>
              </a:rPr>
              <a:t>(w1,w2,</a:t>
            </a:r>
            <a:r>
              <a:rPr lang="el-GR" altLang="ko-KR" sz="1600" dirty="0" smtClean="0">
                <a:solidFill>
                  <a:schemeClr val="tx1"/>
                </a:solidFill>
              </a:rPr>
              <a:t> θ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</a:rPr>
              <a:t>를 설정해야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AND 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게이트를 만족하는 매개변수 조합 </a:t>
            </a:r>
            <a:r>
              <a:rPr lang="en-US" altLang="ko-KR" sz="1600" dirty="0" smtClean="0">
                <a:solidFill>
                  <a:schemeClr val="tx1"/>
                </a:solidFill>
              </a:rPr>
              <a:t>: (0.5,0.5,0.7)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OR 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게이트를 만족하는 매개변수 조합 </a:t>
            </a:r>
            <a:r>
              <a:rPr lang="en-US" altLang="ko-KR" sz="1600" dirty="0" smtClean="0">
                <a:solidFill>
                  <a:schemeClr val="tx1"/>
                </a:solidFill>
              </a:rPr>
              <a:t>: (0.5, 0.5, -0.2)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NAND 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게이트를 만족하는 매개변수 조합 </a:t>
            </a:r>
            <a:r>
              <a:rPr lang="en-US" altLang="ko-KR" sz="1600" dirty="0" smtClean="0">
                <a:solidFill>
                  <a:schemeClr val="tx1"/>
                </a:solidFill>
              </a:rPr>
              <a:t>: (-0.5,-0.5,-0.7)</a:t>
            </a:r>
          </a:p>
          <a:p>
            <a:pPr algn="l">
              <a:lnSpc>
                <a:spcPct val="150000"/>
              </a:lnSpc>
            </a:pP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가중치와 편향 도입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3888432" cy="2520280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467544" y="4581128"/>
            <a:ext cx="8064896" cy="172819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l-GR" altLang="ko-KR" sz="1600" dirty="0" smtClean="0">
                <a:solidFill>
                  <a:schemeClr val="tx1"/>
                </a:solidFill>
              </a:rPr>
              <a:t>Θ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</a:rPr>
              <a:t>b</a:t>
            </a:r>
            <a:r>
              <a:rPr lang="ko-KR" altLang="en-US" sz="1600" dirty="0" smtClean="0">
                <a:solidFill>
                  <a:schemeClr val="tx1"/>
                </a:solidFill>
              </a:rPr>
              <a:t>로 치환을 함</a:t>
            </a:r>
            <a:r>
              <a:rPr lang="en-US" altLang="ko-KR" sz="1600" dirty="0" smtClean="0">
                <a:solidFill>
                  <a:schemeClr val="tx1"/>
                </a:solidFill>
              </a:rPr>
              <a:t>. b</a:t>
            </a:r>
            <a:r>
              <a:rPr lang="ko-KR" altLang="en-US" sz="1600" dirty="0" smtClean="0">
                <a:solidFill>
                  <a:schemeClr val="tx1"/>
                </a:solidFill>
              </a:rPr>
              <a:t>를  편향이라 하며</a:t>
            </a:r>
            <a:r>
              <a:rPr lang="en-US" altLang="ko-KR" sz="1600" dirty="0" smtClean="0">
                <a:solidFill>
                  <a:schemeClr val="tx1"/>
                </a:solidFill>
              </a:rPr>
              <a:t>, w1</a:t>
            </a:r>
            <a:r>
              <a:rPr lang="ko-KR" altLang="en-US" sz="1600" dirty="0" smtClean="0">
                <a:solidFill>
                  <a:schemeClr val="tx1"/>
                </a:solidFill>
              </a:rPr>
              <a:t>과 </a:t>
            </a:r>
            <a:r>
              <a:rPr lang="en-US" altLang="ko-KR" sz="1600" dirty="0" smtClean="0">
                <a:solidFill>
                  <a:schemeClr val="tx1"/>
                </a:solidFill>
              </a:rPr>
              <a:t>w2</a:t>
            </a:r>
            <a:r>
              <a:rPr lang="ko-KR" altLang="en-US" sz="1600" dirty="0" smtClean="0">
                <a:solidFill>
                  <a:schemeClr val="tx1"/>
                </a:solidFill>
              </a:rPr>
              <a:t>는 그대로 가중치임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퍼셉트론은 입력 신호에 가중치를 곱한 값과 편향을 합하여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그 값을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을 넘으면 </a:t>
            </a:r>
            <a:r>
              <a:rPr lang="en-US" altLang="ko-KR" sz="1600" dirty="0" smtClean="0">
                <a:solidFill>
                  <a:schemeClr val="tx1"/>
                </a:solidFill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</a:rPr>
              <a:t>을 출력하고 그렇지 않으면 </a:t>
            </a:r>
            <a:r>
              <a:rPr lang="en-US" altLang="ko-KR" sz="1600" dirty="0" smtClean="0">
                <a:solidFill>
                  <a:schemeClr val="tx1"/>
                </a:solidFill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</a:rPr>
              <a:t>을 출력함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편향의 값은 뉴런이 얼마나 쉽게 활성화 하느냐를 조정하는 매개변수임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 smtClean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30187"/>
            <a:ext cx="2711644" cy="27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539552" y="116632"/>
            <a:ext cx="7772400" cy="936104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퍼셉트론의 한계</a:t>
            </a:r>
            <a:endParaRPr lang="ko-KR" altLang="en-US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00312"/>
            <a:ext cx="3240360" cy="32403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36408"/>
            <a:ext cx="4605907" cy="3024336"/>
          </a:xfrm>
          <a:prstGeom prst="rect">
            <a:avLst/>
          </a:prstGeom>
        </p:spPr>
      </p:pic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536947" y="4653136"/>
            <a:ext cx="8064896" cy="1792572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XOR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 </a:t>
            </a:r>
            <a:r>
              <a:rPr lang="en-US" altLang="ko-KR" sz="1600" dirty="0" smtClean="0">
                <a:solidFill>
                  <a:schemeClr val="tx1"/>
                </a:solidFill>
              </a:rPr>
              <a:t>AND,NAND,OR</a:t>
            </a:r>
            <a:r>
              <a:rPr lang="ko-KR" altLang="en-US" sz="1600" dirty="0" smtClean="0">
                <a:solidFill>
                  <a:schemeClr val="tx1"/>
                </a:solidFill>
              </a:rPr>
              <a:t>과 같이 단일 퍼셉트론을 이용하여 구현을 할 수 없음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smtClean="0">
                <a:solidFill>
                  <a:schemeClr val="tx1"/>
                </a:solidFill>
              </a:rPr>
              <a:t>퍼셉트론은 직선으로 나뉘는 두 영역을 만듬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XOR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게이트는 </a:t>
            </a:r>
            <a:r>
              <a:rPr lang="en-US" altLang="ko-KR" sz="1600" dirty="0" smtClean="0">
                <a:solidFill>
                  <a:schemeClr val="tx1"/>
                </a:solidFill>
              </a:rPr>
              <a:t>AND,NAND,OR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게이트처럼 좌표 평면에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직선으로 그릴 수 없음 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16396"/>
            <a:ext cx="4104456" cy="45091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12" y="293658"/>
            <a:ext cx="3933535" cy="4705183"/>
          </a:xfrm>
          <a:prstGeom prst="rect">
            <a:avLst/>
          </a:prstGeom>
        </p:spPr>
      </p:pic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395536" y="5601640"/>
            <a:ext cx="8064896" cy="86409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/>
                </a:solidFill>
              </a:rPr>
              <a:t>XOR</a:t>
            </a:r>
            <a:r>
              <a:rPr lang="ko-KR" altLang="en-US" sz="1600" dirty="0" smtClean="0">
                <a:solidFill>
                  <a:schemeClr val="tx1"/>
                </a:solidFill>
              </a:rPr>
              <a:t>게이트의 경우 다음과 같이 비선형으로 나누어야 함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22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1066</Words>
  <Application>Microsoft Office PowerPoint</Application>
  <PresentationFormat>화면 슬라이드 쇼(4:3)</PresentationFormat>
  <Paragraphs>93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Deep Neural Network 심층 신경망</vt:lpstr>
      <vt:lpstr>DNN(심층 신경망)이란?</vt:lpstr>
      <vt:lpstr>신경망의 작동 방법의 종류</vt:lpstr>
      <vt:lpstr>DNN의 장단점</vt:lpstr>
      <vt:lpstr>퍼셉트론 알고리즘</vt:lpstr>
      <vt:lpstr>퍼셉트론에서 사용되는 논리연산</vt:lpstr>
      <vt:lpstr>가중치와 편향 도입</vt:lpstr>
      <vt:lpstr>퍼셉트론의 한계</vt:lpstr>
      <vt:lpstr>PowerPoint 프레젠테이션</vt:lpstr>
      <vt:lpstr>다층 퍼셉트론</vt:lpstr>
      <vt:lpstr>PowerPoint 프레젠테이션</vt:lpstr>
      <vt:lpstr>활성화 함수(activation function)</vt:lpstr>
      <vt:lpstr>활성화 함수(activation function)</vt:lpstr>
      <vt:lpstr>계단함수와 시그모이드 함수</vt:lpstr>
      <vt:lpstr>계단함수와 시그모이드 함수의 공통점</vt:lpstr>
      <vt:lpstr>ReLU(렐루) 함수</vt:lpstr>
      <vt:lpstr>3층 신경망 구현</vt:lpstr>
      <vt:lpstr>PowerPoint 프레젠테이션</vt:lpstr>
      <vt:lpstr>PowerPoint 프레젠테이션</vt:lpstr>
      <vt:lpstr>신호 전달 과정</vt:lpstr>
      <vt:lpstr>출력 층의 함수</vt:lpstr>
      <vt:lpstr>출력층 설계</vt:lpstr>
      <vt:lpstr>소프트맥스 함수 구현 시 주의점 과 개선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49</cp:revision>
  <dcterms:created xsi:type="dcterms:W3CDTF">2019-07-24T07:54:05Z</dcterms:created>
  <dcterms:modified xsi:type="dcterms:W3CDTF">2019-07-25T04:52:45Z</dcterms:modified>
</cp:coreProperties>
</file>