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3AA0-ABFC-45DA-A3F2-BB8541456092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A125F-9F04-48A9-B2AD-808BBD530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A125F-9F04-48A9-B2AD-808BBD530E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6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2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3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3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64006-22F7-41E1-8DDB-D0FDC7F753A1}" type="datetimeFigureOut">
              <a:rPr lang="ko-KR" altLang="en-US" smtClean="0"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15A9-F9B1-4517-9DF2-076B862C2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1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Gradient Descent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49783"/>
            <a:ext cx="3888432" cy="3011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4005064"/>
                <a:ext cx="8496944" cy="2736304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신경망 학습의 목적은 손실 함수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(Loss Function)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의 값을 최대한 줄이는 매개변수의 최적값을 찾는 것이며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이러한 문제를 푸는 것을 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Optimization(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최적화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라 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학습 파라미터 최적화 기법으로 널리 쓰이는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Gradient Descent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는 기본적으로 아래와 같은 구조를 지님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2000" dirty="0" smtClean="0">
                    <a:solidFill>
                      <a:schemeClr val="tx1"/>
                    </a:solidFill>
                  </a:rPr>
                  <a:t>W</a:t>
                </a:r>
                <a:r>
                  <a:rPr lang="en-US" altLang="ko-KR" sz="2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ko-KR" sz="2000" dirty="0" smtClean="0">
                    <a:solidFill>
                      <a:schemeClr val="tx1"/>
                    </a:solidFill>
                  </a:rPr>
                  <a:t>W-</a:t>
                </a:r>
                <a:r>
                  <a:rPr lang="el-GR" altLang="ko-KR" sz="2000" dirty="0" smtClean="0">
                    <a:solidFill>
                      <a:schemeClr val="tx1"/>
                    </a:solidFill>
                  </a:rPr>
                  <a:t>η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chemeClr val="tx1"/>
                  </a:solidFill>
                </a:endParaRPr>
              </a:p>
              <a:p>
                <a:endParaRPr lang="en-US" altLang="ko-KR" sz="2000" dirty="0" smtClean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적절한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Learning Rate(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학습률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l-GR" altLang="ko-KR" sz="1600" dirty="0" smtClean="0">
                    <a:solidFill>
                      <a:schemeClr val="tx1"/>
                    </a:solidFill>
                  </a:rPr>
                  <a:t>η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를 직접 설정하는 것이 중요함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buFont typeface="Wingdings" panose="05000000000000000000" pitchFamily="2" charset="2"/>
                  <a:buChar char="Ø"/>
                </a:pPr>
                <a:r>
                  <a:rPr lang="en-US" altLang="ko-KR" sz="1600" dirty="0" smtClean="0">
                    <a:solidFill>
                      <a:schemeClr val="tx1"/>
                    </a:solidFill>
                  </a:rPr>
                  <a:t>Learning Rate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와 같은 매개변수를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hyper parameter(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초매개변수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라고 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4005064"/>
                <a:ext cx="8496944" cy="2736304"/>
              </a:xfrm>
              <a:blipFill rotWithShape="0">
                <a:blip r:embed="rId3"/>
                <a:stretch>
                  <a:fillRect l="-287" t="-1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853314"/>
            <a:ext cx="3816424" cy="29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Momentum(</a:t>
            </a:r>
            <a:r>
              <a:rPr lang="ko-KR" altLang="en-US" sz="2800" dirty="0" smtClean="0"/>
              <a:t>모멘텀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73" y="1118573"/>
            <a:ext cx="2808312" cy="22322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824525"/>
            <a:ext cx="3229426" cy="2367717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23529" y="3933056"/>
            <a:ext cx="8496944" cy="2736304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운동량을 뜻하는 단어로 물리와 관계가 있음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라는 변수는 물리에서 말하는 속도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velocity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해당함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기울기 방향으로 힘을 받아 물체가 가속된다는 물리법칙을 나타내며 매개변수를 조정 해야하는 방향 및 속도임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감쇠 하이퍼파라미터로 이전 기울기가 얼마나 빨리 누적되는지 또는 누적된 이전 기울기를 얼마나 신뢰하는지 결정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지금까지는 현재의 기울기를 가지고 업데이트를 했지만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이전에 사용했던 기울기 까지 반영을 해서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벗어날 수 있음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53660"/>
            <a:ext cx="25922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Momentum(</a:t>
            </a:r>
            <a:r>
              <a:rPr lang="ko-KR" altLang="en-US" sz="2800" dirty="0" smtClean="0"/>
              <a:t>모멘텀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문제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6624736" cy="3888431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23529" y="5445224"/>
            <a:ext cx="8496944" cy="122413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빠져나갈 수는 있지만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global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관성 때문에 지나칠 수 가 있음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이러한 문제를 해결하기 위해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NAG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제안이 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NAG(Nesterov Accelerated Gradient)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0" y="1340768"/>
            <a:ext cx="3581900" cy="19147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40768"/>
            <a:ext cx="4752528" cy="1314633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23529" y="4221088"/>
            <a:ext cx="8496944" cy="244827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기법은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업그레이드 한 버전임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붉은 점에서 기울기를 구하지만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NAG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녹색선과 빨간선이 이루는 꼭지점에서 기울기를 구함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비해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global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더 빨리 수렴함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l-GR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Θ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az-Cyrl-AZ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Vt-1)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수식이 추가됨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원래의 자리 </a:t>
            </a:r>
            <a:r>
              <a:rPr lang="el-GR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Θ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고려해서 기울기를 계산을 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208912" cy="2088232"/>
          </a:xfrm>
        </p:spPr>
        <p:txBody>
          <a:bodyPr>
            <a:normAutofit/>
          </a:bodyPr>
          <a:lstStyle/>
          <a:p>
            <a:r>
              <a:rPr lang="el-GR" altLang="ko-KR" sz="2800" dirty="0" smtClean="0"/>
              <a:t>Θ</a:t>
            </a:r>
            <a:r>
              <a:rPr lang="en-US" altLang="ko-KR" sz="2800" dirty="0" smtClean="0"/>
              <a:t>={W1, W2 …………….Wn}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95536" y="2996952"/>
            <a:ext cx="8208912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sz="2800" dirty="0" smtClean="0"/>
              <a:t>만약 </a:t>
            </a:r>
            <a:r>
              <a:rPr lang="en-US" altLang="ko-KR" sz="2800" dirty="0" smtClean="0"/>
              <a:t>W1</a:t>
            </a:r>
            <a:r>
              <a:rPr lang="ko-KR" altLang="en-US" sz="2800" dirty="0" smtClean="0"/>
              <a:t>은 많이 변화를 해서 </a:t>
            </a:r>
            <a:r>
              <a:rPr lang="en-US" altLang="ko-KR" sz="2800" dirty="0" smtClean="0"/>
              <a:t>minima</a:t>
            </a:r>
            <a:r>
              <a:rPr lang="ko-KR" altLang="en-US" sz="2800" dirty="0" smtClean="0"/>
              <a:t>에 있을 확률이 높아지고 </a:t>
            </a:r>
            <a:r>
              <a:rPr lang="en-US" altLang="ko-KR" sz="2800" dirty="0" smtClean="0"/>
              <a:t>W2</a:t>
            </a:r>
            <a:r>
              <a:rPr lang="ko-KR" altLang="en-US" sz="2800" dirty="0" smtClean="0"/>
              <a:t>는 아직 </a:t>
            </a:r>
            <a:r>
              <a:rPr lang="en-US" altLang="ko-KR" sz="2800" dirty="0" smtClean="0"/>
              <a:t>minima</a:t>
            </a:r>
            <a:r>
              <a:rPr lang="ko-KR" altLang="en-US" sz="2800" dirty="0" smtClean="0"/>
              <a:t>에 도착하지 못할  확률이 클 경우 문제가 발생</a:t>
            </a:r>
            <a:endParaRPr lang="en-US" altLang="ko-KR" sz="2800" dirty="0" smtClean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ko-KR" altLang="en-US" sz="2800" dirty="0" smtClean="0"/>
              <a:t>각 매개변수에 맞게 업데이트를 해야하는 기법이 고안하게됨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AdaGrad(Adaptive Gradient)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84038"/>
            <a:ext cx="5688632" cy="2028937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15516" y="3789040"/>
            <a:ext cx="8496944" cy="28803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AdaGrad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각각의 학습 매개변수에 맞춤형으로 학습률을 조정하면서 학습을 진행함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여기에서 ∙은 행렬의 원소별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곱셈을 의미함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l-GR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으로 나누는 것을 방지하기 위해 사용함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거의 도달했다면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size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작게하고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아직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에서 멀다면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step size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크게 조정함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가 학습을 할수록 무한대로 커지기 때문에 실행하면 실행할수록 느려지고 어느 순간 갱신량이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되어 갱신이 하지 않는 문제가 있음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이를 해결 하기 위해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RMSProp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RMSProp 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14" y="1124744"/>
            <a:ext cx="6325483" cy="1705213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15516" y="3789040"/>
            <a:ext cx="8496944" cy="28803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(1-r)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곱해줌으로써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보다 작은 값을 곱하면 무한으로 수렴하지 않음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과거의 모든 기울기를 다 더해 균일하게 반영한 것이 아니라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먼 과거의 기울기는 서서히 잊고 새로운 기울기 정보를 크게 반영하기 위해 지수이동평균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(Exponential Moving Average)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적용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AdaDelta 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68430"/>
            <a:ext cx="6264696" cy="2377493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15516" y="3789040"/>
            <a:ext cx="8496944" cy="28803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AdaDelta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AdaGrad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 단점을 보완하기 위해 제안된 방법임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매개변수의 변화량까지 고려하고 값을 저장함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기울기 값과 매개변수의 변화량까지 고려함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η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학습률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이 없기 때문에 초기에 학습률을 지정하지 않음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ADAM(Adaptive Moment Estimation) 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5688632" cy="259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95736" y="10037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12522" y="14043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215516" y="3789040"/>
            <a:ext cx="8496944" cy="28803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RMSProp(Adaptive)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방식을 합친 것 같은 알고리즘임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①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번은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방식의 수식임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②번은 </a:t>
            </a:r>
            <a:r>
              <a:rPr lang="en-US" altLang="ko-KR" sz="1600" dirty="0" smtClean="0">
                <a:solidFill>
                  <a:schemeClr val="tx1"/>
                </a:solidFill>
              </a:rPr>
              <a:t>Adaptive </a:t>
            </a:r>
            <a:r>
              <a:rPr lang="ko-KR" altLang="en-US" sz="1600" dirty="0" smtClean="0">
                <a:solidFill>
                  <a:schemeClr val="tx1"/>
                </a:solidFill>
              </a:rPr>
              <a:t>방식의 수식임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Adam 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에서는 처음에 </a:t>
            </a:r>
            <a:r>
              <a:rPr lang="en-US" altLang="ko-KR" sz="1600" dirty="0" smtClean="0">
                <a:solidFill>
                  <a:schemeClr val="tx1"/>
                </a:solidFill>
              </a:rPr>
              <a:t>m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v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초기화되어 있기 때문에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학습의 초반부에는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m, v 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에 가깝게 </a:t>
            </a:r>
            <a:r>
              <a:rPr lang="en-US" altLang="ko-KR" sz="1600" dirty="0" smtClean="0">
                <a:solidFill>
                  <a:schemeClr val="tx1"/>
                </a:solidFill>
              </a:rPr>
              <a:t>bias </a:t>
            </a:r>
            <a:r>
              <a:rPr lang="ko-KR" altLang="en-US" sz="1600" dirty="0" smtClean="0">
                <a:solidFill>
                  <a:schemeClr val="tx1"/>
                </a:solidFill>
              </a:rPr>
              <a:t>되어있을 거라 생각하여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unbiased </a:t>
            </a:r>
            <a:r>
              <a:rPr lang="ko-KR" altLang="en-US" sz="1600" dirty="0" smtClean="0">
                <a:solidFill>
                  <a:schemeClr val="tx1"/>
                </a:solidFill>
              </a:rPr>
              <a:t>하게 바꿔줌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직관적으로 모멘텀과 </a:t>
            </a:r>
            <a:r>
              <a:rPr lang="en-US" altLang="ko-KR" sz="1600" dirty="0" smtClean="0">
                <a:solidFill>
                  <a:schemeClr val="tx1"/>
                </a:solidFill>
              </a:rPr>
              <a:t>RMSprop</a:t>
            </a:r>
            <a:r>
              <a:rPr lang="ko-KR" altLang="en-US" sz="1600" dirty="0" smtClean="0">
                <a:solidFill>
                  <a:schemeClr val="tx1"/>
                </a:solidFill>
              </a:rPr>
              <a:t>의 방법을 </a:t>
            </a:r>
            <a:r>
              <a:rPr lang="ko-KR" altLang="en-US" sz="1600" smtClean="0">
                <a:solidFill>
                  <a:schemeClr val="tx1"/>
                </a:solidFill>
              </a:rPr>
              <a:t>융합하여 탐색 경로를 </a:t>
            </a:r>
            <a:r>
              <a:rPr lang="ko-KR" altLang="en-US" sz="1600" dirty="0" smtClean="0">
                <a:solidFill>
                  <a:schemeClr val="tx1"/>
                </a:solidFill>
              </a:rPr>
              <a:t>효율적으로 바꿔주며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하이퍼파라미터의 편향 보정이 진행된다는 것이 주요 특징이다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.(</a:t>
            </a:r>
            <a:r>
              <a:rPr lang="ko-KR" altLang="en-US" sz="1600" dirty="0" smtClean="0">
                <a:solidFill>
                  <a:schemeClr val="tx1"/>
                </a:solidFill>
              </a:rPr>
              <a:t>관성 </a:t>
            </a:r>
            <a:r>
              <a:rPr lang="en-US" altLang="ko-KR" sz="1600" dirty="0" smtClean="0">
                <a:solidFill>
                  <a:schemeClr val="tx1"/>
                </a:solidFill>
              </a:rPr>
              <a:t>+ </a:t>
            </a:r>
            <a:r>
              <a:rPr lang="ko-KR" altLang="en-US" sz="1600" dirty="0" smtClean="0">
                <a:solidFill>
                  <a:schemeClr val="tx1"/>
                </a:solidFill>
              </a:rPr>
              <a:t>적응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2" y="692696"/>
            <a:ext cx="8385979" cy="43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3528392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96097"/>
            <a:ext cx="3528000" cy="2829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9" y="3547073"/>
            <a:ext cx="3960440" cy="26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Local minima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Global Minima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4320480" cy="29845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33657"/>
            <a:ext cx="3928211" cy="3103623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8496944" cy="223224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신경망은 매우 복잡한 구조로 되어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 </a:t>
            </a:r>
            <a:r>
              <a:rPr lang="en-US" altLang="ko-KR" sz="16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600" dirty="0">
                <a:solidFill>
                  <a:schemeClr val="tx1"/>
                </a:solidFill>
              </a:rPr>
              <a:t>는</a:t>
            </a:r>
            <a:r>
              <a:rPr lang="ko-KR" altLang="en-US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에 빠질 수 있는 단점이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non-convex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함수에서도 물론 </a:t>
            </a:r>
            <a:r>
              <a:rPr lang="en-US" altLang="ko-KR" sz="1600" dirty="0" smtClean="0">
                <a:solidFill>
                  <a:schemeClr val="tx1"/>
                </a:solidFill>
              </a:rPr>
              <a:t>Global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를 찾을 수 지만 만약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에 빠졌을 경우 빠져 나오지 못함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convex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함수처럼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 Minima 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Global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가 같은 구조에선 효과적임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를 해결 해야하는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 Gradient Descent </a:t>
            </a:r>
            <a:r>
              <a:rPr lang="ko-KR" altLang="en-US" sz="1600" dirty="0" smtClean="0">
                <a:solidFill>
                  <a:schemeClr val="tx1"/>
                </a:solidFill>
              </a:rPr>
              <a:t>기반 방법이 필요함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40372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convex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831" y="405571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non-convex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82853"/>
            <a:ext cx="7038975" cy="5328592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Gradient Descent </a:t>
            </a:r>
            <a:r>
              <a:rPr lang="ko-KR" altLang="en-US" sz="2800" dirty="0" smtClean="0"/>
              <a:t>의 그래프와 등고선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Batch Gradient Descent(BGD)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96944" cy="53285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가지 </a:t>
            </a:r>
            <a:r>
              <a:rPr lang="en-US" altLang="ko-KR" sz="1600" dirty="0" smtClean="0">
                <a:solidFill>
                  <a:schemeClr val="tx1"/>
                </a:solidFill>
              </a:rPr>
              <a:t>Gradient Descent </a:t>
            </a:r>
            <a:r>
              <a:rPr lang="ko-KR" altLang="en-US" sz="1600" dirty="0" smtClean="0">
                <a:solidFill>
                  <a:schemeClr val="tx1"/>
                </a:solidFill>
              </a:rPr>
              <a:t>방법론이 있음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Bactch</a:t>
            </a:r>
            <a:r>
              <a:rPr lang="ko-KR" altLang="en-US" sz="1600" dirty="0" smtClean="0">
                <a:solidFill>
                  <a:schemeClr val="tx1"/>
                </a:solidFill>
              </a:rPr>
              <a:t>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한번에  여러 개의 데이터를 묶어서 입력하는 것이고 </a:t>
            </a:r>
            <a:r>
              <a:rPr lang="en-US" altLang="ko-KR" sz="1600" dirty="0" smtClean="0">
                <a:solidFill>
                  <a:schemeClr val="tx1"/>
                </a:solidFill>
              </a:rPr>
              <a:t>GPU</a:t>
            </a:r>
            <a:r>
              <a:rPr lang="ko-KR" altLang="en-US" sz="1600" dirty="0" smtClean="0">
                <a:solidFill>
                  <a:schemeClr val="tx1"/>
                </a:solidFill>
              </a:rPr>
              <a:t>의 병렬연산 기능을 최대한 효율적으로 사용하기 위함임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Batch 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traning data set </a:t>
            </a:r>
            <a:r>
              <a:rPr lang="ko-KR" altLang="en-US" sz="1600" dirty="0" smtClean="0">
                <a:solidFill>
                  <a:schemeClr val="tx1"/>
                </a:solidFill>
              </a:rPr>
              <a:t>전체를 가지고 데이터를 계산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 </a:t>
            </a:r>
            <a:r>
              <a:rPr lang="en-US" altLang="ko-KR" sz="1600" dirty="0" smtClean="0">
                <a:solidFill>
                  <a:schemeClr val="tx1"/>
                </a:solidFill>
              </a:rPr>
              <a:t>Loss </a:t>
            </a:r>
            <a:r>
              <a:rPr lang="ko-KR" altLang="en-US" sz="1600" dirty="0" smtClean="0">
                <a:solidFill>
                  <a:schemeClr val="tx1"/>
                </a:solidFill>
              </a:rPr>
              <a:t>에 대한 각 파라미터의 </a:t>
            </a:r>
            <a:r>
              <a:rPr lang="en-US" altLang="ko-KR" sz="1600" dirty="0" smtClean="0">
                <a:solidFill>
                  <a:schemeClr val="tx1"/>
                </a:solidFill>
              </a:rPr>
              <a:t>Gradient</a:t>
            </a:r>
            <a:r>
              <a:rPr lang="ko-KR" altLang="en-US" sz="1600" dirty="0" smtClean="0">
                <a:solidFill>
                  <a:schemeClr val="tx1"/>
                </a:solidFill>
              </a:rPr>
              <a:t>를 한꺼번에 구한 뒤 </a:t>
            </a:r>
            <a:r>
              <a:rPr lang="en-US" altLang="ko-KR" sz="1600" dirty="0" smtClean="0">
                <a:solidFill>
                  <a:schemeClr val="tx1"/>
                </a:solidFill>
              </a:rPr>
              <a:t>1 epoch</a:t>
            </a:r>
            <a:r>
              <a:rPr lang="ko-KR" altLang="en-US" sz="1600" dirty="0" smtClean="0">
                <a:solidFill>
                  <a:schemeClr val="tx1"/>
                </a:solidFill>
              </a:rPr>
              <a:t>동안 모든 파라미터 업데이트를 단 한번 수행하는 방식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</a:rPr>
              <a:t>단점은 매우 느리고 </a:t>
            </a:r>
            <a:r>
              <a:rPr lang="en-US" altLang="ko-KR" sz="1600" dirty="0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</a:rPr>
              <a:t>RAM</a:t>
            </a:r>
            <a:r>
              <a:rPr lang="ko-KR" altLang="en-US" sz="1600" dirty="0" smtClean="0">
                <a:solidFill>
                  <a:schemeClr val="tx1"/>
                </a:solidFill>
              </a:rPr>
              <a:t>에 올려야하는데 </a:t>
            </a:r>
            <a:r>
              <a:rPr lang="en-US" altLang="ko-KR" sz="1600" dirty="0" smtClean="0">
                <a:solidFill>
                  <a:schemeClr val="tx1"/>
                </a:solidFill>
              </a:rPr>
              <a:t>RAM</a:t>
            </a:r>
            <a:r>
              <a:rPr lang="ko-KR" altLang="en-US" sz="1600" dirty="0" smtClean="0">
                <a:solidFill>
                  <a:schemeClr val="tx1"/>
                </a:solidFill>
              </a:rPr>
              <a:t>의 한계를 가질 수 있고 속도가 느리다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에 취약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Mini Batch Gradient Descent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496944" cy="53285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batch_size </a:t>
            </a:r>
            <a:r>
              <a:rPr lang="ko-KR" altLang="en-US" sz="1600" dirty="0" smtClean="0">
                <a:solidFill>
                  <a:schemeClr val="tx1"/>
                </a:solidFill>
              </a:rPr>
              <a:t>단위로 학습</a:t>
            </a:r>
            <a:r>
              <a:rPr lang="en-US" altLang="ko-KR" sz="1600" dirty="0" smtClean="0">
                <a:solidFill>
                  <a:schemeClr val="tx1"/>
                </a:solidFill>
              </a:rPr>
              <a:t>, traning data</a:t>
            </a:r>
            <a:r>
              <a:rPr lang="ko-KR" altLang="en-US" sz="1600" dirty="0" smtClean="0">
                <a:solidFill>
                  <a:schemeClr val="tx1"/>
                </a:solidFill>
              </a:rPr>
              <a:t>를 몇 개의 샘플 단위로  나누어 파라미터를 업데이트를 하는 방식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solidFill>
                  <a:schemeClr val="tx1"/>
                </a:solidFill>
              </a:rPr>
              <a:t>Mini batch 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업데이트 빈도가 </a:t>
            </a:r>
            <a:r>
              <a:rPr lang="en-US" altLang="ko-KR" sz="1600" dirty="0" smtClean="0">
                <a:solidFill>
                  <a:schemeClr val="tx1"/>
                </a:solidFill>
              </a:rPr>
              <a:t>BGD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높으므로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/>
                </a:solidFill>
              </a:rPr>
              <a:t>를 피할 가능성이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chemeClr val="tx1"/>
                </a:solidFill>
              </a:rPr>
              <a:t>메모리를 효율적으로 사용 가능하고 계산효율이 높음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altLang="ko-KR" sz="1600" dirty="0" smtClean="0">
                <a:solidFill>
                  <a:schemeClr val="tx1"/>
                </a:solidFill>
              </a:rPr>
              <a:t>Mini batch Gradient Descent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batch_size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en-US" altLang="ko-KR" sz="1600" dirty="0" smtClean="0">
                <a:solidFill>
                  <a:schemeClr val="tx1"/>
                </a:solidFill>
              </a:rPr>
              <a:t>hyper parameter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구성이 필요하다는 단점이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algn="l"/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 fontScale="90000"/>
          </a:bodyPr>
          <a:lstStyle/>
          <a:p>
            <a:r>
              <a:rPr lang="en-US" altLang="ko-KR" sz="2800" dirty="0" smtClean="0"/>
              <a:t>SGD(Stochastic Gradient Descent </a:t>
            </a:r>
            <a:r>
              <a:rPr lang="ko-KR" altLang="en-US" sz="2800" dirty="0" smtClean="0"/>
              <a:t>확률적 경사 하강법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6" y="1844824"/>
            <a:ext cx="4147067" cy="990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84" y="1254890"/>
            <a:ext cx="3761339" cy="2534150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496944" cy="208823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mini-batch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 짤라놓고 그 중에 무작위로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mini-batch data set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가져옴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왜 확률적이라 부르는가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mini_batch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무엇을 선택하냐에 따라 값이 달라지기 때문에 확률적이라 부름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보다 속도가 빠르고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피할 확률이 높아지지만 완벽히 피할 수는 없음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4" y="978441"/>
            <a:ext cx="4555936" cy="49011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0" y="1556792"/>
            <a:ext cx="3936434" cy="3744416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SGD</a:t>
            </a:r>
            <a:r>
              <a:rPr lang="ko-KR" altLang="en-US" sz="2800" dirty="0" smtClean="0"/>
              <a:t>가 왜 </a:t>
            </a:r>
            <a:r>
              <a:rPr lang="en-US" altLang="ko-KR" sz="2800" dirty="0" smtClean="0"/>
              <a:t>local minima</a:t>
            </a:r>
            <a:r>
              <a:rPr lang="ko-KR" altLang="en-US" sz="2800" dirty="0" smtClean="0"/>
              <a:t>에 덜 빠지는 이유</a:t>
            </a:r>
            <a:endParaRPr lang="ko-KR" altLang="en-US" sz="28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467544" y="5805264"/>
            <a:ext cx="8496944" cy="79208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SGD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는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mini-batch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따라 이동을 하기 때문에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에 빠질 확률이 적어짐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 빠지면 빠져나갈 방법이 필요함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-&gt; momentum</a:t>
            </a: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8208912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Diagram of Gradient Descent Development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12968" cy="5400600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496944" cy="568863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Momentum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minima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해결하는 방향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Adaptive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방향이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Rate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를 조정하면서 해결하는 방향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840</Words>
  <Application>Microsoft Office PowerPoint</Application>
  <PresentationFormat>화면 슬라이드 쇼(4:3)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Office 테마</vt:lpstr>
      <vt:lpstr>Gradient Descent</vt:lpstr>
      <vt:lpstr>PowerPoint 프레젠테이션</vt:lpstr>
      <vt:lpstr>Local minima와 Global Minima</vt:lpstr>
      <vt:lpstr>Gradient Descent 의 그래프와 등고선</vt:lpstr>
      <vt:lpstr>Batch Gradient Descent(BGD)</vt:lpstr>
      <vt:lpstr>Mini Batch Gradient Descent</vt:lpstr>
      <vt:lpstr>SGD(Stochastic Gradient Descent 확률적 경사 하강법)</vt:lpstr>
      <vt:lpstr>SGD가 왜 local minima에 덜 빠지는 이유</vt:lpstr>
      <vt:lpstr>Diagram of Gradient Descent Development</vt:lpstr>
      <vt:lpstr>Momentum(모멘텀)</vt:lpstr>
      <vt:lpstr>Momentum(모멘텀)의 문제</vt:lpstr>
      <vt:lpstr>NAG(Nesterov Accelerated Gradient)</vt:lpstr>
      <vt:lpstr>Θ={W1, W2 …………….Wn}   </vt:lpstr>
      <vt:lpstr>AdaGrad(Adaptive Gradient)</vt:lpstr>
      <vt:lpstr>RMSProp </vt:lpstr>
      <vt:lpstr>AdaDelta </vt:lpstr>
      <vt:lpstr>ADAM(Adaptive Moment Estimation)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Descent(경사 하강법)</dc:title>
  <dc:creator>USER</dc:creator>
  <cp:lastModifiedBy>Windows 사용자</cp:lastModifiedBy>
  <cp:revision>46</cp:revision>
  <dcterms:created xsi:type="dcterms:W3CDTF">2019-08-20T08:32:22Z</dcterms:created>
  <dcterms:modified xsi:type="dcterms:W3CDTF">2019-08-21T14:15:49Z</dcterms:modified>
</cp:coreProperties>
</file>