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57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0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6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8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0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31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3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8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1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63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139A-D4E0-4900-B994-326EA8C3221C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CDB7F-9F8E-48E2-9279-E65B836EE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3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omguard.tistory.com/69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260" y="3105785"/>
            <a:ext cx="8316595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Machine Learning </a:t>
            </a:r>
            <a:r>
              <a:rPr lang="en-US" altLang="ko-KR" sz="3600" smtClean="0"/>
              <a:t>Linear regression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6409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Linear Regression </a:t>
            </a:r>
            <a:r>
              <a:rPr lang="ko-KR" altLang="en-US" sz="2000" dirty="0" smtClean="0"/>
              <a:t>조건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7100"/>
            <a:ext cx="8229600" cy="519906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ko-KR" altLang="en-US" sz="1700" dirty="0" smtClean="0"/>
              <a:t>독립변수</a:t>
            </a:r>
            <a:r>
              <a:rPr lang="en-US" altLang="ko-KR" sz="1700" dirty="0" smtClean="0"/>
              <a:t>(x)</a:t>
            </a:r>
            <a:r>
              <a:rPr lang="ko-KR" altLang="en-US" sz="1700" dirty="0" smtClean="0"/>
              <a:t>값에 해당하는 종속변수</a:t>
            </a:r>
            <a:r>
              <a:rPr lang="en-US" altLang="ko-KR" sz="1700" dirty="0" smtClean="0"/>
              <a:t>(y)</a:t>
            </a:r>
            <a:r>
              <a:rPr lang="ko-KR" altLang="en-US" sz="1700" dirty="0" smtClean="0"/>
              <a:t>값들은 정규 분포를 이뤄야 하고 모든 정규분포의 분산은 동일해야 한다</a:t>
            </a:r>
            <a:r>
              <a:rPr lang="en-US" altLang="ko-KR" sz="1700" dirty="0" smtClean="0"/>
              <a:t>.</a:t>
            </a:r>
            <a:br>
              <a:rPr lang="en-US" altLang="ko-KR" sz="1700" dirty="0" smtClean="0"/>
            </a:br>
            <a:endParaRPr lang="en-US" altLang="ko-KR" sz="1700" dirty="0" smtClean="0"/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ko-KR" altLang="en-US" sz="1700" dirty="0" smtClean="0"/>
              <a:t>종속변수</a:t>
            </a:r>
            <a:r>
              <a:rPr lang="en-US" altLang="ko-KR" sz="1700" dirty="0" smtClean="0"/>
              <a:t>(y)</a:t>
            </a:r>
            <a:r>
              <a:rPr lang="ko-KR" altLang="en-US" sz="1700" dirty="0" smtClean="0"/>
              <a:t>값들은 통계적으로 서로 독립적이어야 한다</a:t>
            </a:r>
            <a:r>
              <a:rPr lang="en-US" altLang="ko-KR" sz="1700" dirty="0" smtClean="0"/>
              <a:t>.</a:t>
            </a:r>
            <a:br>
              <a:rPr lang="en-US" altLang="ko-KR" sz="1700" dirty="0" smtClean="0"/>
            </a:br>
            <a:r>
              <a:rPr lang="en-US" altLang="ko-KR" sz="1700" dirty="0" smtClean="0"/>
              <a:t>-  </a:t>
            </a:r>
            <a:r>
              <a:rPr lang="ko-KR" altLang="en-US" sz="1700" dirty="0" smtClean="0"/>
              <a:t>여러 개의 종속변수들은 서로간에 영향을 끼치면 안됨</a:t>
            </a:r>
            <a:r>
              <a:rPr lang="en-US" altLang="ko-KR" sz="1700" dirty="0" smtClean="0"/>
              <a:t>, ex) </a:t>
            </a:r>
            <a:r>
              <a:rPr lang="ko-KR" altLang="en-US" sz="1700" dirty="0" smtClean="0"/>
              <a:t>다른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사람의 연봉이 또 다른 사람의 연봉과는 무관해야 함</a:t>
            </a:r>
            <a:r>
              <a:rPr lang="en-US" altLang="ko-KR" sz="1700" dirty="0" smtClean="0"/>
              <a:t/>
            </a:r>
            <a:br>
              <a:rPr lang="en-US" altLang="ko-KR" sz="1700" dirty="0" smtClean="0"/>
            </a:br>
            <a:endParaRPr lang="en-US" altLang="ko-KR" sz="1700" dirty="0" smtClean="0"/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ko-KR" altLang="en-US" sz="1700" dirty="0" smtClean="0"/>
              <a:t>다중회귀분석의 경우 독립변수끼리 </a:t>
            </a:r>
            <a:r>
              <a:rPr lang="ko-KR" altLang="en-US" sz="1700" dirty="0" err="1" smtClean="0"/>
              <a:t>다중공선성</a:t>
            </a:r>
            <a:r>
              <a:rPr lang="en-US" altLang="ko-KR" sz="1700" dirty="0" smtClean="0"/>
              <a:t>(</a:t>
            </a:r>
            <a:r>
              <a:rPr lang="en-US" altLang="ko-KR" sz="1700" dirty="0" err="1" smtClean="0"/>
              <a:t>multicollinearity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이 존재하지 않아야 한다</a:t>
            </a:r>
            <a:r>
              <a:rPr lang="en-US" altLang="ko-KR" sz="1700" dirty="0" smtClean="0"/>
              <a:t>.</a:t>
            </a:r>
            <a:br>
              <a:rPr lang="en-US" altLang="ko-KR" sz="1700" dirty="0" smtClean="0"/>
            </a:br>
            <a:r>
              <a:rPr lang="en-US" altLang="ko-KR" sz="1700" dirty="0" smtClean="0"/>
              <a:t>-</a:t>
            </a:r>
            <a:r>
              <a:rPr lang="ko-KR" altLang="en-US" sz="1700" dirty="0" smtClean="0"/>
              <a:t>나이와 학년이 </a:t>
            </a:r>
            <a:r>
              <a:rPr lang="ko-KR" altLang="en-US" sz="1700" dirty="0" err="1" smtClean="0"/>
              <a:t>우울감에</a:t>
            </a:r>
            <a:r>
              <a:rPr lang="ko-KR" altLang="en-US" sz="1700" dirty="0" smtClean="0"/>
              <a:t> 미치는 영향을 살펴보고자 하면 학년은 거의 같은 변수이므로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독립변수끼리 거의 같은 개념임</a:t>
            </a:r>
            <a:r>
              <a:rPr lang="en-US" altLang="ko-KR" sz="1700" dirty="0" smtClean="0"/>
              <a:t>. </a:t>
            </a:r>
            <a:r>
              <a:rPr lang="ko-KR" altLang="en-US" sz="1700" dirty="0" smtClean="0"/>
              <a:t>나이와 학년의 교집합이 너무 크기 때문</a:t>
            </a:r>
            <a:r>
              <a:rPr lang="en-US" altLang="ko-KR" sz="1700" dirty="0"/>
              <a:t/>
            </a:r>
            <a:br>
              <a:rPr lang="en-US" altLang="ko-KR" sz="1700" dirty="0"/>
            </a:br>
            <a:r>
              <a:rPr lang="en-US" altLang="ko-KR" sz="1700" dirty="0" smtClean="0"/>
              <a:t> 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700" dirty="0"/>
              <a:t/>
            </a:r>
            <a:br>
              <a:rPr lang="en-US" altLang="ko-KR" sz="1700" dirty="0"/>
            </a:br>
            <a:endParaRPr lang="en-US" altLang="ko-KR" sz="1700" dirty="0" smtClean="0"/>
          </a:p>
          <a:p>
            <a:pPr>
              <a:lnSpc>
                <a:spcPct val="160000"/>
              </a:lnSpc>
              <a:buFont typeface="+mj-lt"/>
              <a:buAutoNum type="arabicPeriod"/>
            </a:pPr>
            <a:endParaRPr lang="en-US" altLang="ko-KR" sz="1700" dirty="0" smtClean="0"/>
          </a:p>
          <a:p>
            <a:pPr>
              <a:lnSpc>
                <a:spcPct val="160000"/>
              </a:lnSpc>
              <a:buFont typeface="+mj-lt"/>
              <a:buAutoNum type="arabicPeriod"/>
            </a:pP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0315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11560" y="3977202"/>
            <a:ext cx="8280920" cy="258532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기본 데이터를 기반으로 가설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공식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을 만든 다음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가설에서 나온 값이 실제 측정값과의 차이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(cost function)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를 최소한의 값을 가지도록 변수 값을 찾음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학습 단계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실제 데이터를 수집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수집된 데이터에서 어떤 특징을 가지고 예측할 것인지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특징들을 정의한 다음 이를 기반으로 가설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공식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정의 후 학습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예측 단계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: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학습이 끝나면 모델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(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함수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)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 주어지고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예측은 단순하게 모델에 값을 넣으면 학습된 모델에서 결과값을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리턴함</a:t>
            </a:r>
            <a:endParaRPr lang="en-US" altLang="ko-KR" dirty="0">
              <a:latin typeface="맑은 고딕" charset="0"/>
              <a:ea typeface="맑은 고딕" charset="0"/>
            </a:endParaRPr>
          </a:p>
        </p:txBody>
      </p:sp>
      <p:pic>
        <p:nvPicPr>
          <p:cNvPr id="5123" name="Picture 3" descr="C:\Users\USER\Desktop\태연\딥러닝\선형회귀\머신러닝 순서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9" y="476672"/>
            <a:ext cx="7316788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5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Classification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6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1209"/>
            <a:ext cx="6480720" cy="406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4494463"/>
            <a:ext cx="6181564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목표변수의 형태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범주형 </a:t>
            </a:r>
            <a:r>
              <a:rPr lang="en-US" altLang="ko-KR" sz="1400" dirty="0" smtClean="0"/>
              <a:t>: Classification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err="1" smtClean="0"/>
              <a:t>연속형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Regression(Estimation)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목표변수가 입력변수보다 미래시점 </a:t>
            </a:r>
            <a:r>
              <a:rPr lang="en-US" altLang="ko-KR" sz="1400" dirty="0" smtClean="0"/>
              <a:t>: Prediction(</a:t>
            </a:r>
            <a:r>
              <a:rPr lang="ko-KR" altLang="en-US" sz="1400" dirty="0" smtClean="0"/>
              <a:t>예측</a:t>
            </a:r>
            <a:r>
              <a:rPr lang="en-US" altLang="ko-KR" sz="1400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Classification : </a:t>
            </a:r>
            <a:r>
              <a:rPr lang="ko-KR" altLang="en-US" sz="1400" dirty="0" smtClean="0"/>
              <a:t>필기체 인식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스팸</a:t>
            </a:r>
            <a:r>
              <a:rPr lang="ko-KR" altLang="en-US" sz="1400" dirty="0" smtClean="0"/>
              <a:t> 메일 분류 </a:t>
            </a:r>
            <a:r>
              <a:rPr lang="en-US" altLang="ko-KR" sz="1400" dirty="0" smtClean="0"/>
              <a:t>…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Estimation : </a:t>
            </a:r>
            <a:r>
              <a:rPr lang="ko-KR" altLang="en-US" sz="1400" dirty="0" smtClean="0"/>
              <a:t>주가예측 </a:t>
            </a:r>
            <a:r>
              <a:rPr lang="en-US" altLang="ko-KR" sz="1400" dirty="0" smtClean="0"/>
              <a:t>//Regression</a:t>
            </a:r>
            <a:r>
              <a:rPr lang="ko-KR" altLang="en-US" sz="1400" dirty="0" smtClean="0"/>
              <a:t>이랑 혼용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18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052736"/>
            <a:ext cx="7416824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Classification</a:t>
            </a:r>
            <a:r>
              <a:rPr lang="ko-KR" altLang="en-US" sz="1400" dirty="0" smtClean="0"/>
              <a:t>이란 </a:t>
            </a:r>
            <a:r>
              <a:rPr lang="ko-KR" altLang="en-US" sz="1400" dirty="0" err="1" smtClean="0"/>
              <a:t>입력값이</a:t>
            </a:r>
            <a:r>
              <a:rPr lang="ko-KR" altLang="en-US" sz="1400" dirty="0" smtClean="0"/>
              <a:t> 어떠한 카테고리에 해당하는지 분류하는 것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지도학습</a:t>
            </a:r>
            <a:r>
              <a:rPr lang="en-US" altLang="ko-KR" sz="1400" dirty="0" smtClean="0"/>
              <a:t>(Supervised Learning)</a:t>
            </a:r>
            <a:r>
              <a:rPr lang="ko-KR" altLang="en-US" sz="1400" dirty="0" smtClean="0"/>
              <a:t>의 한 종류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Example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Input(X) :</a:t>
            </a:r>
            <a:r>
              <a:rPr lang="ko-KR" altLang="en-US" sz="1400" dirty="0" smtClean="0"/>
              <a:t> 시험 공부에 투자한 시간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Output(Y) : </a:t>
            </a:r>
            <a:r>
              <a:rPr lang="ko-KR" altLang="en-US" sz="1400" dirty="0" smtClean="0"/>
              <a:t>학점</a:t>
            </a:r>
            <a:r>
              <a:rPr lang="en-US" altLang="ko-KR" sz="1400" dirty="0" smtClean="0"/>
              <a:t>(P/F (1) or A/B/C/D/F (2))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(1)Binary Classification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(2)Multi-class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98475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Classification</a:t>
            </a:r>
            <a:r>
              <a:rPr lang="ko-KR" altLang="en-US" sz="2400" b="1" dirty="0" smtClean="0"/>
              <a:t>이란</a:t>
            </a:r>
            <a:r>
              <a:rPr lang="en-US" altLang="ko-KR" sz="2400" b="1" dirty="0" smtClean="0"/>
              <a:t>?</a:t>
            </a:r>
            <a:endParaRPr lang="ko-KR" altLang="en-US" sz="2400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54083"/>
            <a:ext cx="5256584" cy="2673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676" y="1053891"/>
            <a:ext cx="83523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선형</a:t>
            </a:r>
            <a:r>
              <a:rPr lang="en-US" altLang="ko-KR" dirty="0"/>
              <a:t>(Linear </a:t>
            </a:r>
            <a:r>
              <a:rPr lang="en-US" altLang="ko-KR" dirty="0" smtClean="0"/>
              <a:t>Models)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Support </a:t>
            </a:r>
            <a:r>
              <a:rPr lang="en-US" altLang="ko-KR" sz="1600" dirty="0"/>
              <a:t>Vector </a:t>
            </a:r>
            <a:r>
              <a:rPr lang="en-US" altLang="ko-KR" sz="1600" dirty="0" smtClean="0"/>
              <a:t>Machines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dirty="0" smtClean="0"/>
              <a:t>비선형</a:t>
            </a:r>
            <a:r>
              <a:rPr lang="en-US" altLang="ko-KR" dirty="0"/>
              <a:t>(</a:t>
            </a:r>
            <a:r>
              <a:rPr lang="en-US" altLang="ko-KR" dirty="0" err="1"/>
              <a:t>NonLinear</a:t>
            </a:r>
            <a:r>
              <a:rPr lang="en-US" altLang="ko-KR" dirty="0"/>
              <a:t> Models)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K-Nearest Neighbor(KNN)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Naïve Bayes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Decision Tree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Random Forest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 smtClean="0"/>
              <a:t>이 외에도 많은 알고리즘이 존재</a:t>
            </a:r>
            <a:endParaRPr lang="en-US" altLang="ko-KR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06676" y="476672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알고리즘 </a:t>
            </a:r>
            <a:r>
              <a:rPr lang="ko-KR" altLang="en-US" sz="2400" b="1" dirty="0" smtClean="0"/>
              <a:t>종</a:t>
            </a:r>
            <a:r>
              <a:rPr lang="ko-KR" altLang="en-US" sz="2400" b="1" dirty="0"/>
              <a:t>류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32076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026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Binary Classification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96752"/>
            <a:ext cx="28803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Logistic Regression </a:t>
            </a:r>
            <a:r>
              <a:rPr lang="ko-KR" altLang="en-US" dirty="0" smtClean="0"/>
              <a:t>알고리즘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옆의 그림과 같이 고양이인지 아닌지 판별</a:t>
            </a:r>
            <a:endParaRPr lang="en-US" altLang="ko-K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134926"/>
            <a:ext cx="5196581" cy="327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5324" y="448074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Neural Network</a:t>
            </a:r>
            <a:r>
              <a:rPr lang="ko-KR" altLang="en-US" sz="1600" dirty="0" smtClean="0"/>
              <a:t>와 </a:t>
            </a:r>
            <a:r>
              <a:rPr lang="ko-KR" altLang="en-US" sz="1600" dirty="0" err="1" smtClean="0"/>
              <a:t>딥러닝을</a:t>
            </a:r>
            <a:r>
              <a:rPr lang="ko-KR" altLang="en-US" sz="1600" dirty="0" smtClean="0"/>
              <a:t> 이루고 있는 중요 요소 중 하나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Linear Regression</a:t>
            </a:r>
            <a:r>
              <a:rPr lang="ko-KR" altLang="en-US" sz="1600" dirty="0" smtClean="0"/>
              <a:t>과 </a:t>
            </a:r>
            <a:r>
              <a:rPr lang="ko-KR" altLang="en-US" sz="1600" dirty="0" err="1" smtClean="0"/>
              <a:t>다른점은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Linear</a:t>
            </a:r>
            <a:r>
              <a:rPr lang="ko-KR" altLang="en-US" sz="1600" dirty="0" smtClean="0"/>
              <a:t>에서의 결과값은 </a:t>
            </a:r>
            <a:r>
              <a:rPr lang="en-US" altLang="ko-KR" sz="1600" dirty="0" smtClean="0"/>
              <a:t>Linear </a:t>
            </a:r>
            <a:r>
              <a:rPr lang="ko-KR" altLang="en-US" sz="1600" dirty="0" smtClean="0"/>
              <a:t>한 숫자이지만</a:t>
            </a:r>
            <a:r>
              <a:rPr lang="en-US" altLang="ko-KR" sz="1600" dirty="0" smtClean="0"/>
              <a:t>, Logistic Regression </a:t>
            </a:r>
            <a:r>
              <a:rPr lang="ko-KR" altLang="en-US" sz="1600" dirty="0" smtClean="0"/>
              <a:t>에서는 어떠한 부류인지 분류하는 점이 다름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ex) </a:t>
            </a:r>
            <a:r>
              <a:rPr lang="ko-KR" altLang="en-US" sz="1600" dirty="0" smtClean="0"/>
              <a:t>성공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실패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아니오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남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여 등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414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3" y="429364"/>
            <a:ext cx="794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Logistic Regression Classification – </a:t>
            </a:r>
            <a:r>
              <a:rPr lang="en-US" altLang="ko-KR" b="1" dirty="0" smtClean="0"/>
              <a:t>Hypothesis(</a:t>
            </a:r>
            <a:r>
              <a:rPr lang="ko-KR" altLang="en-US" b="1" dirty="0" smtClean="0"/>
              <a:t>가설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함수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1034623"/>
            <a:ext cx="748883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H(X) = WX + b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진 분류이기 때문에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또는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 나와야 함</a:t>
            </a:r>
            <a:r>
              <a:rPr lang="en-US" altLang="ko-KR" sz="1200" dirty="0" smtClean="0"/>
              <a:t>(0.5</a:t>
            </a:r>
            <a:r>
              <a:rPr lang="ko-KR" altLang="en-US" sz="1200" dirty="0" smtClean="0"/>
              <a:t>보다 크면 </a:t>
            </a:r>
            <a:r>
              <a:rPr lang="en-US" altLang="ko-KR" sz="1200" dirty="0" smtClean="0"/>
              <a:t>1, </a:t>
            </a:r>
            <a:r>
              <a:rPr lang="ko-KR" altLang="en-US" sz="1200" dirty="0" smtClean="0"/>
              <a:t>작으면 </a:t>
            </a:r>
            <a:r>
              <a:rPr lang="en-US" altLang="ko-KR" sz="1200" dirty="0" smtClean="0"/>
              <a:t>0)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H(X)</a:t>
            </a:r>
            <a:r>
              <a:rPr lang="ko-KR" altLang="en-US" sz="1200" dirty="0" smtClean="0"/>
              <a:t>의 값이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사이의 값이어야 함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너무 크거나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너무 작은 값</a:t>
            </a:r>
            <a:r>
              <a:rPr lang="en-US" altLang="ko-KR" sz="1200" dirty="0" smtClean="0"/>
              <a:t>(Outlier)</a:t>
            </a:r>
            <a:r>
              <a:rPr lang="ko-KR" altLang="en-US" sz="1200" dirty="0" smtClean="0"/>
              <a:t>의 영향을 덜 받을 수록 좋음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이 두 가지를 만족하는 함수 </a:t>
            </a:r>
            <a:r>
              <a:rPr lang="en-US" altLang="ko-KR" sz="1200" dirty="0" smtClean="0"/>
              <a:t>: Sigmoid Function(</a:t>
            </a:r>
            <a:r>
              <a:rPr lang="ko-KR" altLang="en-US" sz="1200" dirty="0" err="1" smtClean="0"/>
              <a:t>좌극한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0, </a:t>
            </a:r>
            <a:r>
              <a:rPr lang="ko-KR" altLang="en-US" sz="1200" dirty="0" err="1" smtClean="0"/>
              <a:t>우극한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1)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Sigmoid</a:t>
            </a:r>
            <a:r>
              <a:rPr lang="ko-KR" altLang="en-US" sz="1200" dirty="0" smtClean="0"/>
              <a:t>를 사용하는 이유가 </a:t>
            </a:r>
            <a:r>
              <a:rPr lang="en-US" altLang="ko-KR" sz="1200" dirty="0" smtClean="0"/>
              <a:t>–INF ~ INF</a:t>
            </a:r>
            <a:r>
              <a:rPr lang="ko-KR" altLang="en-US" sz="1200" dirty="0" smtClean="0"/>
              <a:t>의 값을 </a:t>
            </a:r>
            <a:r>
              <a:rPr lang="en-US" altLang="ko-KR" sz="1200" dirty="0" smtClean="0"/>
              <a:t>0~1</a:t>
            </a:r>
            <a:r>
              <a:rPr lang="ko-KR" altLang="en-US" sz="1200" dirty="0" smtClean="0"/>
              <a:t>사이의 값으로 변환해주는 장치</a:t>
            </a:r>
            <a:r>
              <a:rPr lang="en-US" altLang="ko-KR" sz="1200" dirty="0" smtClean="0"/>
              <a:t>.(INF = </a:t>
            </a:r>
            <a:r>
              <a:rPr lang="ko-KR" altLang="en-US" sz="1200" dirty="0" smtClean="0"/>
              <a:t>무한대</a:t>
            </a:r>
            <a:r>
              <a:rPr lang="en-US" altLang="ko-KR" sz="1200" dirty="0" smtClean="0"/>
              <a:t>)</a:t>
            </a:r>
            <a:endParaRPr lang="ko-KR" altLang="en-US" dirty="0" smtClean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056645"/>
            <a:ext cx="3916399" cy="2593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1779114" cy="67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43770"/>
            <a:ext cx="2155016" cy="669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3861737"/>
            <a:ext cx="240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400" dirty="0" smtClean="0"/>
              <a:t>Sigmoid </a:t>
            </a:r>
            <a:r>
              <a:rPr lang="ko-KR" altLang="en-US" sz="1400" dirty="0" smtClean="0"/>
              <a:t>함수 수식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80844" y="5085184"/>
            <a:ext cx="4046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400" dirty="0" smtClean="0"/>
              <a:t>Linear Regression</a:t>
            </a:r>
            <a:r>
              <a:rPr lang="ko-KR" altLang="en-US" sz="1400" dirty="0" smtClean="0"/>
              <a:t>에서 사용한 </a:t>
            </a:r>
            <a:r>
              <a:rPr lang="en-US" altLang="ko-KR" sz="1400" dirty="0" smtClean="0"/>
              <a:t>Hypothesis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Sigmoid</a:t>
            </a:r>
            <a:r>
              <a:rPr lang="ko-KR" altLang="en-US" sz="1400" dirty="0" smtClean="0"/>
              <a:t>함수에 통과시켜 얻은 새로운 </a:t>
            </a:r>
            <a:r>
              <a:rPr lang="en-US" altLang="ko-KR" sz="1400" dirty="0" smtClean="0"/>
              <a:t>Hypothesis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941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025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Logistic Regression Classification - </a:t>
            </a:r>
            <a:r>
              <a:rPr lang="en-US" altLang="ko-KR" b="1" dirty="0" smtClean="0"/>
              <a:t>Cost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(1)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160" y="108757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1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나와야할</a:t>
            </a:r>
            <a:r>
              <a:rPr lang="ko-KR" altLang="en-US" sz="1200" dirty="0" smtClean="0"/>
              <a:t> 값</a:t>
            </a:r>
            <a:r>
              <a:rPr lang="en-US" altLang="ko-KR" sz="1200" dirty="0" smtClean="0"/>
              <a:t>(H(X))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에서 멀어질수록 </a:t>
            </a:r>
            <a:r>
              <a:rPr lang="en-US" altLang="ko-KR" sz="1200" dirty="0" smtClean="0"/>
              <a:t>Cost</a:t>
            </a:r>
            <a:r>
              <a:rPr lang="ko-KR" altLang="en-US" sz="1200" dirty="0" smtClean="0"/>
              <a:t>가 높아져야 하고</a:t>
            </a:r>
            <a:r>
              <a:rPr lang="en-US" altLang="ko-KR" sz="1200" dirty="0" smtClean="0"/>
              <a:t>, 1</a:t>
            </a:r>
            <a:r>
              <a:rPr lang="ko-KR" altLang="en-US" sz="1200" dirty="0" smtClean="0"/>
              <a:t>이면 </a:t>
            </a:r>
            <a:r>
              <a:rPr lang="en-US" altLang="ko-KR" sz="1200" dirty="0" smtClean="0"/>
              <a:t>Cost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이어야 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(if y = 1)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0</a:t>
            </a:r>
            <a:r>
              <a:rPr lang="ko-KR" altLang="en-US" sz="1200" dirty="0" smtClean="0"/>
              <a:t>이 </a:t>
            </a:r>
            <a:r>
              <a:rPr lang="ko-KR" altLang="en-US" sz="1200" dirty="0" err="1" smtClean="0"/>
              <a:t>나와야할</a:t>
            </a:r>
            <a:r>
              <a:rPr lang="ko-KR" altLang="en-US" sz="1200" dirty="0" smtClean="0"/>
              <a:t> 값</a:t>
            </a:r>
            <a:r>
              <a:rPr lang="en-US" altLang="ko-KR" sz="1200" dirty="0" smtClean="0"/>
              <a:t>(H(X))</a:t>
            </a:r>
            <a:r>
              <a:rPr lang="ko-KR" altLang="en-US" sz="1200" dirty="0" smtClean="0"/>
              <a:t>이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에서 멀어질수록 </a:t>
            </a:r>
            <a:r>
              <a:rPr lang="en-US" altLang="ko-KR" sz="1200" dirty="0" smtClean="0"/>
              <a:t>Cost</a:t>
            </a:r>
            <a:r>
              <a:rPr lang="ko-KR" altLang="en-US" sz="1200" dirty="0" smtClean="0"/>
              <a:t>가 높아져야 하고</a:t>
            </a:r>
            <a:r>
              <a:rPr lang="en-US" altLang="ko-KR" sz="1200" dirty="0" smtClean="0"/>
              <a:t>, 0</a:t>
            </a:r>
            <a:r>
              <a:rPr lang="ko-KR" altLang="en-US" sz="1200" dirty="0" smtClean="0"/>
              <a:t>이면 </a:t>
            </a:r>
            <a:r>
              <a:rPr lang="en-US" altLang="ko-KR" sz="1200" dirty="0" smtClean="0"/>
              <a:t>Cost</a:t>
            </a:r>
            <a:r>
              <a:rPr lang="ko-KR" altLang="en-US" sz="1200" dirty="0" smtClean="0"/>
              <a:t>도 </a:t>
            </a:r>
            <a:r>
              <a:rPr lang="en-US" altLang="ko-KR" sz="1200" dirty="0" smtClean="0"/>
              <a:t>0</a:t>
            </a:r>
            <a:r>
              <a:rPr lang="ko-KR" altLang="en-US" sz="1200" dirty="0" smtClean="0"/>
              <a:t>이어야 함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	</a:t>
            </a:r>
            <a:r>
              <a:rPr lang="en-US" altLang="ko-KR" sz="1200" dirty="0" smtClean="0"/>
              <a:t>(if y = 0)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200" dirty="0" smtClean="0"/>
              <a:t>Linear Regression</a:t>
            </a:r>
            <a:r>
              <a:rPr lang="ko-KR" altLang="en-US" sz="1200" dirty="0" smtClean="0"/>
              <a:t>에서 사용한 </a:t>
            </a:r>
            <a:r>
              <a:rPr lang="en-US" altLang="ko-KR" sz="1200" dirty="0" smtClean="0"/>
              <a:t>Cost Function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45" y="2852936"/>
            <a:ext cx="3930563" cy="86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14" y="3257103"/>
            <a:ext cx="3405578" cy="2692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4160" y="3881661"/>
            <a:ext cx="4659318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찾아야 하는 값 대신 초기 </a:t>
            </a:r>
            <a:r>
              <a:rPr lang="en-US" altLang="ko-KR" sz="1200" dirty="0" smtClean="0"/>
              <a:t>W</a:t>
            </a:r>
            <a:r>
              <a:rPr lang="ko-KR" altLang="en-US" sz="1200" dirty="0" smtClean="0"/>
              <a:t>값을 어떻게 잡느냐에 따라 다른 </a:t>
            </a:r>
            <a:r>
              <a:rPr lang="en-US" altLang="ko-KR" sz="1200" dirty="0" smtClean="0"/>
              <a:t>W</a:t>
            </a:r>
            <a:r>
              <a:rPr lang="ko-KR" altLang="en-US" sz="1200" dirty="0" smtClean="0"/>
              <a:t>값을 얻음</a:t>
            </a:r>
            <a:r>
              <a:rPr lang="en-US" altLang="ko-KR" sz="12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이러한 값을 지역 </a:t>
            </a:r>
            <a:r>
              <a:rPr lang="ko-KR" altLang="en-US" sz="1200" dirty="0" err="1" smtClean="0"/>
              <a:t>최저값</a:t>
            </a:r>
            <a:r>
              <a:rPr lang="en-US" altLang="ko-KR" sz="1200" dirty="0" smtClean="0"/>
              <a:t>(Local Optima)</a:t>
            </a:r>
            <a:r>
              <a:rPr lang="ko-KR" altLang="en-US" sz="1200" dirty="0" smtClean="0"/>
              <a:t>이라 함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하지만 실제로 찾아야 하는 값은 전역 </a:t>
            </a:r>
            <a:r>
              <a:rPr lang="ko-KR" altLang="en-US" sz="1200" dirty="0" err="1" smtClean="0"/>
              <a:t>최저값</a:t>
            </a:r>
            <a:r>
              <a:rPr lang="en-US" altLang="ko-KR" sz="1200" dirty="0" smtClean="0"/>
              <a:t>(Global Optima)</a:t>
            </a:r>
            <a:r>
              <a:rPr lang="ko-KR" altLang="en-US" sz="1200" dirty="0" smtClean="0"/>
              <a:t>이라 함</a:t>
            </a:r>
            <a:endParaRPr lang="en-US" altLang="ko-KR" sz="12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200" dirty="0" smtClean="0"/>
              <a:t>그러므로</a:t>
            </a:r>
            <a:r>
              <a:rPr lang="en-US" altLang="ko-KR" sz="1200" dirty="0" smtClean="0"/>
              <a:t>, Hypothesis</a:t>
            </a:r>
            <a:r>
              <a:rPr lang="ko-KR" altLang="en-US" sz="1200" dirty="0" smtClean="0"/>
              <a:t>를 바꿨으므로 그것을 평가하는 </a:t>
            </a:r>
            <a:r>
              <a:rPr lang="en-US" altLang="ko-KR" sz="1200" dirty="0" smtClean="0"/>
              <a:t>Cost Function</a:t>
            </a:r>
            <a:r>
              <a:rPr lang="ko-KR" altLang="en-US" sz="1200" dirty="0" smtClean="0"/>
              <a:t>도 바꿔야 함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58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84403"/>
            <a:ext cx="3168352" cy="78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30" y="2676065"/>
            <a:ext cx="3106271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40025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Logistic Regression Classification - </a:t>
            </a:r>
            <a:r>
              <a:rPr lang="en-US" altLang="ko-KR" b="1" dirty="0" smtClean="0"/>
              <a:t>Cost </a:t>
            </a:r>
            <a:r>
              <a:rPr lang="ko-KR" altLang="en-US" b="1" dirty="0" smtClean="0"/>
              <a:t>함수</a:t>
            </a:r>
            <a:r>
              <a:rPr lang="en-US" altLang="ko-KR" b="1" dirty="0" smtClean="0"/>
              <a:t>(2)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9" y="1084403"/>
            <a:ext cx="4937430" cy="204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>
            <a:stCxn id="2" idx="2"/>
            <a:endCxn id="3" idx="0"/>
          </p:cNvCxnSpPr>
          <p:nvPr/>
        </p:nvCxnSpPr>
        <p:spPr>
          <a:xfrm>
            <a:off x="2123728" y="1869012"/>
            <a:ext cx="6638" cy="807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3728" y="2132856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수식 간편화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444511" y="5159858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잘못 예측하였을 경우 </a:t>
            </a:r>
            <a:r>
              <a:rPr lang="ko-KR" altLang="en-US" sz="1600" dirty="0" err="1" smtClean="0"/>
              <a:t>패널티를</a:t>
            </a:r>
            <a:r>
              <a:rPr lang="ko-KR" altLang="en-US" sz="1600" dirty="0" smtClean="0"/>
              <a:t> 주기 알맞음</a:t>
            </a:r>
            <a:endParaRPr lang="ko-KR" altLang="en-US" sz="1600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399098"/>
              </p:ext>
            </p:extLst>
          </p:nvPr>
        </p:nvGraphicFramePr>
        <p:xfrm>
          <a:off x="1475656" y="3284984"/>
          <a:ext cx="62653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999"/>
                <a:gridCol w="2947842"/>
                <a:gridCol w="264847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Y</a:t>
                      </a:r>
                      <a:r>
                        <a:rPr lang="ko-KR" altLang="en-US" sz="1600" dirty="0" smtClean="0"/>
                        <a:t>값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Hypothesis</a:t>
                      </a:r>
                      <a:r>
                        <a:rPr lang="ko-KR" altLang="en-US" sz="1600" dirty="0" smtClean="0"/>
                        <a:t>가 예측한 값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Cost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무한대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무한대</a:t>
                      </a:r>
                      <a:endParaRPr lang="ko-KR" alt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55576" y="580526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b="1" dirty="0" smtClean="0"/>
              <a:t>Hypothesis </a:t>
            </a:r>
            <a:r>
              <a:rPr lang="ko-KR" altLang="en-US" b="1" dirty="0" smtClean="0"/>
              <a:t>함수 </a:t>
            </a:r>
            <a:r>
              <a:rPr lang="en-US" altLang="ko-KR" b="1" dirty="0" smtClean="0"/>
              <a:t>-&gt; Cost </a:t>
            </a:r>
            <a:r>
              <a:rPr lang="ko-KR" altLang="en-US" b="1" dirty="0" smtClean="0"/>
              <a:t>함수 정해지면 평균 </a:t>
            </a:r>
            <a:r>
              <a:rPr lang="en-US" altLang="ko-KR" b="1" dirty="0" smtClean="0"/>
              <a:t>Cost</a:t>
            </a:r>
            <a:r>
              <a:rPr lang="ko-KR" altLang="en-US" b="1" dirty="0" smtClean="0"/>
              <a:t>를 최소화 시키는 </a:t>
            </a:r>
            <a:r>
              <a:rPr lang="en-US" altLang="ko-KR" b="1" dirty="0" smtClean="0"/>
              <a:t>Gradient Descent </a:t>
            </a:r>
            <a:r>
              <a:rPr lang="ko-KR" altLang="en-US" b="1" dirty="0" smtClean="0"/>
              <a:t>알고리즘을 수행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360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92455"/>
            <a:ext cx="4464685" cy="375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5650" y="4536440"/>
            <a:ext cx="813683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결과값이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선형관계를 통해 그 결과값을 결정할 것이라고 추정되는 </a:t>
            </a:r>
            <a:r>
              <a:rPr lang="ko-KR" altLang="en-US" dirty="0" err="1" smtClean="0"/>
              <a:t>입력값과</a:t>
            </a:r>
            <a:r>
              <a:rPr lang="ko-KR" altLang="en-US" dirty="0" smtClean="0"/>
              <a:t> 결과값의 연관관계를 찾는 것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가장 기본적인 </a:t>
            </a:r>
            <a:r>
              <a:rPr lang="ko-KR" altLang="en-US" dirty="0" err="1" smtClean="0"/>
              <a:t>머신러닝의</a:t>
            </a:r>
            <a:r>
              <a:rPr lang="ko-KR" altLang="en-US" dirty="0" smtClean="0"/>
              <a:t> 기법 중 하나임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y </a:t>
            </a:r>
            <a:r>
              <a:rPr lang="en-US" altLang="ko-KR" dirty="0"/>
              <a:t>= </a:t>
            </a:r>
            <a:r>
              <a:rPr lang="en-US" altLang="ko-KR" dirty="0" err="1"/>
              <a:t>wx</a:t>
            </a:r>
            <a:r>
              <a:rPr lang="en-US" altLang="ko-KR" dirty="0"/>
              <a:t> + </a:t>
            </a:r>
            <a:r>
              <a:rPr lang="en-US" altLang="ko-KR" dirty="0" smtClean="0"/>
              <a:t>b (+ </a:t>
            </a:r>
            <a:r>
              <a:rPr lang="el-GR" altLang="ko-KR" dirty="0"/>
              <a:t>ε</a:t>
            </a:r>
            <a:r>
              <a:rPr lang="en-US" altLang="ko-KR" dirty="0" smtClean="0"/>
              <a:t>)</a:t>
            </a:r>
            <a:r>
              <a:rPr lang="ko-KR" altLang="en-US" dirty="0" smtClean="0"/>
              <a:t>라는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차 방정식으로 표현되고 방정식의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값을 구함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Class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나눠져있지</a:t>
            </a:r>
            <a:r>
              <a:rPr lang="ko-KR" altLang="en-US" dirty="0" smtClean="0"/>
              <a:t> 않고 정답이 </a:t>
            </a:r>
            <a:r>
              <a:rPr lang="en-US" altLang="ko-KR" dirty="0" smtClean="0"/>
              <a:t>–</a:t>
            </a:r>
            <a:r>
              <a:rPr lang="ko-KR" altLang="en-US" dirty="0" smtClean="0"/>
              <a:t>무한대</a:t>
            </a:r>
            <a:r>
              <a:rPr lang="en-US" altLang="ko-KR" dirty="0" smtClean="0"/>
              <a:t>~+</a:t>
            </a:r>
            <a:r>
              <a:rPr lang="ko-KR" altLang="en-US" dirty="0" smtClean="0"/>
              <a:t>무한대 범위에 있는 것을 예측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5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04664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KNN(K-Nearest </a:t>
            </a:r>
            <a:r>
              <a:rPr lang="en-US" altLang="ko-KR" sz="2400" b="1" dirty="0" smtClean="0"/>
              <a:t>Neighbor)</a:t>
            </a:r>
            <a:endParaRPr lang="en-US" altLang="ko-KR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90908"/>
            <a:ext cx="2592288" cy="240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1210927"/>
            <a:ext cx="374441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옆의 그래프와 같이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가지 분류가 있다 가정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? </a:t>
            </a:r>
            <a:r>
              <a:rPr lang="ko-KR" altLang="en-US" sz="1400" dirty="0" smtClean="0"/>
              <a:t>부분을 새로운 입력 지점이라고 한다면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해당 범주에서 가장 많은 이웃을 갖는 범주로 분류됨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옆의 예시에서 새로운 입력의 이웃에는 세모</a:t>
            </a:r>
            <a:r>
              <a:rPr lang="en-US" altLang="ko-KR" sz="1400" dirty="0" smtClean="0"/>
              <a:t>*3, +*1, -*1</a:t>
            </a:r>
            <a:r>
              <a:rPr lang="ko-KR" altLang="en-US" sz="1400" dirty="0" smtClean="0"/>
              <a:t>이므로 세모로 분류됨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Ex) </a:t>
            </a:r>
            <a:r>
              <a:rPr lang="ko-KR" altLang="en-US" sz="1400" dirty="0" smtClean="0"/>
              <a:t>그림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와 같은 데이터 기반에 당도 </a:t>
            </a:r>
            <a:r>
              <a:rPr lang="en-US" altLang="ko-KR" sz="1400" dirty="0" smtClean="0"/>
              <a:t>6 </a:t>
            </a:r>
            <a:r>
              <a:rPr lang="ko-KR" altLang="en-US" sz="1400" dirty="0" smtClean="0"/>
              <a:t>아삭함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의 토마토를 넣는다면 </a:t>
            </a:r>
            <a:r>
              <a:rPr lang="en-US" altLang="ko-KR" sz="1400" dirty="0" smtClean="0"/>
              <a:t>K</a:t>
            </a:r>
            <a:r>
              <a:rPr lang="ko-KR" altLang="en-US" sz="1400" dirty="0" smtClean="0"/>
              <a:t>값에 따라 다르게 나옴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중앙에 위치한 과일들의 부류에 섞임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* K</a:t>
            </a:r>
            <a:r>
              <a:rPr lang="ko-KR" altLang="en-US" sz="1400" dirty="0" smtClean="0"/>
              <a:t>라는 변수 즉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옆 사진의 점선 원의 지름에 따라 값이 변함</a:t>
            </a:r>
            <a:endParaRPr lang="en-US" altLang="ko-KR" sz="14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58" y="3872809"/>
            <a:ext cx="3744416" cy="206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5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47667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Naïve Bayes</a:t>
            </a:r>
            <a:endParaRPr lang="ko-KR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171550"/>
            <a:ext cx="43434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0646" y="3736947"/>
            <a:ext cx="732974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Example)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전체 사건 중 비가 온 확률은 </a:t>
            </a:r>
            <a:r>
              <a:rPr lang="en-US" altLang="ko-KR" dirty="0" smtClean="0"/>
              <a:t>7/20, </a:t>
            </a:r>
            <a:r>
              <a:rPr lang="ko-KR" altLang="en-US" dirty="0" smtClean="0"/>
              <a:t>비가 안온 확률은 </a:t>
            </a:r>
            <a:r>
              <a:rPr lang="en-US" altLang="ko-KR" dirty="0" smtClean="0"/>
              <a:t>7/20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Q. </a:t>
            </a:r>
            <a:r>
              <a:rPr lang="ko-KR" altLang="en-US" dirty="0" err="1" smtClean="0"/>
              <a:t>맑은날</a:t>
            </a:r>
            <a:r>
              <a:rPr lang="ko-KR" altLang="en-US" dirty="0" smtClean="0"/>
              <a:t> 이면서 비가 올 확률은</a:t>
            </a:r>
            <a:r>
              <a:rPr lang="en-US" altLang="ko-KR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A. P(</a:t>
            </a:r>
            <a:r>
              <a:rPr lang="ko-KR" altLang="en-US" dirty="0" smtClean="0"/>
              <a:t>비</a:t>
            </a:r>
            <a:r>
              <a:rPr lang="en-US" altLang="ko-KR" dirty="0" smtClean="0"/>
              <a:t>|</a:t>
            </a:r>
            <a:r>
              <a:rPr lang="ko-KR" altLang="en-US" dirty="0" err="1" smtClean="0"/>
              <a:t>맑은날</a:t>
            </a:r>
            <a:r>
              <a:rPr lang="en-US" altLang="ko-KR" dirty="0" smtClean="0"/>
              <a:t>) = P(</a:t>
            </a:r>
            <a:r>
              <a:rPr lang="ko-KR" altLang="en-US" dirty="0" err="1" smtClean="0"/>
              <a:t>맑은날</a:t>
            </a:r>
            <a:r>
              <a:rPr lang="en-US" altLang="ko-KR" dirty="0" smtClean="0"/>
              <a:t>|</a:t>
            </a:r>
            <a:r>
              <a:rPr lang="ko-KR" altLang="en-US" dirty="0" smtClean="0"/>
              <a:t>비</a:t>
            </a:r>
            <a:r>
              <a:rPr lang="en-US" altLang="ko-KR" dirty="0" smtClean="0"/>
              <a:t>) * P(</a:t>
            </a:r>
            <a:r>
              <a:rPr lang="ko-KR" altLang="en-US" dirty="0" smtClean="0"/>
              <a:t>비</a:t>
            </a:r>
            <a:r>
              <a:rPr lang="en-US" altLang="ko-KR" dirty="0" smtClean="0"/>
              <a:t>)/P(</a:t>
            </a:r>
            <a:r>
              <a:rPr lang="ko-KR" altLang="en-US" dirty="0" err="1" smtClean="0"/>
              <a:t>맑은날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(1) / (7) * (7) / (3) -&gt; 2/7*7/10 = 0.2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37957"/>
              </p:ext>
            </p:extLst>
          </p:nvPr>
        </p:nvGraphicFramePr>
        <p:xfrm>
          <a:off x="4997728" y="2338362"/>
          <a:ext cx="3126549" cy="11556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183"/>
                <a:gridCol w="1042183"/>
                <a:gridCol w="1042183"/>
              </a:tblGrid>
              <a:tr h="38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(1)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(2)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(3)</a:t>
                      </a:r>
                      <a:endParaRPr lang="ko-KR" altLang="en-US" sz="900" dirty="0"/>
                    </a:p>
                  </a:txBody>
                  <a:tcPr/>
                </a:tc>
              </a:tr>
              <a:tr h="38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(4)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(5)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(6)</a:t>
                      </a:r>
                      <a:endParaRPr lang="ko-KR" altLang="en-US" sz="900" dirty="0"/>
                    </a:p>
                  </a:txBody>
                  <a:tcPr/>
                </a:tc>
              </a:tr>
              <a:tr h="3852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(7)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(8)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(9)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196752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모든 데이터들이 동등하고 독립적이라고 가정</a:t>
            </a:r>
            <a:r>
              <a:rPr lang="en-US" altLang="ko-KR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날씨 판정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스팸</a:t>
            </a:r>
            <a:r>
              <a:rPr lang="ko-KR" altLang="en-US" dirty="0" smtClean="0"/>
              <a:t> 메일 차단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08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0803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Decision Tree</a:t>
            </a:r>
            <a:endParaRPr lang="ko-KR" alt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17747"/>
            <a:ext cx="52101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536891" y="1484784"/>
            <a:ext cx="3384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직관적인 방법 중 하나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결과물이 시각적으로 읽히기 </a:t>
            </a:r>
            <a:r>
              <a:rPr lang="ko-KR" altLang="en-US" dirty="0" err="1" smtClean="0"/>
              <a:t>쉬운형태로</a:t>
            </a:r>
            <a:r>
              <a:rPr lang="ko-KR" altLang="en-US" dirty="0" smtClean="0"/>
              <a:t> 나타난다는 장점을 가짐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사람에 대한 신용평가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등에 사용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>
                <a:hlinkClick r:id="rId3"/>
              </a:rPr>
              <a:t>https://gomguard.tistory.com/69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5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Random forest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91242" y="3579059"/>
            <a:ext cx="583264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위의 그림과 같이 수많은 </a:t>
            </a:r>
            <a:r>
              <a:rPr lang="en-US" altLang="ko-KR" dirty="0" smtClean="0"/>
              <a:t>Decision tree</a:t>
            </a:r>
            <a:r>
              <a:rPr lang="ko-KR" altLang="en-US" dirty="0" smtClean="0"/>
              <a:t>로 만들어 짐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643784" cy="2065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7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38" y="260648"/>
            <a:ext cx="608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Classification 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Clustering</a:t>
            </a:r>
            <a:r>
              <a:rPr lang="ko-KR" altLang="en-US" sz="2400" b="1" dirty="0" smtClean="0"/>
              <a:t>의 차이</a:t>
            </a:r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63389"/>
            <a:ext cx="7272808" cy="2293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18" y="3439915"/>
            <a:ext cx="6784388" cy="308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9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2038" y="260648"/>
            <a:ext cx="594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Classification </a:t>
            </a:r>
            <a:r>
              <a:rPr lang="ko-KR" altLang="en-US" sz="2400" b="1" dirty="0" smtClean="0"/>
              <a:t>과 </a:t>
            </a:r>
            <a:r>
              <a:rPr lang="en-US" altLang="ko-KR" sz="2400" b="1" dirty="0" smtClean="0"/>
              <a:t>Clustering</a:t>
            </a:r>
            <a:r>
              <a:rPr lang="ko-KR" altLang="en-US" sz="2400" b="1" dirty="0" smtClean="0"/>
              <a:t>의 차이</a:t>
            </a:r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2593938"/>
            <a:ext cx="770485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smtClean="0"/>
              <a:t>Clustering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비슷한 모양끼리 </a:t>
            </a:r>
            <a:r>
              <a:rPr lang="en-US" altLang="ko-KR" sz="1600" dirty="0" smtClean="0"/>
              <a:t>1, 2, 3 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4, 5 </a:t>
            </a:r>
            <a:r>
              <a:rPr lang="ko-KR" altLang="en-US" sz="1600" dirty="0" smtClean="0"/>
              <a:t>로 나누거나 과일</a:t>
            </a:r>
            <a:r>
              <a:rPr lang="en-US" altLang="ko-KR" sz="1600" dirty="0" smtClean="0"/>
              <a:t>(1, 4, 5)</a:t>
            </a:r>
            <a:r>
              <a:rPr lang="ko-KR" altLang="en-US" sz="1600" dirty="0" smtClean="0"/>
              <a:t> 야채</a:t>
            </a:r>
            <a:r>
              <a:rPr lang="en-US" altLang="ko-KR" sz="1600" dirty="0" smtClean="0"/>
              <a:t>(2, 3)</a:t>
            </a:r>
            <a:r>
              <a:rPr lang="ko-KR" altLang="en-US" sz="1600" dirty="0" smtClean="0"/>
              <a:t>으로 나눌 수 있음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각 개체의 범주가 </a:t>
            </a:r>
            <a:r>
              <a:rPr lang="en-US" altLang="ko-KR" sz="1600" dirty="0" smtClean="0"/>
              <a:t>Label(Category)</a:t>
            </a:r>
            <a:r>
              <a:rPr lang="ko-KR" altLang="en-US" sz="1600" dirty="0" smtClean="0"/>
              <a:t>이 없을 때 데이터 자체의 특성에 대해 알고자 하는 목적으로 실행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 smtClean="0"/>
              <a:t>Classification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애초에 데이터를 과일이면 과일 채소면 채소 라고 미리 </a:t>
            </a:r>
            <a:r>
              <a:rPr lang="en-US" altLang="ko-KR" sz="1600" dirty="0" smtClean="0"/>
              <a:t>Labeling</a:t>
            </a:r>
            <a:r>
              <a:rPr lang="ko-KR" altLang="en-US" sz="1600" dirty="0" smtClean="0"/>
              <a:t>한 후 </a:t>
            </a:r>
            <a:r>
              <a:rPr lang="en-US" altLang="ko-KR" sz="1600" dirty="0" smtClean="0"/>
              <a:t>Label </a:t>
            </a:r>
            <a:r>
              <a:rPr lang="ko-KR" altLang="en-US" sz="1600" dirty="0" smtClean="0"/>
              <a:t>끼리 분류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새로운 데이터의 그룹을 예측하기 위해</a:t>
            </a:r>
            <a:endParaRPr lang="ko-KR" alt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64703"/>
            <a:ext cx="5400600" cy="1829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7761" y="779650"/>
            <a:ext cx="2375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왼쪽부터 </a:t>
            </a:r>
            <a:r>
              <a:rPr lang="en-US" altLang="ko-KR" sz="1400" dirty="0" smtClean="0"/>
              <a:t>1, 2, 3, 4, 5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7012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650" y="4536440"/>
            <a:ext cx="7921625" cy="175323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위의 그래프에서 y=wx+b 직선과 실제 데이터를 찍어놓은 점들의 y값 차이를 error </a:t>
            </a:r>
            <a:r>
              <a:rPr lang="ko-KR" altLang="en-US" sz="1800" b="0" strike="noStrike" cap="none" dirty="0" smtClean="0">
                <a:latin typeface="맑은 고딕" charset="0"/>
                <a:ea typeface="맑은 고딕" charset="0"/>
              </a:rPr>
              <a:t>라고 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함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왼쪽의 직선 모델이 에러가 전혀 없으므로 오른쪽 모델보다 더 나음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21104_23005480/fImage18933264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" y="952500"/>
            <a:ext cx="7106920" cy="30962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302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3" name="그림 2" descr="C:/Users/USER/AppData/Roaming/PolarisOffice/ETemp/21104_23005480/fImage18738938467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1147445"/>
            <a:ext cx="7487920" cy="2948940"/>
          </a:xfrm>
          <a:prstGeom prst="rect">
            <a:avLst/>
          </a:prstGeom>
          <a:noFill/>
        </p:spPr>
      </p:pic>
      <p:sp>
        <p:nvSpPr>
          <p:cNvPr id="4" name="TextBox 3"/>
          <p:cNvSpPr txBox="1">
            <a:spLocks/>
          </p:cNvSpPr>
          <p:nvPr/>
        </p:nvSpPr>
        <p:spPr>
          <a:xfrm>
            <a:off x="755650" y="4536440"/>
            <a:ext cx="7921625" cy="258532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Error : 실제 데이터의 y값과 예측 직선 모델의 y값의 차이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Square error : 실제 데이터의 y값과 예측 직선모델의 y값의 차이를 제곱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Square error 를 사용하는 이유는 에러가 값이 증폭되어 빠르게 학습가능하며, 절대값 사용시 연산속도가 증가 될수 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있기</a:t>
            </a:r>
            <a:r>
              <a:rPr lang="en-US" altLang="ko-KR" sz="18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1800" b="0" strike="noStrike" cap="none" dirty="0" err="1" smtClean="0">
                <a:latin typeface="맑은 고딕" charset="0"/>
                <a:ea typeface="맑은 고딕" charset="0"/>
              </a:rPr>
              <a:t>때문</a:t>
            </a:r>
            <a:endParaRPr lang="en-US" altLang="ko-KR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넓이가 좁을수록 예측에 대한 정확도가 높아짐</a:t>
            </a: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755650" y="4312202"/>
                <a:ext cx="7921625" cy="253178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285750" indent="-285750" algn="l" defTabSz="914400" eaLnBrk="0" fontAlgn="auto"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Error : h(x)-y : </a:t>
                </a:r>
                <a:r>
                  <a:rPr lang="ko-KR" altLang="en-US" sz="1800" b="0" strike="noStrike" cap="none" dirty="0" err="1" smtClean="0">
                    <a:latin typeface="맑은 고딕" charset="0"/>
                    <a:ea typeface="맑은 고딕" charset="0"/>
                  </a:rPr>
                  <a:t>예측값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h(x)(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직선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) – </a:t>
                </a:r>
                <a:r>
                  <a:rPr lang="ko-KR" altLang="en-US" sz="1800" b="0" strike="noStrike" cap="none" dirty="0" err="1" smtClean="0">
                    <a:latin typeface="맑은 고딕" charset="0"/>
                    <a:ea typeface="맑은 고딕" charset="0"/>
                  </a:rPr>
                  <a:t>실제값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y</a:t>
                </a:r>
                <a:endParaRPr lang="ko-KR" altLang="en-US" sz="1800" b="0" strike="noStrike" cap="none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buFont typeface="Arial"/>
                  <a:buChar char="•"/>
                </a:pP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Square error : Error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의 </a:t>
                </a:r>
                <a:r>
                  <a:rPr lang="ko-KR" altLang="en-US" sz="1800" b="0" strike="noStrike" cap="none" dirty="0" err="1" smtClean="0">
                    <a:latin typeface="맑은 고딕" charset="0"/>
                    <a:ea typeface="맑은 고딕" charset="0"/>
                  </a:rPr>
                  <a:t>제곱값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맑은 고딕" charset="0"/>
                      </a:rPr>
                      <m:t>(</m:t>
                    </m:r>
                    <m:r>
                      <a:rPr lang="en-US" altLang="ko-KR" i="1">
                        <a:latin typeface="Cambria Math"/>
                        <a:ea typeface="맑은 고딕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맑은 고딕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맑은 고딕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맑은 고딕" charset="0"/>
                      </a:rPr>
                      <m:t>−</m:t>
                    </m:r>
                    <m:r>
                      <a:rPr lang="en-US" altLang="ko-KR" i="1">
                        <a:latin typeface="Cambria Math"/>
                        <a:ea typeface="맑은 고딕" charset="0"/>
                      </a:rPr>
                      <m:t>𝑦</m:t>
                    </m:r>
                  </m:oMath>
                </a14:m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)</a:t>
                </a:r>
                <a:r>
                  <a:rPr lang="en-US" altLang="ko-KR" sz="1800" b="0" strike="noStrike" cap="none" baseline="30000" dirty="0" smtClean="0">
                    <a:latin typeface="맑은 고딕" charset="0"/>
                    <a:ea typeface="맑은 고딕" charset="0"/>
                  </a:rPr>
                  <a:t>2</a:t>
                </a:r>
                <a:endParaRPr lang="ko-KR" altLang="en-US" sz="1800" b="0" strike="noStrike" cap="none" baseline="30000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buFont typeface="Arial"/>
                  <a:buChar char="•"/>
                </a:pP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Mean Square </a:t>
                </a:r>
                <a:r>
                  <a:rPr lang="en-US" altLang="ko-KR" dirty="0">
                    <a:latin typeface="맑은 고딕" charset="0"/>
                    <a:ea typeface="맑은 고딕" charset="0"/>
                  </a:rPr>
                  <a:t>E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rror : 1/n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ko-KR" sz="1800" b="0" i="1" strike="noStrike" cap="none" smtClean="0">
                            <a:latin typeface="Cambria Math"/>
                            <a:ea typeface="맑은 고딕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𝑛</m:t>
                        </m:r>
                      </m:sup>
                      <m:e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(</m:t>
                        </m:r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b="0" i="1" strike="noStrike" cap="none" smtClean="0">
                                <a:latin typeface="Cambria Math"/>
                                <a:ea typeface="맑은 고딕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trike="noStrike" cap="none" smtClean="0">
                                <a:latin typeface="Cambria Math"/>
                                <a:ea typeface="맑은 고딕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−</m:t>
                        </m:r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𝑦</m:t>
                        </m:r>
                        <m:r>
                          <a:rPr lang="en-US" altLang="ko-KR" sz="1800" b="0" i="1" strike="noStrike" cap="none" smtClean="0">
                            <a:latin typeface="Cambria Math"/>
                            <a:ea typeface="맑은 고딕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baseline="30000" dirty="0">
                    <a:latin typeface="맑은 고딕" charset="0"/>
                    <a:ea typeface="맑은 고딕" charset="0"/>
                  </a:rPr>
                  <a:t> 2</a:t>
                </a:r>
                <a:endParaRPr lang="en-US" altLang="ko-KR" sz="1800" b="0" strike="noStrike" cap="none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eaLnBrk="0" fontAlgn="auto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MSE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와 같이 </a:t>
                </a:r>
                <a:r>
                  <a:rPr lang="ko-KR" altLang="en-US" dirty="0" err="1" smtClean="0">
                    <a:latin typeface="맑은 고딕" charset="0"/>
                    <a:ea typeface="맑은 고딕" charset="0"/>
                  </a:rPr>
                  <a:t>예측값과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 실제 데이터의 값이 얼마나 다른 지를 나타내는 함수를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Cost Function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이라고 부름</a:t>
                </a:r>
                <a:endParaRPr lang="en-US" altLang="ko-KR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lnSpc>
                    <a:spcPct val="150000"/>
                  </a:lnSpc>
                  <a:buFont typeface="Arial"/>
                  <a:buChar char="•"/>
                </a:pP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Cost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값을 최소화 시켜주기 위하여 일반적으로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Gradient Descent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알고리즘을 사용함</a:t>
                </a:r>
                <a:endParaRPr lang="en-US" altLang="ko-KR" dirty="0">
                  <a:latin typeface="맑은 고딕" charset="0"/>
                  <a:ea typeface="맑은 고딕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4312202"/>
                <a:ext cx="7921625" cy="2531783"/>
              </a:xfrm>
              <a:prstGeom prst="rect">
                <a:avLst/>
              </a:prstGeom>
              <a:blipFill rotWithShape="1">
                <a:blip r:embed="rId2"/>
                <a:stretch>
                  <a:fillRect l="-539" t="-1202" b="-2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USER\Desktop\태연\딥러닝\선형회귀\차이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517" y="765105"/>
            <a:ext cx="6227792" cy="357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10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7965" y="468288"/>
            <a:ext cx="806489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손실 함수 </a:t>
            </a:r>
            <a:r>
              <a:rPr lang="en-US" altLang="ko-KR" dirty="0" smtClean="0"/>
              <a:t>(Loss function)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데이터 포인트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예측값</a:t>
            </a:r>
            <a:r>
              <a:rPr lang="en-US" altLang="ko-KR" sz="1600" dirty="0" smtClean="0"/>
              <a:t>, label</a:t>
            </a:r>
            <a:r>
              <a:rPr lang="ko-KR" altLang="en-US" sz="1600" dirty="0" smtClean="0"/>
              <a:t>를 정의하는데 사용되는 함수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/>
              <a:t>E</a:t>
            </a:r>
            <a:r>
              <a:rPr lang="en-US" altLang="ko-KR" sz="1600" dirty="0" smtClean="0"/>
              <a:t>x) </a:t>
            </a:r>
            <a:r>
              <a:rPr lang="ko-KR" altLang="en-US" sz="1600" dirty="0" smtClean="0"/>
              <a:t>제곱손실</a:t>
            </a:r>
            <a:r>
              <a:rPr lang="en-US" altLang="ko-KR" sz="1600" dirty="0" smtClean="0"/>
              <a:t>(square loss), </a:t>
            </a:r>
            <a:r>
              <a:rPr lang="ko-KR" altLang="en-US" sz="1600" dirty="0" smtClean="0"/>
              <a:t>절대값 손실 함수</a:t>
            </a:r>
            <a:r>
              <a:rPr lang="en-US" altLang="ko-KR" sz="1600" dirty="0" smtClean="0"/>
              <a:t>(absolute loss function) 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 -&gt; </a:t>
            </a:r>
            <a:r>
              <a:rPr lang="ko-KR" altLang="en-US" sz="1600" dirty="0" err="1" smtClean="0"/>
              <a:t>노이즈가</a:t>
            </a:r>
            <a:r>
              <a:rPr lang="ko-KR" altLang="en-US" sz="1600" dirty="0" smtClean="0"/>
              <a:t> 많은 경우 사용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손실함수는 주로 제곱 손실함수 사용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비용 함수 </a:t>
            </a:r>
            <a:r>
              <a:rPr lang="en-US" altLang="ko-KR" dirty="0" smtClean="0"/>
              <a:t>(Cost function)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학습의 손실 함수의 합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모델 복잡도</a:t>
            </a:r>
            <a:r>
              <a:rPr lang="en-US" altLang="ko-KR" sz="1600" dirty="0" smtClean="0"/>
              <a:t>, loss function</a:t>
            </a:r>
            <a:r>
              <a:rPr lang="ko-KR" altLang="en-US" sz="1600" dirty="0" smtClean="0"/>
              <a:t>의 합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또는 평균에러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Ex) </a:t>
            </a:r>
            <a:r>
              <a:rPr lang="ko-KR" altLang="en-US" sz="1600" dirty="0" smtClean="0"/>
              <a:t>제곱평균오차</a:t>
            </a:r>
            <a:r>
              <a:rPr lang="en-US" altLang="ko-KR" sz="1600" dirty="0" smtClean="0"/>
              <a:t>(Mean squared error), Cross-entropy-&gt; Classification</a:t>
            </a:r>
            <a:r>
              <a:rPr lang="ko-KR" altLang="en-US" sz="1600" dirty="0" smtClean="0"/>
              <a:t>에서 사용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Softmax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-&gt; </a:t>
            </a:r>
            <a:r>
              <a:rPr lang="ko-KR" altLang="en-US" sz="1600" dirty="0" smtClean="0"/>
              <a:t>여러 </a:t>
            </a:r>
            <a:r>
              <a:rPr lang="en-US" altLang="ko-KR" sz="1600" dirty="0" smtClean="0"/>
              <a:t>Class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분류할때</a:t>
            </a:r>
            <a:r>
              <a:rPr lang="ko-KR" altLang="en-US" sz="1600" dirty="0" smtClean="0"/>
              <a:t> 사용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 smtClean="0"/>
              <a:t>목적 함수</a:t>
            </a:r>
            <a:r>
              <a:rPr lang="en-US" altLang="ko-KR" dirty="0" smtClean="0"/>
              <a:t>(object function)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/>
              <a:t>학습하는 동안 최적화 하려고 하는 함수</a:t>
            </a:r>
            <a:endParaRPr lang="en-US" altLang="ko-KR" sz="1600" dirty="0" smtClean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/>
              <a:t>Ex) gradient descent</a:t>
            </a:r>
          </a:p>
          <a:p>
            <a:pPr lvl="1"/>
            <a:r>
              <a:rPr lang="en-US" altLang="ko-KR" dirty="0"/>
              <a:t> </a:t>
            </a:r>
            <a:endParaRPr lang="en-US" altLang="ko-KR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 smtClean="0"/>
              <a:t>loss </a:t>
            </a:r>
            <a:r>
              <a:rPr lang="en-US" altLang="ko-KR" dirty="0"/>
              <a:t>function &lt;= cost function &lt;= objective </a:t>
            </a:r>
            <a:r>
              <a:rPr lang="en-US" altLang="ko-KR" dirty="0" smtClean="0"/>
              <a:t>function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9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>
                <a:spLocks/>
              </p:cNvSpPr>
              <p:nvPr/>
            </p:nvSpPr>
            <p:spPr>
              <a:xfrm>
                <a:off x="611560" y="4312202"/>
                <a:ext cx="8280920" cy="1754326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285750" indent="-285750" eaLnBrk="0">
                  <a:buFont typeface="Arial"/>
                  <a:buChar char="•"/>
                </a:pPr>
                <a:r>
                  <a:rPr lang="ko-KR" altLang="en-US" dirty="0">
                    <a:latin typeface="맑은 고딕" charset="0"/>
                    <a:ea typeface="맑은 고딕" charset="0"/>
                  </a:rPr>
                  <a:t>왼쪽 위의 식은 </a:t>
                </a:r>
                <a:r>
                  <a:rPr lang="en-US" altLang="ko-KR" dirty="0">
                    <a:latin typeface="맑은 고딕" charset="0"/>
                    <a:ea typeface="맑은 고딕" charset="0"/>
                  </a:rPr>
                  <a:t>b</a:t>
                </a:r>
                <a:r>
                  <a:rPr lang="ko-KR" altLang="en-US" dirty="0">
                    <a:latin typeface="맑은 고딕" charset="0"/>
                    <a:ea typeface="맑은 고딕" charset="0"/>
                  </a:rPr>
                  <a:t>가 </a:t>
                </a:r>
                <a:r>
                  <a:rPr lang="en-US" altLang="ko-KR" dirty="0">
                    <a:latin typeface="맑은 고딕" charset="0"/>
                    <a:ea typeface="맑은 고딕" charset="0"/>
                  </a:rPr>
                  <a:t>0</a:t>
                </a:r>
                <a:r>
                  <a:rPr lang="ko-KR" altLang="en-US" dirty="0">
                    <a:latin typeface="맑은 고딕" charset="0"/>
                    <a:ea typeface="맑은 고딕" charset="0"/>
                  </a:rPr>
                  <a:t>일 경우에서 오른쪽 위의 식은 </a:t>
                </a:r>
                <a:r>
                  <a:rPr lang="en-US" altLang="ko-KR" dirty="0">
                    <a:latin typeface="맑은 고딕" charset="0"/>
                    <a:ea typeface="맑은 고딕" charset="0"/>
                  </a:rPr>
                  <a:t>b</a:t>
                </a:r>
                <a:r>
                  <a:rPr lang="ko-KR" altLang="en-US" dirty="0">
                    <a:latin typeface="맑은 고딕" charset="0"/>
                    <a:ea typeface="맑은 고딕" charset="0"/>
                  </a:rPr>
                  <a:t>가 변할 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경우</a:t>
                </a:r>
                <a:endParaRPr lang="en-US" altLang="ko-KR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eaLnBrk="0" fontAlgn="auto"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왼쪽은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  <a:ea typeface="맑은 고딕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ea typeface="맑은 고딕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𝑤𝑥</m:t>
                    </m:r>
                  </m:oMath>
                </a14:m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라고 두고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,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cost function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을 </a:t>
                </a:r>
                <a:r>
                  <a:rPr lang="ko-KR" altLang="en-US" dirty="0" err="1" smtClean="0">
                    <a:latin typeface="맑은 고딕" charset="0"/>
                    <a:ea typeface="맑은 고딕" charset="0"/>
                  </a:rPr>
                  <a:t>최소로하는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w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를 찾</a:t>
                </a:r>
                <a:r>
                  <a:rPr lang="ko-KR" altLang="en-US" dirty="0">
                    <a:latin typeface="맑은 고딕" charset="0"/>
                    <a:ea typeface="맑은 고딕" charset="0"/>
                  </a:rPr>
                  <a:t>음</a:t>
                </a:r>
                <a:endParaRPr lang="en-US" altLang="ko-KR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buFont typeface="Arial"/>
                  <a:buChar char="•"/>
                </a:pP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Gradient Descent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는 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cost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를 최소로 만드는 직선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맑은 고딕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/>
                            <a:ea typeface="맑은 고딕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  <a:ea typeface="맑은 고딕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/>
                        <a:ea typeface="맑은 고딕" charset="0"/>
                      </a:rPr>
                      <m:t>=</m:t>
                    </m:r>
                    <m:r>
                      <a:rPr lang="en-US" altLang="ko-KR" i="1">
                        <a:latin typeface="Cambria Math"/>
                        <a:ea typeface="맑은 고딕" charset="0"/>
                      </a:rPr>
                      <m:t>𝑤𝑥</m:t>
                    </m:r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  <a:ea typeface="맑은 고딕" charset="0"/>
                      </a:rPr>
                      <m:t>𝑏</m:t>
                    </m:r>
                  </m:oMath>
                </a14:m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에서</a:t>
                </a:r>
                <a:r>
                  <a:rPr lang="en-US" altLang="ko-KR" sz="1800" b="0" strike="noStrike" cap="none" dirty="0" smtClean="0">
                    <a:latin typeface="맑은 고딕" charset="0"/>
                    <a:ea typeface="맑은 고딕" charset="0"/>
                  </a:rPr>
                  <a:t> 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최적의 </a:t>
                </a:r>
                <a:r>
                  <a:rPr lang="en-US" altLang="ko-KR" sz="1800" b="0" strike="noStrike" cap="none" dirty="0" err="1" smtClean="0">
                    <a:latin typeface="맑은 고딕" charset="0"/>
                    <a:ea typeface="맑은 고딕" charset="0"/>
                  </a:rPr>
                  <a:t>w,b</a:t>
                </a:r>
                <a:r>
                  <a:rPr lang="ko-KR" altLang="en-US" sz="1800" b="0" strike="noStrike" cap="none" dirty="0" smtClean="0">
                    <a:latin typeface="맑은 고딕" charset="0"/>
                    <a:ea typeface="맑은 고딕" charset="0"/>
                  </a:rPr>
                  <a:t>를 업데이트하면서 찾아내는 과정임</a:t>
                </a:r>
                <a:endParaRPr lang="en-US" altLang="ko-KR" sz="1800" b="0" strike="noStrike" cap="none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eaLnBrk="0">
                  <a:buFont typeface="Arial"/>
                  <a:buChar char="•"/>
                </a:pPr>
                <a:endParaRPr lang="en-US" altLang="ko-KR" sz="1800" b="0" strike="noStrike" cap="none" dirty="0" smtClean="0">
                  <a:latin typeface="맑은 고딕" charset="0"/>
                  <a:ea typeface="맑은 고딕" charset="0"/>
                </a:endParaRPr>
              </a:p>
              <a:p>
                <a:pPr marL="285750" indent="-285750" algn="l" defTabSz="914400" eaLnBrk="0" fontAlgn="auto">
                  <a:spcBef>
                    <a:spcPts val="0"/>
                  </a:spcBef>
                  <a:spcAft>
                    <a:spcPts val="0"/>
                  </a:spcAft>
                  <a:buFont typeface="Arial"/>
                  <a:buChar char="•"/>
                </a:pP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                                             cost(w)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는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 MSE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를 </a:t>
                </a:r>
                <a:r>
                  <a:rPr lang="en-US" altLang="ko-KR" dirty="0" smtClean="0">
                    <a:latin typeface="맑은 고딕" charset="0"/>
                    <a:ea typeface="맑은 고딕" charset="0"/>
                  </a:rPr>
                  <a:t>w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로 </a:t>
                </a:r>
                <a:r>
                  <a:rPr lang="ko-KR" altLang="en-US" dirty="0" err="1" smtClean="0">
                    <a:latin typeface="맑은 고딕" charset="0"/>
                    <a:ea typeface="맑은 고딕" charset="0"/>
                  </a:rPr>
                  <a:t>편미분한</a:t>
                </a:r>
                <a:r>
                  <a:rPr lang="ko-KR" altLang="en-US" dirty="0" smtClean="0">
                    <a:latin typeface="맑은 고딕" charset="0"/>
                    <a:ea typeface="맑은 고딕" charset="0"/>
                  </a:rPr>
                  <a:t> 것</a:t>
                </a:r>
                <a:endParaRPr lang="en-US" altLang="ko-KR" dirty="0" smtClean="0">
                  <a:latin typeface="맑은 고딕" charset="0"/>
                  <a:ea typeface="맑은 고딕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12202"/>
                <a:ext cx="828092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442" t="-1736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C:\Users\USER\Desktop\태연\딥러닝\선형회귀\G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" y="858838"/>
            <a:ext cx="3812613" cy="28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태연\딥러닝\선형회귀\식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87147"/>
            <a:ext cx="3457972" cy="55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USER\Desktop\태연\딥러닝\선형회귀\그림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412" y="1129669"/>
            <a:ext cx="484894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6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/>
          </p:cNvSpPr>
          <p:nvPr/>
        </p:nvSpPr>
        <p:spPr>
          <a:xfrm>
            <a:off x="755650" y="4536440"/>
            <a:ext cx="7921625" cy="92265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ko-KR" altLang="en-US" sz="18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11560" y="4312202"/>
            <a:ext cx="8280920" cy="211628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Learning rate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는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w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 업데이트되는 양을 상수로 붙여 조절함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Learning rate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 너무 적으면 업데이트가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적게되고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, w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들이 내려가는 시간이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오래걸림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altLang="ko-KR" dirty="0" smtClean="0">
                <a:latin typeface="맑은 고딕" charset="0"/>
                <a:ea typeface="맑은 고딕" charset="0"/>
              </a:rPr>
              <a:t>Learning rate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가 너무 높으면 과하게 업데이트되어 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>converge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를 지나쳐버림</a:t>
            </a:r>
            <a:endParaRPr lang="en-US" altLang="ko-KR" dirty="0" smtClean="0">
              <a:latin typeface="맑은 고딕" charset="0"/>
              <a:ea typeface="맑은 고딕" charset="0"/>
            </a:endParaRPr>
          </a:p>
          <a:p>
            <a:pPr marL="285750" indent="-285750" algn="l" defTabSz="914400" eaLnBrk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ko-KR" altLang="en-US" dirty="0" smtClean="0">
                <a:latin typeface="맑은 고딕" charset="0"/>
                <a:ea typeface="맑은 고딕" charset="0"/>
              </a:rPr>
              <a:t>적당한 조절이 필요함</a:t>
            </a:r>
            <a:endParaRPr lang="en-US" altLang="ko-KR" dirty="0">
              <a:latin typeface="맑은 고딕" charset="0"/>
              <a:ea typeface="맑은 고딕" charset="0"/>
            </a:endParaRPr>
          </a:p>
        </p:txBody>
      </p:sp>
      <p:pic>
        <p:nvPicPr>
          <p:cNvPr id="4098" name="Picture 2" descr="C:\Users\USER\Desktop\태연\딥러닝\선형회귀\학습률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76" y="726379"/>
            <a:ext cx="43053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태연\딥러닝\선형회귀\학습률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600075"/>
            <a:ext cx="43053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6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Multiple Linear Regression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100"/>
                <a:ext cx="8229600" cy="51990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ko-KR" sz="1600" dirty="0" smtClean="0"/>
                  <a:t>Multiple Linear Regression</a:t>
                </a:r>
                <a:r>
                  <a:rPr lang="ko-KR" altLang="en-US" sz="1600" dirty="0" smtClean="0"/>
                  <a:t>은 여러 개의 독립변수</a:t>
                </a:r>
                <a:r>
                  <a:rPr lang="en-US" altLang="ko-KR" sz="1600" dirty="0" smtClean="0"/>
                  <a:t>(x)</a:t>
                </a:r>
                <a:r>
                  <a:rPr lang="ko-KR" altLang="en-US" sz="1600" dirty="0" smtClean="0"/>
                  <a:t>들을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가지고 종속변수</a:t>
                </a:r>
                <a:r>
                  <a:rPr lang="en-US" altLang="ko-KR" sz="1600" dirty="0" smtClean="0"/>
                  <a:t>(Y)</a:t>
                </a:r>
                <a:r>
                  <a:rPr lang="ko-KR" altLang="en-US" sz="1600" dirty="0" smtClean="0"/>
                  <a:t>를 예측하기 위한 회귀 모형</a:t>
                </a:r>
                <a:endParaRPr lang="en-US" altLang="ko-KR" sz="1600" dirty="0" smtClean="0"/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/>
                      </a:rPr>
                      <m:t>𝑌</m:t>
                    </m:r>
                    <m:r>
                      <a:rPr lang="en-US" altLang="ko-KR" sz="1600" b="0" i="1" smtClean="0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/>
                      </a:rPr>
                      <m:t>𝑎</m:t>
                    </m:r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r>
                      <a:rPr lang="en-US" altLang="ko-KR" sz="1600" b="0" i="1" smtClean="0">
                        <a:latin typeface="Cambria Math"/>
                      </a:rPr>
                      <m:t>𝑏</m:t>
                    </m:r>
                    <m:r>
                      <a:rPr lang="en-US" altLang="ko-KR" sz="1600" b="0" i="1" baseline="-25000" smtClean="0">
                        <a:latin typeface="Cambria Math"/>
                      </a:rPr>
                      <m:t>1</m:t>
                    </m:r>
                    <m:r>
                      <a:rPr lang="en-US" altLang="ko-KR" sz="1600" b="0" i="1" smtClean="0">
                        <a:latin typeface="Cambria Math"/>
                      </a:rPr>
                      <m:t>∗</m:t>
                    </m:r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  <m:r>
                      <a:rPr lang="en-US" altLang="ko-KR" sz="1600" i="1" baseline="-25000">
                        <a:latin typeface="Cambria Math"/>
                      </a:rPr>
                      <m:t>1</m:t>
                    </m:r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r>
                      <a:rPr lang="en-US" altLang="ko-KR" sz="1600" b="0" i="1" smtClean="0">
                        <a:latin typeface="Cambria Math"/>
                      </a:rPr>
                      <m:t>𝑏</m:t>
                    </m:r>
                    <m:r>
                      <a:rPr lang="en-US" altLang="ko-KR" sz="1600" b="0" i="1" baseline="-25000" smtClean="0">
                        <a:latin typeface="Cambria Math"/>
                      </a:rPr>
                      <m:t>2</m:t>
                    </m:r>
                    <m:r>
                      <a:rPr lang="en-US" altLang="ko-KR" sz="1600" b="0" i="1" smtClean="0">
                        <a:latin typeface="Cambria Math"/>
                      </a:rPr>
                      <m:t>∗</m:t>
                    </m:r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  <m:r>
                      <a:rPr lang="en-US" altLang="ko-KR" sz="1600" b="0" i="1" baseline="-25000" smtClean="0">
                        <a:latin typeface="Cambria Math"/>
                      </a:rPr>
                      <m:t>2</m:t>
                    </m:r>
                    <m:r>
                      <a:rPr lang="en-US" altLang="ko-KR" sz="1600" b="0" i="1" smtClean="0">
                        <a:latin typeface="Cambria Math"/>
                      </a:rPr>
                      <m:t>+</m:t>
                    </m:r>
                    <m:r>
                      <a:rPr lang="en-US" altLang="ko-KR" sz="1600" b="0" i="1" smtClean="0">
                        <a:latin typeface="Cambria Math"/>
                      </a:rPr>
                      <m:t>𝑏</m:t>
                    </m:r>
                    <m:r>
                      <a:rPr lang="en-US" altLang="ko-KR" sz="1600" b="0" i="1" baseline="-25000" smtClean="0">
                        <a:latin typeface="Cambria Math"/>
                      </a:rPr>
                      <m:t>3</m:t>
                    </m:r>
                    <m:r>
                      <a:rPr lang="en-US" altLang="ko-KR" sz="1600" b="0" i="1" smtClean="0">
                        <a:latin typeface="Cambria Math"/>
                      </a:rPr>
                      <m:t>∗</m:t>
                    </m:r>
                    <m:r>
                      <a:rPr lang="en-US" altLang="ko-KR" sz="1600" b="0" i="1" smtClean="0">
                        <a:latin typeface="Cambria Math"/>
                      </a:rPr>
                      <m:t>𝑥</m:t>
                    </m:r>
                    <m:r>
                      <a:rPr lang="en-US" altLang="ko-KR" sz="1600" b="0" i="1" baseline="-25000" smtClean="0">
                        <a:latin typeface="Cambria Math"/>
                      </a:rPr>
                      <m:t>3</m:t>
                    </m:r>
                    <m:r>
                      <a:rPr lang="en-US" altLang="ko-KR" sz="1600" b="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altLang="ko-KR" sz="1600" dirty="0" smtClean="0"/>
                  <a:t>   </a:t>
                </a:r>
                <a:r>
                  <a:rPr lang="ko-KR" altLang="en-US" sz="1600" dirty="0" smtClean="0"/>
                  <a:t>와 같은 형태를 지님</a:t>
                </a:r>
                <a:endParaRPr lang="en-US" altLang="ko-KR" sz="1600" dirty="0" smtClean="0"/>
              </a:p>
              <a:p>
                <a:pPr>
                  <a:lnSpc>
                    <a:spcPct val="160000"/>
                  </a:lnSpc>
                </a:pPr>
                <a:r>
                  <a:rPr lang="ko-KR" altLang="en-US" sz="1600" dirty="0" smtClean="0"/>
                  <a:t>독립변수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설명변수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를 </a:t>
                </a:r>
                <a:r>
                  <a:rPr lang="ko-KR" altLang="en-US" sz="1600" dirty="0" err="1" smtClean="0"/>
                  <a:t>공변량</a:t>
                </a:r>
                <a:r>
                  <a:rPr lang="en-US" altLang="ko-KR" sz="1600" dirty="0" smtClean="0"/>
                  <a:t>(covariate),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𝑏</m:t>
                    </m:r>
                    <m:r>
                      <a:rPr lang="en-US" altLang="ko-KR" sz="1600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en-US" altLang="ko-KR" sz="1600" dirty="0" smtClean="0"/>
                  <a:t>,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𝑏</m:t>
                    </m:r>
                    <m:r>
                      <a:rPr lang="en-US" altLang="ko-KR" sz="1600" i="1" baseline="-25000">
                        <a:latin typeface="Cambria Math"/>
                      </a:rPr>
                      <m:t>2</m:t>
                    </m:r>
                  </m:oMath>
                </a14:m>
                <a:r>
                  <a:rPr lang="en-US" altLang="ko-KR" sz="1600" dirty="0" smtClean="0"/>
                  <a:t>….</a:t>
                </a:r>
                <a:r>
                  <a:rPr lang="ko-KR" altLang="en-US" sz="1600" dirty="0" smtClean="0"/>
                  <a:t>을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err="1" smtClean="0"/>
                  <a:t>편회귀</a:t>
                </a:r>
                <a:r>
                  <a:rPr lang="ko-KR" altLang="en-US" sz="1600" dirty="0" smtClean="0"/>
                  <a:t>  계수</a:t>
                </a:r>
                <a:r>
                  <a:rPr lang="en-US" altLang="ko-KR" sz="1600" dirty="0" smtClean="0"/>
                  <a:t>(partial regression coefficient)</a:t>
                </a:r>
                <a:r>
                  <a:rPr lang="ko-KR" altLang="en-US" sz="1600" dirty="0" smtClean="0"/>
                  <a:t>라고 함</a:t>
                </a:r>
                <a:endParaRPr lang="en-US" altLang="ko-KR" sz="1600" dirty="0" smtClean="0"/>
              </a:p>
              <a:p>
                <a:pPr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𝑏</m:t>
                    </m:r>
                    <m:r>
                      <a:rPr lang="en-US" altLang="ko-KR" sz="1600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과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𝑥</m:t>
                    </m:r>
                    <m:r>
                      <a:rPr lang="en-US" altLang="ko-KR" sz="1600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ko-KR" altLang="en-US" sz="1600" dirty="0" smtClean="0"/>
                  <a:t>외의 다른 변수들이 모두 동일한 상태라면 설명변수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𝑥</m:t>
                    </m:r>
                    <m:r>
                      <a:rPr lang="en-US" altLang="ko-KR" sz="1600" i="1" baseline="-25000">
                        <a:latin typeface="Cambria Math"/>
                      </a:rPr>
                      <m:t>1</m:t>
                    </m:r>
                  </m:oMath>
                </a14:m>
                <a:r>
                  <a:rPr lang="ko-KR" altLang="en-US" sz="1600" dirty="0" smtClean="0"/>
                  <a:t>이 </a:t>
                </a:r>
                <a:r>
                  <a:rPr lang="ko-KR" altLang="en-US" sz="1600" dirty="0" err="1" smtClean="0"/>
                  <a:t>변할때</a:t>
                </a:r>
                <a:r>
                  <a:rPr lang="ko-KR" altLang="en-US" sz="1600" dirty="0" smtClean="0"/>
                  <a:t> 종속변수가 얼마나 변하는지를 알려줌</a:t>
                </a:r>
                <a:endParaRPr lang="en-US" altLang="ko-KR" sz="1600" dirty="0"/>
              </a:p>
              <a:p>
                <a:pPr>
                  <a:lnSpc>
                    <a:spcPct val="160000"/>
                  </a:lnSpc>
                </a:pPr>
                <a:r>
                  <a:rPr lang="ko-KR" altLang="en-US" sz="1600" dirty="0" smtClean="0"/>
                  <a:t>다중회귀는 단순회귀에서 설명하지 못하는 분석력을 향상시키고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설명변수를 추가하여 오차를 줄임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설명변수 하나보다는 </a:t>
                </a:r>
                <a:r>
                  <a:rPr lang="en-US" altLang="ko-KR" sz="1600" dirty="0" smtClean="0"/>
                  <a:t>2</a:t>
                </a:r>
                <a:r>
                  <a:rPr lang="ko-KR" altLang="en-US" sz="1600" dirty="0" smtClean="0"/>
                  <a:t>개</a:t>
                </a:r>
                <a:r>
                  <a:rPr lang="en-US" altLang="ko-KR" sz="1600" dirty="0" smtClean="0"/>
                  <a:t>,3</a:t>
                </a:r>
                <a:r>
                  <a:rPr lang="ko-KR" altLang="en-US" sz="1600" dirty="0" smtClean="0"/>
                  <a:t>개</a:t>
                </a:r>
                <a:r>
                  <a:rPr lang="en-US" altLang="ko-KR" sz="1600" dirty="0" smtClean="0"/>
                  <a:t>..</a:t>
                </a:r>
                <a:r>
                  <a:rPr lang="ko-KR" altLang="en-US" sz="1600" dirty="0" smtClean="0"/>
                  <a:t>로 설명하는 것이 영향력이 큼</a:t>
                </a:r>
                <a:endParaRPr lang="en-US" altLang="ko-KR" sz="1600" dirty="0" smtClean="0"/>
              </a:p>
              <a:p>
                <a:pPr>
                  <a:lnSpc>
                    <a:spcPct val="160000"/>
                  </a:lnSpc>
                </a:pPr>
                <a:r>
                  <a:rPr lang="ko-KR" altLang="en-US" sz="1600" dirty="0" smtClean="0"/>
                  <a:t>다중회귀에서 중요한 것은 </a:t>
                </a:r>
                <a:r>
                  <a:rPr lang="ko-KR" altLang="en-US" sz="1600" dirty="0" err="1" smtClean="0"/>
                  <a:t>다중공선성</a:t>
                </a:r>
                <a:r>
                  <a:rPr lang="en-US" altLang="ko-KR" sz="1600" dirty="0" smtClean="0"/>
                  <a:t>(</a:t>
                </a:r>
                <a:r>
                  <a:rPr lang="en-US" altLang="ko-KR" sz="1600" dirty="0" err="1" smtClean="0"/>
                  <a:t>mulitcollinearity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를 방지하는 것</a:t>
                </a:r>
                <a:endParaRPr lang="en-US" altLang="ko-KR" sz="1600" dirty="0" smtClean="0"/>
              </a:p>
              <a:p>
                <a:pPr>
                  <a:lnSpc>
                    <a:spcPct val="160000"/>
                  </a:lnSpc>
                </a:pPr>
                <a:r>
                  <a:rPr lang="ko-KR" altLang="en-US" sz="1600" dirty="0" err="1"/>
                  <a:t>다중공선성</a:t>
                </a:r>
                <a:r>
                  <a:rPr lang="en-US" altLang="ko-KR" sz="1600" dirty="0"/>
                  <a:t>(</a:t>
                </a:r>
                <a:r>
                  <a:rPr lang="en-US" altLang="ko-KR" sz="1600" dirty="0" err="1"/>
                  <a:t>mulitcollinearity</a:t>
                </a:r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은 독립변수들간의 상관관계가 존재하면 최초의 </a:t>
                </a:r>
                <a:r>
                  <a:rPr lang="ko-KR" altLang="en-US" sz="1600" dirty="0" err="1" smtClean="0"/>
                  <a:t>목적이였던</a:t>
                </a:r>
                <a:r>
                  <a:rPr lang="ko-KR" altLang="en-US" sz="1600" dirty="0" smtClean="0"/>
                  <a:t> 종속변수와 설명변수간의 영향력을 파악하는데 악영향을 끼칠 수 있음</a:t>
                </a:r>
                <a:endParaRPr lang="en-US" altLang="ko-KR" sz="1600" dirty="0"/>
              </a:p>
              <a:p>
                <a:pPr>
                  <a:lnSpc>
                    <a:spcPct val="160000"/>
                  </a:lnSpc>
                </a:pPr>
                <a:endParaRPr lang="en-US" altLang="ko-KR" sz="1600" dirty="0" smtClean="0"/>
              </a:p>
              <a:p>
                <a:pPr>
                  <a:lnSpc>
                    <a:spcPct val="160000"/>
                  </a:lnSpc>
                </a:pPr>
                <a:endParaRPr lang="en-US" altLang="ko-KR" sz="1600" dirty="0" smtClean="0"/>
              </a:p>
              <a:p>
                <a:pPr>
                  <a:lnSpc>
                    <a:spcPct val="160000"/>
                  </a:lnSpc>
                </a:pP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100"/>
                <a:ext cx="8229600" cy="5199063"/>
              </a:xfrm>
              <a:blipFill rotWithShape="1">
                <a:blip r:embed="rId2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2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1379</Words>
  <Application>Microsoft Office PowerPoint</Application>
  <PresentationFormat>화면 슬라이드 쇼(4:3)</PresentationFormat>
  <Paragraphs>171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Multiple Linear Regression</vt:lpstr>
      <vt:lpstr>Linear Regression 조건</vt:lpstr>
      <vt:lpstr>PowerPoint 프레젠테이션</vt:lpstr>
      <vt:lpstr>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2019-11-26T09:09:10Z</dcterms:created>
  <dcterms:modified xsi:type="dcterms:W3CDTF">2019-11-26T15:26:03Z</dcterms:modified>
</cp:coreProperties>
</file>