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1" d="100"/>
          <a:sy n="61"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Bubble Sort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50000</c:v>
                </c:pt>
                <c:pt idx="1">
                  <c:v>60000</c:v>
                </c:pt>
                <c:pt idx="2">
                  <c:v>70000</c:v>
                </c:pt>
                <c:pt idx="3">
                  <c:v>80000</c:v>
                </c:pt>
                <c:pt idx="4">
                  <c:v>90000</c:v>
                </c:pt>
                <c:pt idx="5">
                  <c:v>100000</c:v>
                </c:pt>
                <c:pt idx="6">
                  <c:v>110000</c:v>
                </c:pt>
                <c:pt idx="7">
                  <c:v>120000</c:v>
                </c:pt>
                <c:pt idx="8">
                  <c:v>130000</c:v>
                </c:pt>
                <c:pt idx="9">
                  <c:v>140000</c:v>
                </c:pt>
              </c:numCache>
            </c:numRef>
          </c:cat>
          <c:val>
            <c:numRef>
              <c:f>Sheet1!$B$2:$B$11</c:f>
              <c:numCache>
                <c:formatCode>General</c:formatCode>
                <c:ptCount val="10"/>
                <c:pt idx="0">
                  <c:v>9.0800675599999998</c:v>
                </c:pt>
                <c:pt idx="1">
                  <c:v>12.95381931</c:v>
                </c:pt>
                <c:pt idx="2">
                  <c:v>18.227413989999999</c:v>
                </c:pt>
                <c:pt idx="3">
                  <c:v>23.80601188</c:v>
                </c:pt>
                <c:pt idx="4">
                  <c:v>30.468869999999999</c:v>
                </c:pt>
                <c:pt idx="5">
                  <c:v>38.145499529999995</c:v>
                </c:pt>
                <c:pt idx="6">
                  <c:v>46.881897969999997</c:v>
                </c:pt>
                <c:pt idx="7">
                  <c:v>55.520765369999992</c:v>
                </c:pt>
                <c:pt idx="8">
                  <c:v>65.700895649999993</c:v>
                </c:pt>
                <c:pt idx="9">
                  <c:v>75.855865460000004</c:v>
                </c:pt>
              </c:numCache>
            </c:numRef>
          </c:val>
          <c:smooth val="0"/>
          <c:extLst>
            <c:ext xmlns:c16="http://schemas.microsoft.com/office/drawing/2014/chart" uri="{C3380CC4-5D6E-409C-BE32-E72D297353CC}">
              <c16:uniqueId val="{00000000-4B1A-4952-AEC4-80BAF0B94DD6}"/>
            </c:ext>
          </c:extLst>
        </c:ser>
        <c:dLbls>
          <c:dLblPos val="t"/>
          <c:showLegendKey val="0"/>
          <c:showVal val="1"/>
          <c:showCatName val="0"/>
          <c:showSerName val="0"/>
          <c:showPercent val="0"/>
          <c:showBubbleSize val="0"/>
        </c:dLbls>
        <c:marker val="1"/>
        <c:smooth val="0"/>
        <c:axId val="630271264"/>
        <c:axId val="630270936"/>
      </c:lineChart>
      <c:catAx>
        <c:axId val="6302712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Array Size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0270936"/>
        <c:crosses val="autoZero"/>
        <c:auto val="1"/>
        <c:lblAlgn val="ctr"/>
        <c:lblOffset val="100"/>
        <c:noMultiLvlLbl val="0"/>
      </c:catAx>
      <c:valAx>
        <c:axId val="630270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Time in</a:t>
                </a:r>
                <a:r>
                  <a:rPr lang="en-AU" baseline="0"/>
                  <a:t> Seconds</a:t>
                </a:r>
                <a:endParaRPr lang="en-AU"/>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0271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Merge Sort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50000</c:v>
                </c:pt>
                <c:pt idx="1">
                  <c:v>60000</c:v>
                </c:pt>
                <c:pt idx="2">
                  <c:v>70000</c:v>
                </c:pt>
                <c:pt idx="3">
                  <c:v>80000</c:v>
                </c:pt>
                <c:pt idx="4">
                  <c:v>90000</c:v>
                </c:pt>
                <c:pt idx="5">
                  <c:v>100000</c:v>
                </c:pt>
                <c:pt idx="6">
                  <c:v>110000</c:v>
                </c:pt>
                <c:pt idx="7">
                  <c:v>120000</c:v>
                </c:pt>
                <c:pt idx="8">
                  <c:v>130000</c:v>
                </c:pt>
                <c:pt idx="9">
                  <c:v>140000</c:v>
                </c:pt>
              </c:numCache>
            </c:numRef>
          </c:cat>
          <c:val>
            <c:numRef>
              <c:f>Sheet1!$B$2:$B$11</c:f>
              <c:numCache>
                <c:formatCode>General</c:formatCode>
                <c:ptCount val="10"/>
                <c:pt idx="0">
                  <c:v>4.4396990000000004E-2</c:v>
                </c:pt>
                <c:pt idx="1">
                  <c:v>5.0170279999999991E-2</c:v>
                </c:pt>
                <c:pt idx="2">
                  <c:v>6.8758359999999991E-2</c:v>
                </c:pt>
                <c:pt idx="3">
                  <c:v>8.1812869999999996E-2</c:v>
                </c:pt>
                <c:pt idx="4">
                  <c:v>9.4411120000000001E-2</c:v>
                </c:pt>
                <c:pt idx="5">
                  <c:v>0.10797223</c:v>
                </c:pt>
                <c:pt idx="6">
                  <c:v>0.11056566999999999</c:v>
                </c:pt>
                <c:pt idx="7">
                  <c:v>0.12126742999999998</c:v>
                </c:pt>
                <c:pt idx="8">
                  <c:v>0.11843042000000001</c:v>
                </c:pt>
                <c:pt idx="9">
                  <c:v>0.13531423000000001</c:v>
                </c:pt>
              </c:numCache>
            </c:numRef>
          </c:val>
          <c:smooth val="0"/>
          <c:extLst>
            <c:ext xmlns:c16="http://schemas.microsoft.com/office/drawing/2014/chart" uri="{C3380CC4-5D6E-409C-BE32-E72D297353CC}">
              <c16:uniqueId val="{00000000-6B36-494B-A4B3-C4E7E38DCA1B}"/>
            </c:ext>
          </c:extLst>
        </c:ser>
        <c:dLbls>
          <c:dLblPos val="t"/>
          <c:showLegendKey val="0"/>
          <c:showVal val="1"/>
          <c:showCatName val="0"/>
          <c:showSerName val="0"/>
          <c:showPercent val="0"/>
          <c:showBubbleSize val="0"/>
        </c:dLbls>
        <c:marker val="1"/>
        <c:smooth val="0"/>
        <c:axId val="667627472"/>
        <c:axId val="667628128"/>
      </c:lineChart>
      <c:catAx>
        <c:axId val="6676274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Array Size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628128"/>
        <c:crosses val="autoZero"/>
        <c:auto val="1"/>
        <c:lblAlgn val="ctr"/>
        <c:lblOffset val="100"/>
        <c:noMultiLvlLbl val="0"/>
      </c:catAx>
      <c:valAx>
        <c:axId val="667628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Time in Milliseconds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62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Radix Sort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50000</c:v>
                </c:pt>
                <c:pt idx="1">
                  <c:v>60000</c:v>
                </c:pt>
                <c:pt idx="2">
                  <c:v>70000</c:v>
                </c:pt>
                <c:pt idx="3">
                  <c:v>80000</c:v>
                </c:pt>
                <c:pt idx="4">
                  <c:v>90000</c:v>
                </c:pt>
                <c:pt idx="5">
                  <c:v>100000</c:v>
                </c:pt>
                <c:pt idx="6">
                  <c:v>110000</c:v>
                </c:pt>
                <c:pt idx="7">
                  <c:v>120000</c:v>
                </c:pt>
                <c:pt idx="8">
                  <c:v>130000</c:v>
                </c:pt>
                <c:pt idx="9">
                  <c:v>140000</c:v>
                </c:pt>
              </c:numCache>
            </c:numRef>
          </c:cat>
          <c:val>
            <c:numRef>
              <c:f>Sheet1!$B$2:$B$11</c:f>
              <c:numCache>
                <c:formatCode>General</c:formatCode>
                <c:ptCount val="10"/>
                <c:pt idx="0">
                  <c:v>3.215105E-2</c:v>
                </c:pt>
                <c:pt idx="1">
                  <c:v>3.669248E-2</c:v>
                </c:pt>
                <c:pt idx="2">
                  <c:v>4.2193069999999999E-2</c:v>
                </c:pt>
                <c:pt idx="3">
                  <c:v>4.7609479999999996E-2</c:v>
                </c:pt>
                <c:pt idx="4">
                  <c:v>5.3439679999999989E-2</c:v>
                </c:pt>
                <c:pt idx="5">
                  <c:v>5.9168580000000005E-2</c:v>
                </c:pt>
                <c:pt idx="6">
                  <c:v>6.6158919999999982E-2</c:v>
                </c:pt>
                <c:pt idx="7">
                  <c:v>7.4713210000000002E-2</c:v>
                </c:pt>
                <c:pt idx="8">
                  <c:v>9.7058159999999991E-2</c:v>
                </c:pt>
                <c:pt idx="9">
                  <c:v>0.10484945999999999</c:v>
                </c:pt>
              </c:numCache>
            </c:numRef>
          </c:val>
          <c:smooth val="0"/>
          <c:extLst>
            <c:ext xmlns:c16="http://schemas.microsoft.com/office/drawing/2014/chart" uri="{C3380CC4-5D6E-409C-BE32-E72D297353CC}">
              <c16:uniqueId val="{00000000-0D73-48C4-880A-4B462081E5A6}"/>
            </c:ext>
          </c:extLst>
        </c:ser>
        <c:dLbls>
          <c:dLblPos val="t"/>
          <c:showLegendKey val="0"/>
          <c:showVal val="1"/>
          <c:showCatName val="0"/>
          <c:showSerName val="0"/>
          <c:showPercent val="0"/>
          <c:showBubbleSize val="0"/>
        </c:dLbls>
        <c:marker val="1"/>
        <c:smooth val="0"/>
        <c:axId val="625301448"/>
        <c:axId val="625300792"/>
      </c:lineChart>
      <c:catAx>
        <c:axId val="6253014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Array Size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300792"/>
        <c:crosses val="autoZero"/>
        <c:auto val="1"/>
        <c:lblAlgn val="ctr"/>
        <c:lblOffset val="100"/>
        <c:noMultiLvlLbl val="0"/>
      </c:catAx>
      <c:valAx>
        <c:axId val="625300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a:t>Time in Milliseconds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301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Bubble_sort"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Merge_sort" TargetMode="Externa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Radix_sort" TargetMode="Externa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B3A4-3336-47B5-A5C1-0047673C3074}"/>
              </a:ext>
            </a:extLst>
          </p:cNvPr>
          <p:cNvSpPr>
            <a:spLocks noGrp="1"/>
          </p:cNvSpPr>
          <p:nvPr>
            <p:ph type="ctrTitle"/>
          </p:nvPr>
        </p:nvSpPr>
        <p:spPr/>
        <p:txBody>
          <a:bodyPr/>
          <a:lstStyle/>
          <a:p>
            <a:r>
              <a:rPr lang="en-AU" dirty="0"/>
              <a:t>Big “O” Notation</a:t>
            </a:r>
          </a:p>
        </p:txBody>
      </p:sp>
      <p:sp>
        <p:nvSpPr>
          <p:cNvPr id="3" name="Subtitle 2">
            <a:extLst>
              <a:ext uri="{FF2B5EF4-FFF2-40B4-BE49-F238E27FC236}">
                <a16:creationId xmlns:a16="http://schemas.microsoft.com/office/drawing/2014/main" id="{AE44E75A-B8B2-4A52-B639-27D9ADE88630}"/>
              </a:ext>
            </a:extLst>
          </p:cNvPr>
          <p:cNvSpPr>
            <a:spLocks noGrp="1"/>
          </p:cNvSpPr>
          <p:nvPr>
            <p:ph type="subTitle" idx="1"/>
          </p:nvPr>
        </p:nvSpPr>
        <p:spPr/>
        <p:txBody>
          <a:bodyPr/>
          <a:lstStyle/>
          <a:p>
            <a:r>
              <a:rPr lang="en-AU" dirty="0"/>
              <a:t>Programming 3 AT2.3</a:t>
            </a:r>
          </a:p>
          <a:p>
            <a:r>
              <a:rPr lang="en-AU" dirty="0"/>
              <a:t>Kyer Potts 30003389</a:t>
            </a:r>
          </a:p>
        </p:txBody>
      </p:sp>
    </p:spTree>
    <p:extLst>
      <p:ext uri="{BB962C8B-B14F-4D97-AF65-F5344CB8AC3E}">
        <p14:creationId xmlns:p14="http://schemas.microsoft.com/office/powerpoint/2010/main" val="394738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17A03340-FCA7-461E-85DC-6DE58A88113B}"/>
              </a:ext>
            </a:extLst>
          </p:cNvPr>
          <p:cNvGraphicFramePr>
            <a:graphicFrameLocks noGrp="1"/>
          </p:cNvGraphicFramePr>
          <p:nvPr>
            <p:ph idx="1"/>
            <p:extLst>
              <p:ext uri="{D42A27DB-BD31-4B8C-83A1-F6EECF244321}">
                <p14:modId xmlns:p14="http://schemas.microsoft.com/office/powerpoint/2010/main" val="2737018197"/>
              </p:ext>
            </p:extLst>
          </p:nvPr>
        </p:nvGraphicFramePr>
        <p:xfrm>
          <a:off x="4901472" y="639705"/>
          <a:ext cx="6506304" cy="557784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7F7C70B-C487-4FEB-BB0F-D256179DE22F}"/>
              </a:ext>
            </a:extLst>
          </p:cNvPr>
          <p:cNvSpPr txBox="1"/>
          <p:nvPr/>
        </p:nvSpPr>
        <p:spPr>
          <a:xfrm>
            <a:off x="784224" y="639704"/>
            <a:ext cx="4117248" cy="3323987"/>
          </a:xfrm>
          <a:prstGeom prst="rect">
            <a:avLst/>
          </a:prstGeom>
          <a:noFill/>
        </p:spPr>
        <p:txBody>
          <a:bodyPr wrap="square" rtlCol="0">
            <a:spAutoFit/>
          </a:bodyPr>
          <a:lstStyle/>
          <a:p>
            <a:r>
              <a:rPr lang="en-AU" sz="1400" dirty="0"/>
              <a:t>Bubble sort is the slowest of the 3 sorts chosen for medium to large datasets. Time will increase exponentially with larger dataset sizes as the algorithm needs to parse each index or element contained within the data structure. However, because of it’s simplicity, it is fairly capable at sorting very small datasets.</a:t>
            </a:r>
          </a:p>
          <a:p>
            <a:r>
              <a:rPr lang="en-AU" sz="1400" b="1" dirty="0"/>
              <a:t>Advantages</a:t>
            </a:r>
          </a:p>
          <a:p>
            <a:pPr marL="285750" indent="-285750">
              <a:buFont typeface="Arial" panose="020B0604020202020204" pitchFamily="34" charset="0"/>
              <a:buChar char="•"/>
            </a:pPr>
            <a:r>
              <a:rPr lang="en-AU" sz="1400" dirty="0"/>
              <a:t>Simple code</a:t>
            </a:r>
          </a:p>
          <a:p>
            <a:pPr marL="285750" indent="-285750">
              <a:buFont typeface="Arial" panose="020B0604020202020204" pitchFamily="34" charset="0"/>
              <a:buChar char="•"/>
            </a:pPr>
            <a:r>
              <a:rPr lang="en-AU" sz="1400" dirty="0"/>
              <a:t>Low resource overhead</a:t>
            </a:r>
          </a:p>
          <a:p>
            <a:r>
              <a:rPr lang="en-AU" sz="1400" b="1" dirty="0"/>
              <a:t>Disadvantages</a:t>
            </a:r>
          </a:p>
          <a:p>
            <a:pPr marL="285750" indent="-285750">
              <a:buFont typeface="Arial" panose="020B0604020202020204" pitchFamily="34" charset="0"/>
              <a:buChar char="•"/>
            </a:pPr>
            <a:r>
              <a:rPr lang="en-AU" sz="1400" dirty="0"/>
              <a:t>Slow</a:t>
            </a:r>
          </a:p>
          <a:p>
            <a:pPr marL="285750" indent="-285750">
              <a:buFont typeface="Arial" panose="020B0604020202020204" pitchFamily="34" charset="0"/>
              <a:buChar char="•"/>
            </a:pPr>
            <a:r>
              <a:rPr lang="en-AU" sz="1400" dirty="0"/>
              <a:t>Time to sort increases exponentially as elements increase</a:t>
            </a:r>
          </a:p>
          <a:p>
            <a:endParaRPr lang="en-AU" sz="1400" dirty="0"/>
          </a:p>
        </p:txBody>
      </p:sp>
      <p:graphicFrame>
        <p:nvGraphicFramePr>
          <p:cNvPr id="10" name="Table 9">
            <a:extLst>
              <a:ext uri="{FF2B5EF4-FFF2-40B4-BE49-F238E27FC236}">
                <a16:creationId xmlns:a16="http://schemas.microsoft.com/office/drawing/2014/main" id="{5DE7B0EA-ACBA-4922-8A2C-B565722C6E5E}"/>
              </a:ext>
            </a:extLst>
          </p:cNvPr>
          <p:cNvGraphicFramePr>
            <a:graphicFrameLocks noGrp="1"/>
          </p:cNvGraphicFramePr>
          <p:nvPr>
            <p:extLst>
              <p:ext uri="{D42A27DB-BD31-4B8C-83A1-F6EECF244321}">
                <p14:modId xmlns:p14="http://schemas.microsoft.com/office/powerpoint/2010/main" val="3695717362"/>
              </p:ext>
            </p:extLst>
          </p:nvPr>
        </p:nvGraphicFramePr>
        <p:xfrm>
          <a:off x="784222" y="5167143"/>
          <a:ext cx="4117250" cy="1050402"/>
        </p:xfrm>
        <a:graphic>
          <a:graphicData uri="http://schemas.openxmlformats.org/drawingml/2006/table">
            <a:tbl>
              <a:tblPr/>
              <a:tblGrid>
                <a:gridCol w="823450">
                  <a:extLst>
                    <a:ext uri="{9D8B030D-6E8A-4147-A177-3AD203B41FA5}">
                      <a16:colId xmlns:a16="http://schemas.microsoft.com/office/drawing/2014/main" val="78459081"/>
                    </a:ext>
                  </a:extLst>
                </a:gridCol>
                <a:gridCol w="823450">
                  <a:extLst>
                    <a:ext uri="{9D8B030D-6E8A-4147-A177-3AD203B41FA5}">
                      <a16:colId xmlns:a16="http://schemas.microsoft.com/office/drawing/2014/main" val="3812683518"/>
                    </a:ext>
                  </a:extLst>
                </a:gridCol>
                <a:gridCol w="823450">
                  <a:extLst>
                    <a:ext uri="{9D8B030D-6E8A-4147-A177-3AD203B41FA5}">
                      <a16:colId xmlns:a16="http://schemas.microsoft.com/office/drawing/2014/main" val="4125134638"/>
                    </a:ext>
                  </a:extLst>
                </a:gridCol>
                <a:gridCol w="823450">
                  <a:extLst>
                    <a:ext uri="{9D8B030D-6E8A-4147-A177-3AD203B41FA5}">
                      <a16:colId xmlns:a16="http://schemas.microsoft.com/office/drawing/2014/main" val="193611627"/>
                    </a:ext>
                  </a:extLst>
                </a:gridCol>
                <a:gridCol w="823450">
                  <a:extLst>
                    <a:ext uri="{9D8B030D-6E8A-4147-A177-3AD203B41FA5}">
                      <a16:colId xmlns:a16="http://schemas.microsoft.com/office/drawing/2014/main" val="250497748"/>
                    </a:ext>
                  </a:extLst>
                </a:gridCol>
              </a:tblGrid>
              <a:tr h="219115">
                <a:tc>
                  <a:txBody>
                    <a:bodyPr/>
                    <a:lstStyle/>
                    <a:p>
                      <a:pPr algn="l"/>
                      <a:r>
                        <a:rPr lang="en-AU" sz="1200" b="0">
                          <a:effectLst/>
                        </a:rPr>
                        <a:t>Algorithm</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l"/>
                      <a:r>
                        <a:rPr lang="en-AU" sz="1200" b="0">
                          <a:effectLst/>
                        </a:rPr>
                        <a:t>Time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AU"/>
                    </a:p>
                  </a:txBody>
                  <a:tcPr/>
                </a:tc>
                <a:tc hMerge="1">
                  <a:txBody>
                    <a:bodyPr/>
                    <a:lstStyle/>
                    <a:p>
                      <a:endParaRPr lang="en-AU"/>
                    </a:p>
                  </a:txBody>
                  <a:tcPr/>
                </a:tc>
                <a:tc>
                  <a:txBody>
                    <a:bodyPr/>
                    <a:lstStyle/>
                    <a:p>
                      <a:pPr algn="l"/>
                      <a:r>
                        <a:rPr lang="en-AU" sz="1200" b="0">
                          <a:effectLst/>
                        </a:rPr>
                        <a:t>Space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2014966376"/>
                  </a:ext>
                </a:extLst>
              </a:tr>
              <a:tr h="219115">
                <a:tc>
                  <a:txBody>
                    <a:bodyPr/>
                    <a:lstStyle/>
                    <a:p>
                      <a:pPr algn="l"/>
                      <a:endParaRPr lang="en-AU" sz="1200" b="0" dirty="0">
                        <a:effectLst/>
                      </a:endParaRP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Best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Average</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2772357518"/>
                  </a:ext>
                </a:extLst>
              </a:tr>
              <a:tr h="241782">
                <a:tc>
                  <a:txBody>
                    <a:bodyPr/>
                    <a:lstStyle/>
                    <a:p>
                      <a:pPr algn="l"/>
                      <a:r>
                        <a:rPr lang="en-AU" sz="1200">
                          <a:solidFill>
                            <a:srgbClr val="444444"/>
                          </a:solidFill>
                          <a:effectLst/>
                          <a:hlinkClick r:id="rId3"/>
                        </a:rPr>
                        <a:t>Bubble Sort</a:t>
                      </a:r>
                      <a:endParaRPr lang="en-AU" sz="1200">
                        <a:effectLst/>
                      </a:endParaRP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Ω(</a:t>
                      </a:r>
                      <a:r>
                        <a:rPr lang="en-AU" sz="1200">
                          <a:effectLst/>
                        </a:rPr>
                        <a:t>n)</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Θ(</a:t>
                      </a:r>
                      <a:r>
                        <a:rPr lang="en-AU" sz="1200">
                          <a:effectLst/>
                        </a:rPr>
                        <a:t>n^2)</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a:effectLst/>
                        </a:rPr>
                        <a:t>O(n^2)</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dirty="0">
                          <a:effectLst/>
                        </a:rPr>
                        <a:t>O(1)</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2316274431"/>
                  </a:ext>
                </a:extLst>
              </a:tr>
            </a:tbl>
          </a:graphicData>
        </a:graphic>
      </p:graphicFrame>
    </p:spTree>
    <p:extLst>
      <p:ext uri="{BB962C8B-B14F-4D97-AF65-F5344CB8AC3E}">
        <p14:creationId xmlns:p14="http://schemas.microsoft.com/office/powerpoint/2010/main" val="217187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13087AA6-103C-4399-910B-E436BE994088}"/>
              </a:ext>
            </a:extLst>
          </p:cNvPr>
          <p:cNvGraphicFramePr>
            <a:graphicFrameLocks noGrp="1"/>
          </p:cNvGraphicFramePr>
          <p:nvPr>
            <p:ph idx="1"/>
            <p:extLst>
              <p:ext uri="{D42A27DB-BD31-4B8C-83A1-F6EECF244321}">
                <p14:modId xmlns:p14="http://schemas.microsoft.com/office/powerpoint/2010/main" val="2760319926"/>
              </p:ext>
            </p:extLst>
          </p:nvPr>
        </p:nvGraphicFramePr>
        <p:xfrm>
          <a:off x="4901472" y="639705"/>
          <a:ext cx="6506304" cy="557784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7F0640D-57B6-481F-A907-39A141E53E78}"/>
              </a:ext>
            </a:extLst>
          </p:cNvPr>
          <p:cNvSpPr txBox="1"/>
          <p:nvPr/>
        </p:nvSpPr>
        <p:spPr>
          <a:xfrm>
            <a:off x="784224" y="639705"/>
            <a:ext cx="4117248" cy="4185761"/>
          </a:xfrm>
          <a:prstGeom prst="rect">
            <a:avLst/>
          </a:prstGeom>
          <a:noFill/>
        </p:spPr>
        <p:txBody>
          <a:bodyPr wrap="square" rtlCol="0">
            <a:spAutoFit/>
          </a:bodyPr>
          <a:lstStyle/>
          <a:p>
            <a:r>
              <a:rPr lang="en-AU" sz="1400" dirty="0"/>
              <a:t>A merge sort is much faster than the bubble sort, and becomes increasingly faster comparatively for larger datasets. The merge sort recursively splits the elements into subsets until each subset consists of only one element. The subsets are then recombined into the sorted list. By sorting in this fashion, the number of comparisons is reduced by a massive margin, drastically increasing the speed of the sort.</a:t>
            </a:r>
          </a:p>
          <a:p>
            <a:r>
              <a:rPr lang="en-AU" sz="1400" b="1" dirty="0"/>
              <a:t>Advantages</a:t>
            </a:r>
          </a:p>
          <a:p>
            <a:pPr marL="285750" indent="-285750">
              <a:buFont typeface="Arial" panose="020B0604020202020204" pitchFamily="34" charset="0"/>
              <a:buChar char="•"/>
            </a:pPr>
            <a:r>
              <a:rPr lang="en-AU" sz="1400" dirty="0"/>
              <a:t>Quite fast for larger datasets</a:t>
            </a:r>
          </a:p>
          <a:p>
            <a:pPr marL="285750" indent="-285750">
              <a:buFont typeface="Arial" panose="020B0604020202020204" pitchFamily="34" charset="0"/>
              <a:buChar char="•"/>
            </a:pPr>
            <a:r>
              <a:rPr lang="en-AU" sz="1400" dirty="0"/>
              <a:t>Consistent operation time as elements increase</a:t>
            </a:r>
          </a:p>
          <a:p>
            <a:r>
              <a:rPr lang="en-AU" sz="1400" b="1" dirty="0"/>
              <a:t>Disadvantages</a:t>
            </a:r>
          </a:p>
          <a:p>
            <a:pPr marL="285750" indent="-285750">
              <a:buFont typeface="Arial" panose="020B0604020202020204" pitchFamily="34" charset="0"/>
              <a:buChar char="•"/>
            </a:pPr>
            <a:r>
              <a:rPr lang="en-AU" sz="1400" dirty="0"/>
              <a:t>Slow comparatively to other sort types for small datasets</a:t>
            </a:r>
          </a:p>
          <a:p>
            <a:pPr marL="285750" indent="-285750">
              <a:buFont typeface="Arial" panose="020B0604020202020204" pitchFamily="34" charset="0"/>
              <a:buChar char="•"/>
            </a:pPr>
            <a:r>
              <a:rPr lang="en-AU" sz="1400" dirty="0"/>
              <a:t>Memory intensive</a:t>
            </a:r>
          </a:p>
          <a:p>
            <a:pPr marL="285750" indent="-285750">
              <a:buFont typeface="Arial" panose="020B0604020202020204" pitchFamily="34" charset="0"/>
              <a:buChar char="•"/>
            </a:pPr>
            <a:r>
              <a:rPr lang="en-AU" sz="1400" dirty="0"/>
              <a:t>Entire process is run even if the list is already sorted</a:t>
            </a:r>
          </a:p>
          <a:p>
            <a:endParaRPr lang="en-AU" sz="1400" dirty="0"/>
          </a:p>
          <a:p>
            <a:endParaRPr lang="en-AU" sz="1400" b="1" dirty="0"/>
          </a:p>
        </p:txBody>
      </p:sp>
      <p:graphicFrame>
        <p:nvGraphicFramePr>
          <p:cNvPr id="9" name="Table 8">
            <a:extLst>
              <a:ext uri="{FF2B5EF4-FFF2-40B4-BE49-F238E27FC236}">
                <a16:creationId xmlns:a16="http://schemas.microsoft.com/office/drawing/2014/main" id="{708053E9-81CB-41B1-97C9-C226FCFA6879}"/>
              </a:ext>
            </a:extLst>
          </p:cNvPr>
          <p:cNvGraphicFramePr>
            <a:graphicFrameLocks noGrp="1"/>
          </p:cNvGraphicFramePr>
          <p:nvPr>
            <p:extLst>
              <p:ext uri="{D42A27DB-BD31-4B8C-83A1-F6EECF244321}">
                <p14:modId xmlns:p14="http://schemas.microsoft.com/office/powerpoint/2010/main" val="643153873"/>
              </p:ext>
            </p:extLst>
          </p:nvPr>
        </p:nvGraphicFramePr>
        <p:xfrm>
          <a:off x="784223" y="5350023"/>
          <a:ext cx="4117250" cy="867522"/>
        </p:xfrm>
        <a:graphic>
          <a:graphicData uri="http://schemas.openxmlformats.org/drawingml/2006/table">
            <a:tbl>
              <a:tblPr/>
              <a:tblGrid>
                <a:gridCol w="823450">
                  <a:extLst>
                    <a:ext uri="{9D8B030D-6E8A-4147-A177-3AD203B41FA5}">
                      <a16:colId xmlns:a16="http://schemas.microsoft.com/office/drawing/2014/main" val="1906915905"/>
                    </a:ext>
                  </a:extLst>
                </a:gridCol>
                <a:gridCol w="823450">
                  <a:extLst>
                    <a:ext uri="{9D8B030D-6E8A-4147-A177-3AD203B41FA5}">
                      <a16:colId xmlns:a16="http://schemas.microsoft.com/office/drawing/2014/main" val="3353000509"/>
                    </a:ext>
                  </a:extLst>
                </a:gridCol>
                <a:gridCol w="823450">
                  <a:extLst>
                    <a:ext uri="{9D8B030D-6E8A-4147-A177-3AD203B41FA5}">
                      <a16:colId xmlns:a16="http://schemas.microsoft.com/office/drawing/2014/main" val="1556371364"/>
                    </a:ext>
                  </a:extLst>
                </a:gridCol>
                <a:gridCol w="823450">
                  <a:extLst>
                    <a:ext uri="{9D8B030D-6E8A-4147-A177-3AD203B41FA5}">
                      <a16:colId xmlns:a16="http://schemas.microsoft.com/office/drawing/2014/main" val="1974878713"/>
                    </a:ext>
                  </a:extLst>
                </a:gridCol>
                <a:gridCol w="823450">
                  <a:extLst>
                    <a:ext uri="{9D8B030D-6E8A-4147-A177-3AD203B41FA5}">
                      <a16:colId xmlns:a16="http://schemas.microsoft.com/office/drawing/2014/main" val="3378373194"/>
                    </a:ext>
                  </a:extLst>
                </a:gridCol>
              </a:tblGrid>
              <a:tr h="219115">
                <a:tc>
                  <a:txBody>
                    <a:bodyPr/>
                    <a:lstStyle/>
                    <a:p>
                      <a:pPr algn="l"/>
                      <a:r>
                        <a:rPr lang="en-AU" sz="1200" b="0">
                          <a:effectLst/>
                        </a:rPr>
                        <a:t>Algorithm</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l"/>
                      <a:r>
                        <a:rPr lang="en-AU" sz="1200" b="0">
                          <a:effectLst/>
                        </a:rPr>
                        <a:t>Time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AU"/>
                    </a:p>
                  </a:txBody>
                  <a:tcPr/>
                </a:tc>
                <a:tc hMerge="1">
                  <a:txBody>
                    <a:bodyPr/>
                    <a:lstStyle/>
                    <a:p>
                      <a:endParaRPr lang="en-AU"/>
                    </a:p>
                  </a:txBody>
                  <a:tcPr/>
                </a:tc>
                <a:tc>
                  <a:txBody>
                    <a:bodyPr/>
                    <a:lstStyle/>
                    <a:p>
                      <a:pPr algn="l"/>
                      <a:r>
                        <a:rPr lang="en-AU" sz="1200" b="0">
                          <a:effectLst/>
                        </a:rPr>
                        <a:t>Space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2952841143"/>
                  </a:ext>
                </a:extLst>
              </a:tr>
              <a:tr h="219115">
                <a:tc>
                  <a:txBody>
                    <a:bodyPr/>
                    <a:lstStyle/>
                    <a:p>
                      <a:pPr algn="l"/>
                      <a:endParaRPr lang="en-AU" sz="1200" b="0">
                        <a:effectLst/>
                      </a:endParaRP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Best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Average</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3980936587"/>
                  </a:ext>
                </a:extLst>
              </a:tr>
              <a:tr h="241782">
                <a:tc>
                  <a:txBody>
                    <a:bodyPr/>
                    <a:lstStyle/>
                    <a:p>
                      <a:pPr algn="l"/>
                      <a:r>
                        <a:rPr lang="en-AU" sz="1200">
                          <a:solidFill>
                            <a:srgbClr val="444444"/>
                          </a:solidFill>
                          <a:effectLst/>
                          <a:hlinkClick r:id="rId3"/>
                        </a:rPr>
                        <a:t>Mergesort</a:t>
                      </a:r>
                      <a:endParaRPr lang="en-AU" sz="1200">
                        <a:effectLst/>
                      </a:endParaRP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Ω(</a:t>
                      </a:r>
                      <a:r>
                        <a:rPr lang="en-AU" sz="1200">
                          <a:effectLst/>
                        </a:rPr>
                        <a:t>n log(n))</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Θ(</a:t>
                      </a:r>
                      <a:r>
                        <a:rPr lang="en-AU" sz="1200">
                          <a:effectLst/>
                        </a:rPr>
                        <a:t>n log(n))</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a:effectLst/>
                        </a:rPr>
                        <a:t>O(n log(n))</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dirty="0">
                          <a:effectLst/>
                        </a:rPr>
                        <a:t>O(n)</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319002070"/>
                  </a:ext>
                </a:extLst>
              </a:tr>
            </a:tbl>
          </a:graphicData>
        </a:graphic>
      </p:graphicFrame>
    </p:spTree>
    <p:extLst>
      <p:ext uri="{BB962C8B-B14F-4D97-AF65-F5344CB8AC3E}">
        <p14:creationId xmlns:p14="http://schemas.microsoft.com/office/powerpoint/2010/main" val="56560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891225BE-973A-49BE-8F4A-37DA976A2837}"/>
              </a:ext>
            </a:extLst>
          </p:cNvPr>
          <p:cNvGraphicFramePr>
            <a:graphicFrameLocks noGrp="1"/>
          </p:cNvGraphicFramePr>
          <p:nvPr>
            <p:ph idx="1"/>
            <p:extLst>
              <p:ext uri="{D42A27DB-BD31-4B8C-83A1-F6EECF244321}">
                <p14:modId xmlns:p14="http://schemas.microsoft.com/office/powerpoint/2010/main" val="1828817635"/>
              </p:ext>
            </p:extLst>
          </p:nvPr>
        </p:nvGraphicFramePr>
        <p:xfrm>
          <a:off x="4901472" y="639705"/>
          <a:ext cx="6506304" cy="557784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C6EE0B5-7FEA-4D25-9520-C3E87493A076}"/>
              </a:ext>
            </a:extLst>
          </p:cNvPr>
          <p:cNvSpPr txBox="1"/>
          <p:nvPr/>
        </p:nvSpPr>
        <p:spPr>
          <a:xfrm>
            <a:off x="784224" y="639705"/>
            <a:ext cx="4117248" cy="3539430"/>
          </a:xfrm>
          <a:prstGeom prst="rect">
            <a:avLst/>
          </a:prstGeom>
          <a:noFill/>
        </p:spPr>
        <p:txBody>
          <a:bodyPr wrap="square" rtlCol="0">
            <a:spAutoFit/>
          </a:bodyPr>
          <a:lstStyle/>
          <a:p>
            <a:r>
              <a:rPr lang="en-AU" sz="1400" dirty="0"/>
              <a:t>The Radix sort is the fastest of the three sorts analysed for medium to large datasets, however begins down when sorting elements with large numbers of characters. This is because the radix sort works by assigning key value pairs to individual characters instead of sorting elements comparatively.</a:t>
            </a:r>
          </a:p>
          <a:p>
            <a:r>
              <a:rPr lang="en-AU" sz="1400" b="1" dirty="0"/>
              <a:t>Advantages</a:t>
            </a:r>
          </a:p>
          <a:p>
            <a:pPr marL="285750" indent="-285750">
              <a:buFont typeface="Arial" panose="020B0604020202020204" pitchFamily="34" charset="0"/>
              <a:buChar char="•"/>
            </a:pPr>
            <a:r>
              <a:rPr lang="en-AU" sz="1400" dirty="0"/>
              <a:t>Extremely fast for sorting numbers and letters</a:t>
            </a:r>
          </a:p>
          <a:p>
            <a:pPr marL="285750" indent="-285750">
              <a:buFont typeface="Arial" panose="020B0604020202020204" pitchFamily="34" charset="0"/>
              <a:buChar char="•"/>
            </a:pPr>
            <a:r>
              <a:rPr lang="en-AU" sz="1400" dirty="0"/>
              <a:t>Low resource overhead</a:t>
            </a:r>
          </a:p>
          <a:p>
            <a:r>
              <a:rPr lang="en-AU" sz="1400" b="1" dirty="0"/>
              <a:t>Disadvantages</a:t>
            </a:r>
          </a:p>
          <a:p>
            <a:pPr marL="285750" indent="-285750">
              <a:buFont typeface="Arial" panose="020B0604020202020204" pitchFamily="34" charset="0"/>
              <a:buChar char="•"/>
            </a:pPr>
            <a:r>
              <a:rPr lang="en-AU" sz="1400" dirty="0"/>
              <a:t>Inflexible, new code needs to be written for each data type</a:t>
            </a:r>
          </a:p>
          <a:p>
            <a:pPr marL="285750" indent="-285750">
              <a:buFont typeface="Arial" panose="020B0604020202020204" pitchFamily="34" charset="0"/>
              <a:buChar char="•"/>
            </a:pPr>
            <a:r>
              <a:rPr lang="en-AU" sz="1400" dirty="0"/>
              <a:t>Sorting time increases as key sizes increase</a:t>
            </a:r>
          </a:p>
          <a:p>
            <a:pPr marL="285750" indent="-285750">
              <a:buFont typeface="Arial" panose="020B0604020202020204" pitchFamily="34" charset="0"/>
              <a:buChar char="•"/>
            </a:pPr>
            <a:r>
              <a:rPr lang="en-AU" sz="1400" dirty="0"/>
              <a:t>Limited my operational processing power</a:t>
            </a:r>
          </a:p>
          <a:p>
            <a:endParaRPr lang="en-AU" sz="1400" dirty="0"/>
          </a:p>
        </p:txBody>
      </p:sp>
      <p:graphicFrame>
        <p:nvGraphicFramePr>
          <p:cNvPr id="9" name="Table 8">
            <a:extLst>
              <a:ext uri="{FF2B5EF4-FFF2-40B4-BE49-F238E27FC236}">
                <a16:creationId xmlns:a16="http://schemas.microsoft.com/office/drawing/2014/main" id="{CFA27F8B-8D70-4469-A5F9-72B53734D2EB}"/>
              </a:ext>
            </a:extLst>
          </p:cNvPr>
          <p:cNvGraphicFramePr>
            <a:graphicFrameLocks noGrp="1"/>
          </p:cNvGraphicFramePr>
          <p:nvPr>
            <p:extLst>
              <p:ext uri="{D42A27DB-BD31-4B8C-83A1-F6EECF244321}">
                <p14:modId xmlns:p14="http://schemas.microsoft.com/office/powerpoint/2010/main" val="1753967324"/>
              </p:ext>
            </p:extLst>
          </p:nvPr>
        </p:nvGraphicFramePr>
        <p:xfrm>
          <a:off x="784222" y="5350023"/>
          <a:ext cx="4117250" cy="867522"/>
        </p:xfrm>
        <a:graphic>
          <a:graphicData uri="http://schemas.openxmlformats.org/drawingml/2006/table">
            <a:tbl>
              <a:tblPr/>
              <a:tblGrid>
                <a:gridCol w="823450">
                  <a:extLst>
                    <a:ext uri="{9D8B030D-6E8A-4147-A177-3AD203B41FA5}">
                      <a16:colId xmlns:a16="http://schemas.microsoft.com/office/drawing/2014/main" val="3291630189"/>
                    </a:ext>
                  </a:extLst>
                </a:gridCol>
                <a:gridCol w="823450">
                  <a:extLst>
                    <a:ext uri="{9D8B030D-6E8A-4147-A177-3AD203B41FA5}">
                      <a16:colId xmlns:a16="http://schemas.microsoft.com/office/drawing/2014/main" val="829206792"/>
                    </a:ext>
                  </a:extLst>
                </a:gridCol>
                <a:gridCol w="823450">
                  <a:extLst>
                    <a:ext uri="{9D8B030D-6E8A-4147-A177-3AD203B41FA5}">
                      <a16:colId xmlns:a16="http://schemas.microsoft.com/office/drawing/2014/main" val="907296180"/>
                    </a:ext>
                  </a:extLst>
                </a:gridCol>
                <a:gridCol w="823450">
                  <a:extLst>
                    <a:ext uri="{9D8B030D-6E8A-4147-A177-3AD203B41FA5}">
                      <a16:colId xmlns:a16="http://schemas.microsoft.com/office/drawing/2014/main" val="304665348"/>
                    </a:ext>
                  </a:extLst>
                </a:gridCol>
                <a:gridCol w="823450">
                  <a:extLst>
                    <a:ext uri="{9D8B030D-6E8A-4147-A177-3AD203B41FA5}">
                      <a16:colId xmlns:a16="http://schemas.microsoft.com/office/drawing/2014/main" val="2371773904"/>
                    </a:ext>
                  </a:extLst>
                </a:gridCol>
              </a:tblGrid>
              <a:tr h="219115">
                <a:tc>
                  <a:txBody>
                    <a:bodyPr/>
                    <a:lstStyle/>
                    <a:p>
                      <a:pPr algn="l"/>
                      <a:r>
                        <a:rPr lang="en-AU" sz="1200" b="0">
                          <a:effectLst/>
                        </a:rPr>
                        <a:t>Algorithm</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l"/>
                      <a:r>
                        <a:rPr lang="en-AU" sz="1200" b="0" dirty="0">
                          <a:effectLst/>
                        </a:rPr>
                        <a:t>Time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AU"/>
                    </a:p>
                  </a:txBody>
                  <a:tcPr/>
                </a:tc>
                <a:tc hMerge="1">
                  <a:txBody>
                    <a:bodyPr/>
                    <a:lstStyle/>
                    <a:p>
                      <a:endParaRPr lang="en-AU"/>
                    </a:p>
                  </a:txBody>
                  <a:tcPr/>
                </a:tc>
                <a:tc>
                  <a:txBody>
                    <a:bodyPr/>
                    <a:lstStyle/>
                    <a:p>
                      <a:pPr algn="l"/>
                      <a:r>
                        <a:rPr lang="en-AU" sz="1200" b="0">
                          <a:effectLst/>
                        </a:rPr>
                        <a:t>Space Complexity</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663929518"/>
                  </a:ext>
                </a:extLst>
              </a:tr>
              <a:tr h="219115">
                <a:tc>
                  <a:txBody>
                    <a:bodyPr/>
                    <a:lstStyle/>
                    <a:p>
                      <a:pPr algn="l"/>
                      <a:endParaRPr lang="en-AU" sz="1200" b="0">
                        <a:effectLst/>
                      </a:endParaRP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Best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Average</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l"/>
                      <a:r>
                        <a:rPr lang="en-AU" sz="1200" b="0">
                          <a:effectLst/>
                        </a:rPr>
                        <a:t>Worst</a:t>
                      </a:r>
                    </a:p>
                  </a:txBody>
                  <a:tcPr marL="18889" marR="18889" marT="18889" marB="1888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2646059656"/>
                  </a:ext>
                </a:extLst>
              </a:tr>
              <a:tr h="241782">
                <a:tc>
                  <a:txBody>
                    <a:bodyPr/>
                    <a:lstStyle/>
                    <a:p>
                      <a:pPr algn="l"/>
                      <a:r>
                        <a:rPr lang="en-AU" sz="1200">
                          <a:solidFill>
                            <a:srgbClr val="444444"/>
                          </a:solidFill>
                          <a:effectLst/>
                          <a:hlinkClick r:id="rId3" tooltip="Constant number of digits 'k'"/>
                        </a:rPr>
                        <a:t>Radix Sort</a:t>
                      </a:r>
                      <a:endParaRPr lang="en-AU" sz="1200">
                        <a:effectLst/>
                      </a:endParaRP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Ω(</a:t>
                      </a:r>
                      <a:r>
                        <a:rPr lang="en-AU" sz="1200">
                          <a:effectLst/>
                        </a:rPr>
                        <a:t>nk)</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l-GR" sz="1200">
                          <a:effectLst/>
                        </a:rPr>
                        <a:t>Θ(</a:t>
                      </a:r>
                      <a:r>
                        <a:rPr lang="en-AU" sz="1200">
                          <a:effectLst/>
                        </a:rPr>
                        <a:t>nk)</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dirty="0">
                          <a:effectLst/>
                        </a:rPr>
                        <a:t>O(</a:t>
                      </a:r>
                      <a:r>
                        <a:rPr lang="en-AU" sz="1200" dirty="0" err="1">
                          <a:effectLst/>
                        </a:rPr>
                        <a:t>nk</a:t>
                      </a:r>
                      <a:r>
                        <a:rPr lang="en-AU" sz="1200" dirty="0">
                          <a:effectLst/>
                        </a:rPr>
                        <a:t>)</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tc>
                  <a:txBody>
                    <a:bodyPr/>
                    <a:lstStyle/>
                    <a:p>
                      <a:r>
                        <a:rPr lang="en-AU" sz="1200" dirty="0">
                          <a:effectLst/>
                        </a:rPr>
                        <a:t>O(</a:t>
                      </a:r>
                      <a:r>
                        <a:rPr lang="en-AU" sz="1200" dirty="0" err="1">
                          <a:effectLst/>
                        </a:rPr>
                        <a:t>n+k</a:t>
                      </a:r>
                      <a:r>
                        <a:rPr lang="en-AU" sz="1200" dirty="0">
                          <a:effectLst/>
                        </a:rPr>
                        <a:t>)</a:t>
                      </a:r>
                    </a:p>
                  </a:txBody>
                  <a:tcPr marL="60446" marR="60446" marT="30223" marB="30223" anchor="ctr">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351439925"/>
                  </a:ext>
                </a:extLst>
              </a:tr>
            </a:tbl>
          </a:graphicData>
        </a:graphic>
      </p:graphicFrame>
    </p:spTree>
    <p:extLst>
      <p:ext uri="{BB962C8B-B14F-4D97-AF65-F5344CB8AC3E}">
        <p14:creationId xmlns:p14="http://schemas.microsoft.com/office/powerpoint/2010/main" val="17333400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otalTime>37</TotalTime>
  <Words>394</Words>
  <Application>Microsoft Office PowerPoint</Application>
  <PresentationFormat>Widescreen</PresentationFormat>
  <Paragraphs>71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Franklin Gothic Book</vt:lpstr>
      <vt:lpstr>Crop</vt:lpstr>
      <vt:lpstr>Big “O” Notation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O Notation</dc:title>
  <dc:creator>Kyer Potts</dc:creator>
  <cp:lastModifiedBy>Kyer Potts</cp:lastModifiedBy>
  <cp:revision>5</cp:revision>
  <dcterms:created xsi:type="dcterms:W3CDTF">2019-10-08T09:02:03Z</dcterms:created>
  <dcterms:modified xsi:type="dcterms:W3CDTF">2019-10-08T09:39:30Z</dcterms:modified>
</cp:coreProperties>
</file>