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3E9E26-8CFD-42D2-B3A0-9F834A6332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1BEAC4-DB31-43DC-A303-1FEB9DBED6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7425C-1815-4511-BAA8-D87B1FD0E073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9F359-15DD-43C4-91A9-57569DE87F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69A87-5CFC-40C6-ADB4-A0538C864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72A1A-B310-490E-AB7A-C087A871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77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2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6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6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3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5" y="5410203"/>
            <a:ext cx="512488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3" y="5410201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4304666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5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7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419601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1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3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1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4043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1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9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8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4" y="3363435"/>
            <a:ext cx="3195831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3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3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60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4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8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4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3" y="4980856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1" y="609601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601"/>
            <a:ext cx="7748591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8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1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8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21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1" y="3073399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9"/>
            <a:ext cx="487521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6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1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6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3"/>
            <a:ext cx="3666691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2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4" y="618518"/>
            <a:ext cx="99059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4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7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2" y="5883276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51A3F-CF28-4966-80B5-0E2ADB1F8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CIS 579 Project: </a:t>
            </a:r>
            <a:br>
              <a:rPr lang="en-US" b="1" dirty="0"/>
            </a:br>
            <a:r>
              <a:rPr lang="en-US" b="1" dirty="0"/>
              <a:t>Self-taught AI Control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104B4-91EF-49BC-8A04-9CBA2614B3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Kenneth Yesh (kyesh@umich.edu|05502176)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For Dr. Ortiz, Fall 2017</a:t>
            </a:r>
          </a:p>
        </p:txBody>
      </p:sp>
    </p:spTree>
    <p:extLst>
      <p:ext uri="{BB962C8B-B14F-4D97-AF65-F5344CB8AC3E}">
        <p14:creationId xmlns:p14="http://schemas.microsoft.com/office/powerpoint/2010/main" val="31902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D3A867-0F1A-4FD0-BAC7-ABE44A244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4"/>
            <a:ext cx="12192000" cy="6854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0FB334-5F7C-4A66-B0E4-ADA02368D0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3803" b="2500"/>
          <a:stretch/>
        </p:blipFill>
        <p:spPr>
          <a:xfrm rot="2167703">
            <a:off x="7008881" y="2672344"/>
            <a:ext cx="1136011" cy="1305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F21BAB-225C-4074-9E2D-11E97093A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3265" y="1371601"/>
            <a:ext cx="1051036" cy="71437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C5D71F-17A7-4181-A959-2CD77400EB80}"/>
              </a:ext>
            </a:extLst>
          </p:cNvPr>
          <p:cNvCxnSpPr/>
          <p:nvPr/>
        </p:nvCxnSpPr>
        <p:spPr>
          <a:xfrm flipV="1">
            <a:off x="7915276" y="2085978"/>
            <a:ext cx="2577989" cy="1885948"/>
          </a:xfrm>
          <a:prstGeom prst="straightConnector1">
            <a:avLst/>
          </a:prstGeom>
          <a:ln w="53975">
            <a:prstDash val="dash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F1B36E2-624D-4F03-AD78-F71257E3D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311" y="2235200"/>
            <a:ext cx="5930901" cy="3694113"/>
          </a:xfrm>
        </p:spPr>
        <p:txBody>
          <a:bodyPr/>
          <a:lstStyle/>
          <a:p>
            <a:r>
              <a:rPr lang="en-US" dirty="0"/>
              <a:t>Develop an AI to get to desired </a:t>
            </a:r>
            <a:r>
              <a:rPr lang="en-US" dirty="0" err="1"/>
              <a:t>x,y</a:t>
            </a:r>
            <a:r>
              <a:rPr lang="en-US" dirty="0"/>
              <a:t> destination from random start position</a:t>
            </a:r>
          </a:p>
          <a:p>
            <a:endParaRPr lang="en-US" dirty="0"/>
          </a:p>
          <a:p>
            <a:r>
              <a:rPr lang="en-US" dirty="0"/>
              <a:t>Have it learn the solution itself given it’s current state and available actions</a:t>
            </a:r>
          </a:p>
        </p:txBody>
      </p:sp>
    </p:spTree>
    <p:extLst>
      <p:ext uri="{BB962C8B-B14F-4D97-AF65-F5344CB8AC3E}">
        <p14:creationId xmlns:p14="http://schemas.microsoft.com/office/powerpoint/2010/main" val="203779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1F9F-DD56-484E-81AF-D5E28FF6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6E6D5-EB15-445B-9AD2-DDA07018C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z="3600" dirty="0"/>
              <a:t>ROS Framework</a:t>
            </a:r>
          </a:p>
          <a:p>
            <a:r>
              <a:rPr lang="en-US" sz="3600" dirty="0" err="1"/>
              <a:t>TurtleSim</a:t>
            </a:r>
            <a:endParaRPr lang="en-US" sz="3600" dirty="0"/>
          </a:p>
          <a:p>
            <a:pPr lvl="1"/>
            <a:r>
              <a:rPr lang="en-US" sz="3200" dirty="0" err="1"/>
              <a:t>Messeges</a:t>
            </a:r>
            <a:endParaRPr lang="en-US" sz="3200" dirty="0"/>
          </a:p>
          <a:p>
            <a:pPr lvl="2"/>
            <a:r>
              <a:rPr lang="en-US" sz="2800" dirty="0" err="1"/>
              <a:t>turtlesim</a:t>
            </a:r>
            <a:r>
              <a:rPr lang="en-US" sz="2800" dirty="0"/>
              <a:t>/Pose </a:t>
            </a:r>
          </a:p>
          <a:p>
            <a:pPr lvl="2"/>
            <a:r>
              <a:rPr lang="en-US" sz="2800" dirty="0" err="1"/>
              <a:t>geometry_msgs</a:t>
            </a:r>
            <a:r>
              <a:rPr lang="en-US" sz="2800" dirty="0"/>
              <a:t>/Twist</a:t>
            </a:r>
          </a:p>
          <a:p>
            <a:pPr lvl="1"/>
            <a:r>
              <a:rPr lang="en-US" sz="3200" dirty="0"/>
              <a:t>Services</a:t>
            </a:r>
          </a:p>
          <a:p>
            <a:pPr lvl="2"/>
            <a:r>
              <a:rPr lang="en-US" sz="2800" dirty="0" err="1"/>
              <a:t>turtlesim</a:t>
            </a:r>
            <a:r>
              <a:rPr lang="en-US" sz="2800" dirty="0"/>
              <a:t>/</a:t>
            </a:r>
            <a:r>
              <a:rPr lang="en-US" sz="2800" dirty="0" err="1"/>
              <a:t>TeleportAbsolute</a:t>
            </a:r>
            <a:endParaRPr lang="en-US" sz="2800" dirty="0"/>
          </a:p>
          <a:p>
            <a:pPr lvl="2"/>
            <a:r>
              <a:rPr lang="en-US" sz="2800" dirty="0" err="1"/>
              <a:t>turtlesim</a:t>
            </a:r>
            <a:r>
              <a:rPr lang="en-US" sz="2800" dirty="0"/>
              <a:t>/</a:t>
            </a:r>
            <a:r>
              <a:rPr lang="en-US" sz="2800" dirty="0" err="1"/>
              <a:t>SetPen</a:t>
            </a:r>
            <a:endParaRPr lang="en-US" sz="2800" dirty="0"/>
          </a:p>
          <a:p>
            <a:pPr lvl="2"/>
            <a:r>
              <a:rPr lang="en-US" sz="2800" dirty="0" err="1"/>
              <a:t>turtlesim</a:t>
            </a:r>
            <a:r>
              <a:rPr lang="en-US" sz="2800" dirty="0"/>
              <a:t>/Spawn </a:t>
            </a:r>
          </a:p>
          <a:p>
            <a:pPr lvl="2"/>
            <a:r>
              <a:rPr lang="en-US" sz="2800" dirty="0" err="1"/>
              <a:t>turtlesim</a:t>
            </a:r>
            <a:r>
              <a:rPr lang="en-US" sz="2800" dirty="0"/>
              <a:t>/Kill</a:t>
            </a:r>
          </a:p>
        </p:txBody>
      </p:sp>
    </p:spTree>
    <p:extLst>
      <p:ext uri="{BB962C8B-B14F-4D97-AF65-F5344CB8AC3E}">
        <p14:creationId xmlns:p14="http://schemas.microsoft.com/office/powerpoint/2010/main" val="187963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3E7F-0353-41D6-91AF-769D9C979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Features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223D6-BC2F-4543-A0B0-806B0552F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566486"/>
              </p:ext>
            </p:extLst>
          </p:nvPr>
        </p:nvGraphicFramePr>
        <p:xfrm>
          <a:off x="1953108" y="1765686"/>
          <a:ext cx="8282609" cy="20284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5420">
                  <a:extLst>
                    <a:ext uri="{9D8B030D-6E8A-4147-A177-3AD203B41FA5}">
                      <a16:colId xmlns:a16="http://schemas.microsoft.com/office/drawing/2014/main" val="2879636835"/>
                    </a:ext>
                  </a:extLst>
                </a:gridCol>
                <a:gridCol w="5337189">
                  <a:extLst>
                    <a:ext uri="{9D8B030D-6E8A-4147-A177-3AD203B41FA5}">
                      <a16:colId xmlns:a16="http://schemas.microsoft.com/office/drawing/2014/main" val="1286662432"/>
                    </a:ext>
                  </a:extLst>
                </a:gridCol>
              </a:tblGrid>
              <a:tr h="226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Low Level Feature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Description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7385535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xt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Turtle’s x position from turtlesim/Pose message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8657553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Turtle’s y position from </a:t>
                      </a:r>
                      <a:r>
                        <a:rPr lang="en-US" sz="1800" dirty="0" err="1">
                          <a:effectLst/>
                        </a:rPr>
                        <a:t>turtlesim</a:t>
                      </a:r>
                      <a:r>
                        <a:rPr lang="en-US" sz="1800" dirty="0">
                          <a:effectLst/>
                        </a:rPr>
                        <a:t>/Pose message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3811726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theta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Turtle’s theta position from </a:t>
                      </a:r>
                      <a:r>
                        <a:rPr lang="en-US" sz="1800" dirty="0" err="1">
                          <a:effectLst/>
                        </a:rPr>
                        <a:t>turtlesim</a:t>
                      </a:r>
                      <a:r>
                        <a:rPr lang="en-US" sz="1800" dirty="0">
                          <a:effectLst/>
                        </a:rPr>
                        <a:t>/Pose message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9050700"/>
                  </a:ext>
                </a:extLst>
              </a:tr>
              <a:tr h="226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Randomly generated x coordinate of goal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324865"/>
                  </a:ext>
                </a:extLst>
              </a:tr>
              <a:tr h="226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Randomly generate y coordinate of goal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060728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7795963C-573E-4C05-92B0-89DA26FE37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8718347"/>
                  </p:ext>
                </p:extLst>
              </p:nvPr>
            </p:nvGraphicFramePr>
            <p:xfrm>
              <a:off x="1141414" y="3913381"/>
              <a:ext cx="10427735" cy="226979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820050">
                      <a:extLst>
                        <a:ext uri="{9D8B030D-6E8A-4147-A177-3AD203B41FA5}">
                          <a16:colId xmlns:a16="http://schemas.microsoft.com/office/drawing/2014/main" val="476889516"/>
                        </a:ext>
                      </a:extLst>
                    </a:gridCol>
                    <a:gridCol w="2895997">
                      <a:extLst>
                        <a:ext uri="{9D8B030D-6E8A-4147-A177-3AD203B41FA5}">
                          <a16:colId xmlns:a16="http://schemas.microsoft.com/office/drawing/2014/main" val="2736963943"/>
                        </a:ext>
                      </a:extLst>
                    </a:gridCol>
                    <a:gridCol w="5711688">
                      <a:extLst>
                        <a:ext uri="{9D8B030D-6E8A-4147-A177-3AD203B41FA5}">
                          <a16:colId xmlns:a16="http://schemas.microsoft.com/office/drawing/2014/main" val="3825645581"/>
                        </a:ext>
                      </a:extLst>
                    </a:gridCol>
                  </a:tblGrid>
                  <a:tr h="31403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Derived Feature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Equation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Description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13670754"/>
                      </a:ext>
                    </a:extLst>
                  </a:tr>
                  <a:tr h="64310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err="1">
                              <a:effectLst/>
                            </a:rPr>
                            <a:t>thetag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atan2(</a:t>
                          </a:r>
                          <a:r>
                            <a:rPr lang="en-US" sz="1800" dirty="0" err="1">
                              <a:effectLst/>
                            </a:rPr>
                            <a:t>yg-yt</a:t>
                          </a:r>
                          <a:r>
                            <a:rPr lang="en-US" sz="1800" dirty="0">
                              <a:effectLst/>
                            </a:rPr>
                            <a:t>, </a:t>
                          </a:r>
                          <a:r>
                            <a:rPr lang="en-US" sz="1800" dirty="0" err="1">
                              <a:effectLst/>
                            </a:rPr>
                            <a:t>xg-xt</a:t>
                          </a:r>
                          <a:r>
                            <a:rPr lang="en-US" sz="1800" dirty="0">
                              <a:effectLst/>
                            </a:rPr>
                            <a:t>)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Angle of the vector going from the current position to the turtle to the goal position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2172"/>
                      </a:ext>
                    </a:extLst>
                  </a:tr>
                  <a:tr h="64310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thetad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err="1">
                              <a:effectLst/>
                            </a:rPr>
                            <a:t>angleDiff</a:t>
                          </a:r>
                          <a:r>
                            <a:rPr lang="en-US" sz="1800" dirty="0">
                              <a:effectLst/>
                            </a:rPr>
                            <a:t>(</a:t>
                          </a:r>
                          <a:r>
                            <a:rPr lang="en-US" sz="1800" dirty="0" err="1">
                              <a:effectLst/>
                            </a:rPr>
                            <a:t>thetat,thetag</a:t>
                          </a:r>
                          <a:r>
                            <a:rPr lang="en-US" sz="1800" dirty="0">
                              <a:effectLst/>
                            </a:rPr>
                            <a:t>)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The difference between the turtle’s theta and the theta it needs to be pointing in to be driving towards the goal.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5358812"/>
                      </a:ext>
                    </a:extLst>
                  </a:tr>
                  <a:tr h="66954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d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sz="1800">
                                        <a:effectLst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1800"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800">
                                                <a:effectLst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>
                                                <a:effectLst/>
                                              </a:rPr>
                                              <m:t>𝑥𝑔</m:t>
                                            </m:r>
                                            <m:r>
                                              <a:rPr lang="en-US" sz="1800">
                                                <a:effectLst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800">
                                                <a:effectLst/>
                                              </a:rPr>
                                              <m:t>𝑥𝑡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800">
                                            <a:effectLst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800">
                                        <a:effectLst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1800"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>
                                            <a:effectLst/>
                                          </a:rPr>
                                          <m:t>(</m:t>
                                        </m:r>
                                        <m:r>
                                          <a:rPr lang="en-US" sz="1800">
                                            <a:effectLst/>
                                          </a:rPr>
                                          <m:t>𝑦𝑔</m:t>
                                        </m:r>
                                        <m:r>
                                          <a:rPr lang="en-US" sz="1800">
                                            <a:effectLst/>
                                          </a:rPr>
                                          <m:t>−</m:t>
                                        </m:r>
                                        <m:r>
                                          <a:rPr lang="en-US" sz="1800">
                                            <a:effectLst/>
                                          </a:rPr>
                                          <m:t>𝑦𝑡</m:t>
                                        </m:r>
                                        <m:r>
                                          <a:rPr lang="en-US" sz="1800">
                                            <a:effectLst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1800">
                                            <a:effectLst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The distance from the turtles current position to the goal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387454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7795963C-573E-4C05-92B0-89DA26FE37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8718347"/>
                  </p:ext>
                </p:extLst>
              </p:nvPr>
            </p:nvGraphicFramePr>
            <p:xfrm>
              <a:off x="1141414" y="3913381"/>
              <a:ext cx="10427735" cy="226979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820050">
                      <a:extLst>
                        <a:ext uri="{9D8B030D-6E8A-4147-A177-3AD203B41FA5}">
                          <a16:colId xmlns:a16="http://schemas.microsoft.com/office/drawing/2014/main" val="476889516"/>
                        </a:ext>
                      </a:extLst>
                    </a:gridCol>
                    <a:gridCol w="2895997">
                      <a:extLst>
                        <a:ext uri="{9D8B030D-6E8A-4147-A177-3AD203B41FA5}">
                          <a16:colId xmlns:a16="http://schemas.microsoft.com/office/drawing/2014/main" val="2736963943"/>
                        </a:ext>
                      </a:extLst>
                    </a:gridCol>
                    <a:gridCol w="5711688">
                      <a:extLst>
                        <a:ext uri="{9D8B030D-6E8A-4147-A177-3AD203B41FA5}">
                          <a16:colId xmlns:a16="http://schemas.microsoft.com/office/drawing/2014/main" val="3825645581"/>
                        </a:ext>
                      </a:extLst>
                    </a:gridCol>
                  </a:tblGrid>
                  <a:tr h="31403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Derived Feature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Equation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Description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13670754"/>
                      </a:ext>
                    </a:extLst>
                  </a:tr>
                  <a:tr h="64310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err="1">
                              <a:effectLst/>
                            </a:rPr>
                            <a:t>thetag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atan2(</a:t>
                          </a:r>
                          <a:r>
                            <a:rPr lang="en-US" sz="1800" dirty="0" err="1">
                              <a:effectLst/>
                            </a:rPr>
                            <a:t>yg-yt</a:t>
                          </a:r>
                          <a:r>
                            <a:rPr lang="en-US" sz="1800" dirty="0">
                              <a:effectLst/>
                            </a:rPr>
                            <a:t>, </a:t>
                          </a:r>
                          <a:r>
                            <a:rPr lang="en-US" sz="1800" dirty="0" err="1">
                              <a:effectLst/>
                            </a:rPr>
                            <a:t>xg-xt</a:t>
                          </a:r>
                          <a:r>
                            <a:rPr lang="en-US" sz="1800" dirty="0">
                              <a:effectLst/>
                            </a:rPr>
                            <a:t>)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Angle of the vector going from the current position to the turtle to the goal position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2172"/>
                      </a:ext>
                    </a:extLst>
                  </a:tr>
                  <a:tr h="64310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thetad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err="1">
                              <a:effectLst/>
                            </a:rPr>
                            <a:t>angleDiff</a:t>
                          </a:r>
                          <a:r>
                            <a:rPr lang="en-US" sz="1800" dirty="0">
                              <a:effectLst/>
                            </a:rPr>
                            <a:t>(</a:t>
                          </a:r>
                          <a:r>
                            <a:rPr lang="en-US" sz="1800" dirty="0" err="1">
                              <a:effectLst/>
                            </a:rPr>
                            <a:t>thetat,thetag</a:t>
                          </a:r>
                          <a:r>
                            <a:rPr lang="en-US" sz="1800" dirty="0">
                              <a:effectLst/>
                            </a:rPr>
                            <a:t>)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The difference between the turtle’s theta and the theta it needs to be pointing in to be driving towards the goal.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5358812"/>
                      </a:ext>
                    </a:extLst>
                  </a:tr>
                  <a:tr h="66954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d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3158" t="-250000" r="-198105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The distance from the turtles current position to the goal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387454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4573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02E5-FF55-4EC1-BD82-02BD91F9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Initial Policy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9DD51E-0D78-4690-A11F-16F688247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200" dirty="0"/>
                  <a:t>Initial Policy: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/>
                      <m:t>𝐿𝑖𝑛𝑒𝑎𝑟𝑉𝑒𝑙𝑜𝑐𝑖𝑡𝑦</m:t>
                    </m:r>
                    <m:r>
                      <a:rPr lang="en-US" sz="2800" i="1"/>
                      <m:t>=</m:t>
                    </m:r>
                    <m:r>
                      <a:rPr lang="en-US" sz="2800" i="1"/>
                      <m:t>𝐴</m:t>
                    </m:r>
                    <m:r>
                      <a:rPr lang="en-US" sz="2800" i="1"/>
                      <m:t>×</m:t>
                    </m:r>
                    <m:r>
                      <a:rPr lang="en-US" sz="2800" i="1"/>
                      <m:t>𝑡h𝑒𝑡𝑎𝑑</m:t>
                    </m:r>
                    <m:r>
                      <a:rPr lang="en-US" sz="2800" i="1"/>
                      <m:t>+</m:t>
                    </m:r>
                    <m:r>
                      <a:rPr lang="en-US" sz="2800" i="1"/>
                      <m:t>𝐵</m:t>
                    </m:r>
                    <m:r>
                      <a:rPr lang="en-US" sz="2800" i="1"/>
                      <m:t>×</m:t>
                    </m:r>
                    <m:r>
                      <a:rPr lang="en-US" sz="2800" i="1"/>
                      <m:t>𝑑</m:t>
                    </m:r>
                  </m:oMath>
                </a14:m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/>
                      <m:t>𝐴𝑛𝑔𝑢𝑙𝑎𝑟𝑉𝑒𝑙𝑜𝑐𝑖𝑡𝑦</m:t>
                    </m:r>
                    <m:r>
                      <a:rPr lang="en-US" sz="2800" i="1"/>
                      <m:t>=</m:t>
                    </m:r>
                    <m:r>
                      <a:rPr lang="en-US" sz="2800" i="1"/>
                      <m:t>𝐶</m:t>
                    </m:r>
                    <m:r>
                      <a:rPr lang="en-US" sz="2800" i="1"/>
                      <m:t>×</m:t>
                    </m:r>
                    <m:r>
                      <a:rPr lang="en-US" sz="2800" i="1"/>
                      <m:t>𝑡h𝑒𝑡𝑎𝑑</m:t>
                    </m:r>
                    <m:r>
                      <a:rPr lang="en-US" sz="2800" i="1"/>
                      <m:t>+</m:t>
                    </m:r>
                    <m:r>
                      <a:rPr lang="en-US" sz="2800" i="1"/>
                      <m:t>𝐷</m:t>
                    </m:r>
                    <m:r>
                      <a:rPr lang="en-US" sz="2800" i="1"/>
                      <m:t>×</m:t>
                    </m:r>
                    <m:r>
                      <a:rPr lang="en-US" sz="2800" i="1"/>
                      <m:t>𝑑</m:t>
                    </m:r>
                  </m:oMath>
                </a14:m>
                <a:endParaRPr lang="en-US" sz="2800" dirty="0"/>
              </a:p>
              <a:p>
                <a:r>
                  <a:rPr lang="en-US" sz="3200" dirty="0"/>
                  <a:t>Score:</a:t>
                </a:r>
              </a:p>
              <a:p>
                <a:pPr lvl="1"/>
                <a:r>
                  <a:rPr lang="en-US" sz="2800" dirty="0"/>
                  <a:t>(5.0 - distance(</a:t>
                </a:r>
                <a:r>
                  <a:rPr lang="en-US" sz="2800" dirty="0" err="1"/>
                  <a:t>state.x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state.y</a:t>
                </a:r>
                <a:r>
                  <a:rPr lang="en-US" sz="2800" dirty="0"/>
                  <a:t>, XG, YG))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9DD51E-0D78-4690-A11F-16F688247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69" t="-3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7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1EAA-3616-4BAF-9EF7-DC2BB4659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New Policy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3215AA-E034-4DD1-95BC-A9704CE403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sz="3200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/>
                        <m:t>𝐿𝑖𝑛𝑒𝑎𝑟𝑉𝑒𝑙𝑜𝑐𝑖𝑡𝑦</m:t>
                      </m:r>
                      <m:r>
                        <a:rPr lang="en-US" sz="3200" i="1"/>
                        <m:t>=</m:t>
                      </m:r>
                      <m:r>
                        <a:rPr lang="en-US" sz="3200" i="1"/>
                        <m:t>𝐴</m:t>
                      </m:r>
                      <m:r>
                        <a:rPr lang="en-US" sz="3200" i="1"/>
                        <m:t>×</m:t>
                      </m:r>
                      <m:r>
                        <a:rPr lang="en-US" sz="3200" i="1"/>
                        <m:t>𝑎𝑏𝑠</m:t>
                      </m:r>
                      <m:r>
                        <a:rPr lang="en-US" sz="3200" i="1"/>
                        <m:t>(</m:t>
                      </m:r>
                      <m:r>
                        <a:rPr lang="en-US" sz="3200" i="1"/>
                        <m:t>𝑡h𝑒𝑡𝑎𝑑</m:t>
                      </m:r>
                      <m:r>
                        <a:rPr lang="en-US" sz="3200" i="1"/>
                        <m:t>)+</m:t>
                      </m:r>
                      <m:r>
                        <a:rPr lang="en-US" sz="3200" i="1"/>
                        <m:t>𝐵</m:t>
                      </m:r>
                      <m:r>
                        <a:rPr lang="en-US" sz="3200" i="1"/>
                        <m:t>×</m:t>
                      </m:r>
                      <m:r>
                        <a:rPr lang="en-US" sz="3200" i="1"/>
                        <m:t>𝑑</m:t>
                      </m:r>
                      <m:r>
                        <a:rPr lang="en-US" sz="3200" i="1"/>
                        <m:t> </m:t>
                      </m:r>
                      <m:r>
                        <a:rPr lang="en-US" sz="3200"/>
                        <m:t>+</m:t>
                      </m:r>
                      <m:r>
                        <m:rPr>
                          <m:sty m:val="p"/>
                        </m:rPr>
                        <a:rPr lang="en-US" sz="3200"/>
                        <m:t>E</m:t>
                      </m:r>
                    </m:oMath>
                  </m:oMathPara>
                </a14:m>
                <a:endParaRPr lang="en-US" sz="32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i="1"/>
                      <m:t>𝐴𝑛𝑔𝑢𝑙𝑎𝑟𝑉𝑒𝑙𝑜𝑐𝑖𝑡𝑦</m:t>
                    </m:r>
                    <m:r>
                      <a:rPr lang="en-US" sz="3200" i="1"/>
                      <m:t>=</m:t>
                    </m:r>
                    <m:r>
                      <a:rPr lang="en-US" sz="3200" i="1"/>
                      <m:t>𝐶</m:t>
                    </m:r>
                    <m:r>
                      <a:rPr lang="en-US" sz="3200" i="1"/>
                      <m:t>×</m:t>
                    </m:r>
                    <m:r>
                      <a:rPr lang="en-US" sz="3200" i="1"/>
                      <m:t>𝑡h𝑒𝑡𝑎𝑑</m:t>
                    </m:r>
                    <m:r>
                      <a:rPr lang="en-US" sz="3200" i="1"/>
                      <m:t>+</m:t>
                    </m:r>
                    <m:r>
                      <a:rPr lang="en-US" sz="3200" i="1"/>
                      <m:t>𝐷</m:t>
                    </m:r>
                    <m:r>
                      <a:rPr lang="en-US" sz="3200" i="1"/>
                      <m:t>×</m:t>
                    </m:r>
                    <m:r>
                      <a:rPr lang="en-US" sz="3200" i="1"/>
                      <m:t>𝑑</m:t>
                    </m:r>
                    <m:r>
                      <a:rPr lang="en-US" sz="3200"/>
                      <m:t>+ </m:t>
                    </m:r>
                    <m:r>
                      <m:rPr>
                        <m:sty m:val="p"/>
                      </m:rPr>
                      <a:rPr lang="en-US" sz="3200"/>
                      <m:t>F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3215AA-E034-4DD1-95BC-A9704CE403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5826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90D3D-6DDB-425B-9303-5F337E26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3393BB-B8AC-4496-812F-318E5739C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4375" y="1150815"/>
            <a:ext cx="5548042" cy="5051203"/>
          </a:xfrm>
        </p:spPr>
      </p:pic>
    </p:spTree>
    <p:extLst>
      <p:ext uri="{BB962C8B-B14F-4D97-AF65-F5344CB8AC3E}">
        <p14:creationId xmlns:p14="http://schemas.microsoft.com/office/powerpoint/2010/main" val="250293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82FF-FCC4-4E1E-9384-9031F7EE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33ED-4BF3-46C5-8CDA-7FAFEC37F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Adding Time to the Reward Function</a:t>
            </a:r>
          </a:p>
          <a:p>
            <a:r>
              <a:rPr lang="en-US" sz="3600" dirty="0"/>
              <a:t>More complicated Policies</a:t>
            </a:r>
          </a:p>
          <a:p>
            <a:r>
              <a:rPr lang="en-US" sz="3600" dirty="0"/>
              <a:t>Single Parameter instead of random</a:t>
            </a:r>
          </a:p>
        </p:txBody>
      </p:sp>
    </p:spTree>
    <p:extLst>
      <p:ext uri="{BB962C8B-B14F-4D97-AF65-F5344CB8AC3E}">
        <p14:creationId xmlns:p14="http://schemas.microsoft.com/office/powerpoint/2010/main" val="1132040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5341</TotalTime>
  <Words>289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Tw Cen MT</vt:lpstr>
      <vt:lpstr>Circuit</vt:lpstr>
      <vt:lpstr>CIS 579 Project:  Self-taught AI Control </vt:lpstr>
      <vt:lpstr>PowerPoint Presentation</vt:lpstr>
      <vt:lpstr>Background</vt:lpstr>
      <vt:lpstr>Algorithm: Features</vt:lpstr>
      <vt:lpstr>Algorithm: Initial Policy</vt:lpstr>
      <vt:lpstr>Algorithm: New Policy</vt:lpstr>
      <vt:lpstr>Results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579 Project Proposal: Self-taught AI Controls</dc:title>
  <dc:creator>Kenneth Yesh</dc:creator>
  <cp:lastModifiedBy>Kenneth Yesh</cp:lastModifiedBy>
  <cp:revision>10</cp:revision>
  <cp:lastPrinted>2017-12-18T23:14:41Z</cp:lastPrinted>
  <dcterms:created xsi:type="dcterms:W3CDTF">2017-10-19T02:03:55Z</dcterms:created>
  <dcterms:modified xsi:type="dcterms:W3CDTF">2017-12-22T14:37:13Z</dcterms:modified>
</cp:coreProperties>
</file>