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58" r:id="rId3"/>
    <p:sldId id="259" r:id="rId4"/>
    <p:sldId id="263" r:id="rId5"/>
    <p:sldId id="268" r:id="rId6"/>
    <p:sldId id="314" r:id="rId7"/>
    <p:sldId id="273" r:id="rId8"/>
    <p:sldId id="274" r:id="rId9"/>
    <p:sldId id="270" r:id="rId10"/>
    <p:sldId id="284" r:id="rId11"/>
    <p:sldId id="315" r:id="rId12"/>
    <p:sldId id="267" r:id="rId13"/>
    <p:sldId id="278" r:id="rId14"/>
    <p:sldId id="280" r:id="rId15"/>
    <p:sldId id="316" r:id="rId16"/>
    <p:sldId id="283" r:id="rId17"/>
    <p:sldId id="282" r:id="rId18"/>
    <p:sldId id="279" r:id="rId19"/>
  </p:sldIdLst>
  <p:sldSz cx="12192000" cy="6858000"/>
  <p:notesSz cx="6858000" cy="9144000"/>
  <p:embeddedFontLst>
    <p:embeddedFont>
      <p:font typeface="a고딕18" panose="02020600000000000000" pitchFamily="18" charset="-127"/>
      <p:regular r:id="rId20"/>
    </p:embeddedFont>
    <p:embeddedFont>
      <p:font typeface="a고딕12" panose="02020600000000000000" pitchFamily="18" charset="-127"/>
      <p:regular r:id="rId21"/>
    </p:embeddedFont>
    <p:embeddedFont>
      <p:font typeface="a고딕13" panose="02020600000000000000" pitchFamily="18" charset="-127"/>
      <p:regular r:id="rId22"/>
    </p:embeddedFont>
    <p:embeddedFont>
      <p:font typeface="a고딕14" panose="02020600000000000000" pitchFamily="18" charset="-127"/>
      <p:regular r:id="rId23"/>
    </p:embeddedFont>
    <p:embeddedFont>
      <p:font typeface="a고딕15" panose="02020600000000000000" pitchFamily="18" charset="-127"/>
      <p:regular r:id="rId24"/>
    </p:embeddedFont>
    <p:embeddedFont>
      <p:font typeface="a고딕16" panose="02020600000000000000" pitchFamily="18" charset="-127"/>
      <p:regular r:id="rId25"/>
    </p:embeddedFont>
    <p:embeddedFont>
      <p:font typeface="a고딕17" panose="02020600000000000000" pitchFamily="18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74D0"/>
    <a:srgbClr val="DACAF8"/>
    <a:srgbClr val="404040"/>
    <a:srgbClr val="FFFFFF"/>
    <a:srgbClr val="4D224B"/>
    <a:srgbClr val="7E2E7A"/>
    <a:srgbClr val="D9D9D9"/>
    <a:srgbClr val="DCD8E0"/>
    <a:srgbClr val="4C298E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0" autoAdjust="0"/>
    <p:restoredTop sz="94660"/>
  </p:normalViewPr>
  <p:slideViewPr>
    <p:cSldViewPr snapToGrid="0">
      <p:cViewPr varScale="1">
        <p:scale>
          <a:sx n="47" d="100"/>
          <a:sy n="47" d="100"/>
        </p:scale>
        <p:origin x="58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</a:rPr>
              <a:t>무연고 사망자 현황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>
              <a:defRPr/>
            </a:pPr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(</a:t>
            </a:r>
            <a:r>
              <a:rPr lang="ko-KR" altLang="en-US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자료 </a:t>
            </a:r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= </a:t>
            </a:r>
            <a:r>
              <a:rPr lang="ko-KR" altLang="en-US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보건복지부</a:t>
            </a:r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)</a:t>
            </a:r>
            <a:endParaRPr lang="ko-KR" altLang="en-US" sz="12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c:rich>
      </c:tx>
      <c:layout>
        <c:manualLayout>
          <c:xMode val="edge"/>
          <c:yMode val="edge"/>
          <c:x val="0.28233691804950611"/>
          <c:y val="0.1111169066291565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2013년</c:v>
                </c:pt>
              </c:strCache>
            </c:strRef>
          </c:tx>
          <c:spPr>
            <a:ln w="4762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3" panose="02020600000000000000" pitchFamily="18" charset="-127"/>
                    <a:ea typeface="a고딕13" panose="02020600000000000000" pitchFamily="18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40세 미만</c:v>
                </c:pt>
                <c:pt idx="1">
                  <c:v>40~49세</c:v>
                </c:pt>
                <c:pt idx="2">
                  <c:v>50~59세</c:v>
                </c:pt>
                <c:pt idx="3">
                  <c:v>60~64세</c:v>
                </c:pt>
                <c:pt idx="4">
                  <c:v>65~69세</c:v>
                </c:pt>
                <c:pt idx="5">
                  <c:v>70세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42</c:v>
                </c:pt>
                <c:pt idx="1">
                  <c:v>146</c:v>
                </c:pt>
                <c:pt idx="2">
                  <c:v>339</c:v>
                </c:pt>
                <c:pt idx="3">
                  <c:v>160</c:v>
                </c:pt>
                <c:pt idx="4">
                  <c:v>97</c:v>
                </c:pt>
                <c:pt idx="5">
                  <c:v>361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C8-444F-8A17-B30473C93D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2018년</c:v>
                </c:pt>
              </c:strCache>
            </c:strRef>
          </c:tx>
          <c:spPr>
            <a:ln w="47625" cap="rnd">
              <a:solidFill>
                <a:srgbClr val="A374D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3" panose="02020600000000000000" pitchFamily="18" charset="-127"/>
                    <a:ea typeface="a고딕13" panose="02020600000000000000" pitchFamily="18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40세 미만</c:v>
                </c:pt>
                <c:pt idx="1">
                  <c:v>40~49세</c:v>
                </c:pt>
                <c:pt idx="2">
                  <c:v>50~59세</c:v>
                </c:pt>
                <c:pt idx="3">
                  <c:v>60~64세</c:v>
                </c:pt>
                <c:pt idx="4">
                  <c:v>65~69세</c:v>
                </c:pt>
                <c:pt idx="5">
                  <c:v>70세 이상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87</c:v>
                </c:pt>
                <c:pt idx="1">
                  <c:v>190</c:v>
                </c:pt>
                <c:pt idx="2">
                  <c:v>576</c:v>
                </c:pt>
                <c:pt idx="3">
                  <c:v>419</c:v>
                </c:pt>
                <c:pt idx="4">
                  <c:v>282</c:v>
                </c:pt>
                <c:pt idx="5">
                  <c:v>838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C8-444F-8A17-B30473C93D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3365711"/>
        <c:axId val="1033834975"/>
      </c:lineChart>
      <c:catAx>
        <c:axId val="1043365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n-cs"/>
              </a:defRPr>
            </a:pPr>
            <a:endParaRPr lang="ko-KR"/>
          </a:p>
        </c:txPr>
        <c:crossAx val="1033834975"/>
        <c:crosses val="autoZero"/>
        <c:auto val="1"/>
        <c:lblAlgn val="ctr"/>
        <c:lblOffset val="100"/>
        <c:noMultiLvlLbl val="0"/>
      </c:catAx>
      <c:valAx>
        <c:axId val="1033834975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43365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n-cs"/>
              </a:defRPr>
            </a:pPr>
            <a:r>
              <a:rPr lang="en-US" altLang="ko-KR" sz="2000" b="0" dirty="0">
                <a:latin typeface="a고딕15" panose="02020600000000000000" pitchFamily="18" charset="-127"/>
                <a:ea typeface="a고딕15" panose="02020600000000000000" pitchFamily="18" charset="-127"/>
              </a:rPr>
              <a:t>1</a:t>
            </a:r>
            <a:r>
              <a:rPr lang="ko-KR" altLang="en-US" sz="2000" b="0" dirty="0" err="1">
                <a:latin typeface="a고딕15" panose="02020600000000000000" pitchFamily="18" charset="-127"/>
                <a:ea typeface="a고딕15" panose="02020600000000000000" pitchFamily="18" charset="-127"/>
              </a:rPr>
              <a:t>인가구</a:t>
            </a:r>
            <a:r>
              <a:rPr lang="ko-KR" altLang="en-US" sz="2000" b="0" dirty="0">
                <a:latin typeface="a고딕15" panose="02020600000000000000" pitchFamily="18" charset="-127"/>
                <a:ea typeface="a고딕15" panose="02020600000000000000" pitchFamily="18" charset="-127"/>
              </a:rPr>
              <a:t> 규모 추이</a:t>
            </a:r>
            <a:endParaRPr lang="en-US" altLang="ko-KR" sz="2000" b="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>
              <a:defRPr/>
            </a:pPr>
            <a:r>
              <a:rPr lang="en-US" altLang="ko-KR" sz="1200" b="0" dirty="0"/>
              <a:t>(</a:t>
            </a:r>
            <a:r>
              <a:rPr lang="ko-KR" altLang="en-US" sz="1200" b="0" dirty="0"/>
              <a:t>단위</a:t>
            </a:r>
            <a:r>
              <a:rPr lang="en-US" altLang="ko-KR" sz="1200" b="0" dirty="0"/>
              <a:t>:</a:t>
            </a:r>
            <a:r>
              <a:rPr lang="ko-KR" altLang="en-US" sz="1200" b="0" dirty="0" err="1"/>
              <a:t>만가구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출처 </a:t>
            </a:r>
            <a:r>
              <a:rPr lang="en-US" altLang="ko-KR" sz="1200" b="0" dirty="0"/>
              <a:t>: </a:t>
            </a:r>
            <a:r>
              <a:rPr lang="ko-KR" altLang="en-US" sz="1200" b="0" dirty="0" err="1"/>
              <a:t>뉴시스</a:t>
            </a:r>
            <a:r>
              <a:rPr lang="en-US" altLang="ko-KR" sz="1200" b="0" dirty="0"/>
              <a:t>) 2017</a:t>
            </a:r>
            <a:endParaRPr lang="ko-KR" altLang="en-US" sz="1200" b="0" dirty="0"/>
          </a:p>
        </c:rich>
      </c:tx>
      <c:layout>
        <c:manualLayout>
          <c:xMode val="edge"/>
          <c:yMode val="edge"/>
          <c:x val="0.28305114603440829"/>
          <c:y val="9.96078431372549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일반가구</c:v>
          </c:tx>
          <c:spPr>
            <a:solidFill>
              <a:srgbClr val="D9D9D9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2000년</c:v>
                </c:pt>
                <c:pt idx="1">
                  <c:v>2005년</c:v>
                </c:pt>
                <c:pt idx="2">
                  <c:v>2010년</c:v>
                </c:pt>
                <c:pt idx="3">
                  <c:v>2015년</c:v>
                </c:pt>
                <c:pt idx="4">
                  <c:v>2016년</c:v>
                </c:pt>
                <c:pt idx="5">
                  <c:v>2017년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1431.2</c:v>
                </c:pt>
                <c:pt idx="1">
                  <c:v>1588.7</c:v>
                </c:pt>
                <c:pt idx="2">
                  <c:v>1733.9</c:v>
                </c:pt>
                <c:pt idx="3">
                  <c:v>1911.1</c:v>
                </c:pt>
                <c:pt idx="4">
                  <c:v>1936.8</c:v>
                </c:pt>
                <c:pt idx="5">
                  <c:v>1967.4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ED-4F77-B269-DD836FCCB433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1인가구</c:v>
                </c:pt>
              </c:strCache>
            </c:strRef>
          </c:tx>
          <c:spPr>
            <a:solidFill>
              <a:srgbClr val="DACAF8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2000년</c:v>
                </c:pt>
                <c:pt idx="1">
                  <c:v>2005년</c:v>
                </c:pt>
                <c:pt idx="2">
                  <c:v>2010년</c:v>
                </c:pt>
                <c:pt idx="3">
                  <c:v>2015년</c:v>
                </c:pt>
                <c:pt idx="4">
                  <c:v>2016년</c:v>
                </c:pt>
                <c:pt idx="5">
                  <c:v>2017년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222.4</c:v>
                </c:pt>
                <c:pt idx="1">
                  <c:v>317.10000000000002</c:v>
                </c:pt>
                <c:pt idx="2">
                  <c:v>414.2</c:v>
                </c:pt>
                <c:pt idx="3">
                  <c:v>520.29999999999995</c:v>
                </c:pt>
                <c:pt idx="4">
                  <c:v>539.79999999999995</c:v>
                </c:pt>
                <c:pt idx="5">
                  <c:v>561.9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ED-4F77-B269-DD836FCCB4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332254687"/>
        <c:axId val="1325488207"/>
      </c:barChar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2254687"/>
        <c:axId val="1325488207"/>
        <c:extLst>
          <c:ext xmlns:c15="http://schemas.microsoft.com/office/drawing/2012/chart" uri="{02D57815-91ED-43cb-92C2-25804820EDAC}">
            <c15:filteredLineSeries>
              <c15:ser>
                <c:idx val="3"/>
                <c:order val="2"/>
                <c:tx>
                  <c:v>1인가구</c:v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Lit>
                    <c:formatCode>General</c:formatCode>
                    <c:ptCount val="1"/>
                    <c:pt idx="0">
                      <c:v>1</c:v>
                    </c:pt>
                  </c:numLit>
                </c:val>
                <c:smooth val="0"/>
                <c:extLst>
                  <c:ext xmlns:c16="http://schemas.microsoft.com/office/drawing/2014/chart" uri="{C3380CC4-5D6E-409C-BE32-E72D297353CC}">
                    <c16:uniqueId val="{00000003-CBED-4F77-B269-DD836FCCB433}"/>
                  </c:ext>
                </c:extLst>
              </c15:ser>
            </c15:filteredLineSeries>
          </c:ext>
        </c:extLst>
      </c:lineChart>
      <c:catAx>
        <c:axId val="1332254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n-cs"/>
              </a:defRPr>
            </a:pPr>
            <a:endParaRPr lang="ko-KR"/>
          </a:p>
        </c:txPr>
        <c:crossAx val="1325488207"/>
        <c:crosses val="autoZero"/>
        <c:auto val="1"/>
        <c:lblAlgn val="ctr"/>
        <c:lblOffset val="100"/>
        <c:noMultiLvlLbl val="0"/>
      </c:catAx>
      <c:valAx>
        <c:axId val="132548820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32254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고딕13" panose="02020600000000000000" pitchFamily="18" charset="-127"/>
          <a:ea typeface="a고딕13" panose="02020600000000000000" pitchFamily="18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1인가구 비율</c:v>
                </c:pt>
              </c:strCache>
            </c:strRef>
          </c:tx>
          <c:spPr>
            <a:ln w="28575" cap="rnd">
              <a:solidFill>
                <a:srgbClr val="A374D0"/>
              </a:solidFill>
              <a:round/>
            </a:ln>
            <a:effectLst/>
          </c:spPr>
          <c:marker>
            <c:symbol val="none"/>
          </c:marker>
          <c:dLbls>
            <c:numFmt formatCode="General\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3" panose="02020600000000000000" pitchFamily="18" charset="-127"/>
                    <a:ea typeface="a고딕13" panose="02020600000000000000" pitchFamily="18" charset="-127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15.5</c:v>
                </c:pt>
                <c:pt idx="1">
                  <c:v>20</c:v>
                </c:pt>
                <c:pt idx="2">
                  <c:v>23.9</c:v>
                </c:pt>
                <c:pt idx="3">
                  <c:v>27.2</c:v>
                </c:pt>
                <c:pt idx="4">
                  <c:v>27.9</c:v>
                </c:pt>
                <c:pt idx="5">
                  <c:v>28.6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97-46C5-8F60-25E6B8746C0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800000"/>
        <c:axId val="1444366671"/>
      </c:lineChart>
      <c:catAx>
        <c:axId val="48000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44366671"/>
        <c:crosses val="autoZero"/>
        <c:auto val="1"/>
        <c:lblAlgn val="ctr"/>
        <c:lblOffset val="100"/>
        <c:noMultiLvlLbl val="0"/>
      </c:catAx>
      <c:valAx>
        <c:axId val="144436667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00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+mn-cs"/>
              </a:defRPr>
            </a:pPr>
            <a:r>
              <a:rPr lang="ko-KR" dirty="0"/>
              <a:t>연령별 </a:t>
            </a:r>
            <a:r>
              <a:rPr lang="en-US" dirty="0"/>
              <a:t>1</a:t>
            </a:r>
            <a:r>
              <a:rPr lang="ko-KR" dirty="0" err="1"/>
              <a:t>인가구</a:t>
            </a:r>
            <a:r>
              <a:rPr lang="ko-KR" dirty="0"/>
              <a:t> 비율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2.1296770823914145E-2"/>
          <c:y val="0.49198623911969402"/>
          <c:w val="0.96395931091337606"/>
          <c:h val="0.32640795886375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DACAF8"/>
            </a:solidFill>
            <a:ln>
              <a:noFill/>
            </a:ln>
            <a:effectLst/>
          </c:spPr>
          <c:invertIfNegative val="0"/>
          <c:dLbls>
            <c:numFmt formatCode="General\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고딕15" panose="02020600000000000000" pitchFamily="18" charset="-127"/>
                    <a:ea typeface="a고딕15" panose="02020600000000000000" pitchFamily="18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20세미만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  <c:pt idx="5">
                  <c:v>60대</c:v>
                </c:pt>
                <c:pt idx="6">
                  <c:v>70대 이상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1.1000000000000001</c:v>
                </c:pt>
                <c:pt idx="1">
                  <c:v>17.100000000000001</c:v>
                </c:pt>
                <c:pt idx="2">
                  <c:v>17.2</c:v>
                </c:pt>
                <c:pt idx="3">
                  <c:v>15.4</c:v>
                </c:pt>
                <c:pt idx="4">
                  <c:v>16.899999999999999</c:v>
                </c:pt>
                <c:pt idx="5">
                  <c:v>14.3</c:v>
                </c:pt>
                <c:pt idx="6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5E-4C83-BA34-138CD27F73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30809903"/>
        <c:axId val="1459647279"/>
      </c:barChart>
      <c:catAx>
        <c:axId val="1530809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+mn-cs"/>
              </a:defRPr>
            </a:pPr>
            <a:endParaRPr lang="ko-KR"/>
          </a:p>
        </c:txPr>
        <c:crossAx val="1459647279"/>
        <c:crosses val="autoZero"/>
        <c:auto val="1"/>
        <c:lblAlgn val="ctr"/>
        <c:lblOffset val="100"/>
        <c:noMultiLvlLbl val="0"/>
      </c:catAx>
      <c:valAx>
        <c:axId val="14596472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30809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고딕15" panose="02020600000000000000" pitchFamily="18" charset="-127"/>
          <a:ea typeface="a고딕15" panose="02020600000000000000" pitchFamily="18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9B2E6-42C4-495C-ABAA-1CA7AC148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FF540B-4AE6-4AD2-A16A-CB098E6AE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062CF-F9F8-4B8F-8D00-199FC434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FAF47-4F6D-42AC-B096-29B4BB7D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FBF7F-C2D2-42A8-8586-16D283A7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99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0EF50-F3B1-43B9-97C6-5B34602ED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87D8F6-ADF0-4D85-8EF5-AD3942BD5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02CD9A-F78B-477D-8A70-EB88AD433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118142-79B1-434B-9D64-0EB1992E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C67770-4E0A-47F3-8DE4-BD59F072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60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DAC43C-A105-4CAE-A4DB-5B7F83F88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FB7A1B-D35B-4602-A2E1-BE70529DA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C72E66-00DD-4890-A486-B89353E6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0367C-38F3-444C-BE24-85589B24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44D7B-D4DF-4FB7-AA78-D220DF41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12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181A-700A-442D-A5A1-BA2188E4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5D93D-B8B9-44A5-9433-CFE6F4E5C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5D1562-6EC5-4C90-9C98-E9B63086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D285A-D482-46AB-9222-786C6BFB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ABBDA-54E8-4CB7-897A-82B010CA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11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1BBC4-31B5-4AA8-A0B3-CEF43AC2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974CC-E17E-48E1-B0F5-52F9C5C2B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1A5EA-78C5-463F-B9C7-8C1E8C1A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8C3D79-C5F2-4132-B3C4-B5A18CCD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9449F-D8FB-4FAD-B098-D4A6C1E5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53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F6E37-1FDB-464B-B43B-83CE75E94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CC16F-5BFE-452E-BB3E-D0D891C59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475C30-F15F-44E1-B803-15F719CDF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B1583-F81F-4B4F-8882-C19A8DE4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E8E378-CFE1-4844-ABF7-9C2D2014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F9C9BD-D58F-4E0B-8888-6F419D7B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58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E96AE-7BD9-4234-8A9F-7D200678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6EE0ED-B777-401A-890C-7578082F6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04639D-F141-41CC-AECE-68A346091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47FFA7-9152-4F6E-B008-7588FE7A2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08D5A6-DA13-4ADC-A7AC-65E17B6AC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DFB202-4B39-4015-9D09-E3590577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560CCC-6D8F-4127-8DCC-11DFE68D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928467-DB73-468E-8350-14FBDAA2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43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90A06-9024-4975-9258-E3380A92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AAFCCC-9190-46EB-A266-3EDBA919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233654-65DA-44CE-95AC-372D1192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27F3D9-E96C-4667-B876-963640FA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74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4624E6-E55A-43EB-8FCF-D77A081F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514857-6757-4323-B330-E5B335F8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4FA02D-8416-4413-A929-A912881F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96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0D5BF-0492-4DC0-BFDA-BC96A53EF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E18B0-44CD-4E3C-BA40-678675BCC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5DA09-B283-41FF-A2D0-672750768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DF571A-FAD2-4359-8EFD-592FD940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F8381-80D7-43B1-86E2-51BF8C65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3B3825-B2DB-4D12-B2DC-933C2BA6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32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9497A-CA8A-4C2C-9FB3-A7A210BF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6CF00A-FBAD-4221-836F-B6852559D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AED310-5866-4568-B1F8-ADD930498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9A6448-0F69-4287-A73B-F1659B53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A374FE-8717-4DEB-8E0B-315F2817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EC96D9-B858-403C-939C-094755E4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3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2A29FD-2EAD-4DA3-AE63-7CB023A4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B9EF18-9419-4ADC-BC10-77B34EFBE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02223A-1EA7-4C68-9191-4B66C6ECE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617DD0-A5C2-48F8-B2FA-820F0F513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3EFAA7-AA2F-40E4-B74B-571E35D2E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41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echasolution.com/shop/goods/goods_view.php?goodsno=545697&amp;category=048004" TargetMode="External"/><Relationship Id="rId2" Type="http://schemas.openxmlformats.org/officeDocument/2006/relationships/hyperlink" Target="https://www.smartmaker.com/ups/smweb8/buy_build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echasolution.com/shop/goods/goods_view.php?goodsno=5642&amp;category=" TargetMode="External"/><Relationship Id="rId5" Type="http://schemas.openxmlformats.org/officeDocument/2006/relationships/hyperlink" Target="http://mechasolution.com/shop/goods/goods_view.php?goodsno=71794&amp;category=" TargetMode="External"/><Relationship Id="rId4" Type="http://schemas.openxmlformats.org/officeDocument/2006/relationships/hyperlink" Target="http://mechasolution.com/shop/goods/goods_view.php?goodsno=578775&amp;category=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7.jpeg"/><Relationship Id="rId7" Type="http://schemas.openxmlformats.org/officeDocument/2006/relationships/image" Target="../media/image20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.jpeg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0" y="2146386"/>
            <a:ext cx="12192000" cy="1644563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kern="0" dirty="0">
                <a:solidFill>
                  <a:srgbClr val="A374D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1</a:t>
            </a:r>
            <a:r>
              <a:rPr lang="ko-KR" altLang="en-US" sz="3200" kern="0" dirty="0">
                <a:solidFill>
                  <a:srgbClr val="A374D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인 가구의 사고 감지 및 생존 여부 확인을 위한 알림 어플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 </a:t>
            </a:r>
            <a:endParaRPr lang="ko-KR" altLang="en-US" sz="6000" kern="0" dirty="0">
              <a:solidFill>
                <a:prstClr val="black">
                  <a:lumMod val="65000"/>
                  <a:lumOff val="35000"/>
                </a:prstClr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512427" y="3939571"/>
            <a:ext cx="515786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solidFill>
                  <a:prstClr val="black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융합보안공학과 </a:t>
            </a:r>
            <a:r>
              <a:rPr lang="en-US" altLang="ko-KR" sz="1100" dirty="0">
                <a:solidFill>
                  <a:prstClr val="black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20171896 </a:t>
            </a:r>
            <a:r>
              <a:rPr lang="ko-KR" altLang="en-US" sz="1100" dirty="0">
                <a:solidFill>
                  <a:prstClr val="black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김영은</a:t>
            </a:r>
            <a:r>
              <a:rPr lang="en-US" altLang="ko-KR" sz="1100" dirty="0">
                <a:solidFill>
                  <a:prstClr val="black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	</a:t>
            </a:r>
            <a:r>
              <a:rPr lang="ko-KR" altLang="en-US" sz="1100" dirty="0">
                <a:solidFill>
                  <a:prstClr val="black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융합보안공학과 </a:t>
            </a:r>
            <a:r>
              <a:rPr lang="en-US" altLang="ko-KR" sz="1100" dirty="0">
                <a:solidFill>
                  <a:prstClr val="black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20171907</a:t>
            </a:r>
            <a:r>
              <a:rPr lang="ko-KR" altLang="en-US" sz="1100" dirty="0">
                <a:solidFill>
                  <a:prstClr val="black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김지연</a:t>
            </a:r>
            <a:endParaRPr lang="en-US" altLang="ko-KR" sz="1100" dirty="0">
              <a:solidFill>
                <a:prstClr val="black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/>
            <a:r>
              <a:rPr lang="ko-KR" altLang="en-US" sz="1100" dirty="0">
                <a:solidFill>
                  <a:prstClr val="black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융합보안공학과 </a:t>
            </a:r>
            <a:r>
              <a:rPr lang="en-US" altLang="ko-KR" sz="1100" dirty="0">
                <a:solidFill>
                  <a:prstClr val="black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20171999 </a:t>
            </a:r>
            <a:r>
              <a:rPr lang="ko-KR" altLang="en-US" sz="1100" dirty="0" err="1">
                <a:solidFill>
                  <a:prstClr val="black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조유빈</a:t>
            </a:r>
            <a:r>
              <a:rPr lang="en-US" altLang="ko-KR" sz="1100" dirty="0">
                <a:solidFill>
                  <a:prstClr val="black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	</a:t>
            </a:r>
            <a:r>
              <a:rPr lang="ko-KR" altLang="en-US" sz="1100" dirty="0">
                <a:solidFill>
                  <a:prstClr val="black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융합보안공학과 </a:t>
            </a:r>
            <a:r>
              <a:rPr lang="en-US" altLang="ko-KR" sz="1100" dirty="0">
                <a:solidFill>
                  <a:prstClr val="black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20172012 </a:t>
            </a:r>
            <a:r>
              <a:rPr lang="ko-KR" altLang="en-US" sz="1100" dirty="0">
                <a:solidFill>
                  <a:prstClr val="black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한아름</a:t>
            </a:r>
          </a:p>
        </p:txBody>
      </p:sp>
      <p:graphicFrame>
        <p:nvGraphicFramePr>
          <p:cNvPr id="64" name="표 63"/>
          <p:cNvGraphicFramePr>
            <a:graphicFrameLocks noGrp="1"/>
          </p:cNvGraphicFramePr>
          <p:nvPr/>
        </p:nvGraphicFramePr>
        <p:xfrm>
          <a:off x="-9281" y="3577622"/>
          <a:ext cx="12201280" cy="213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13327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7D46B35-3715-43D3-AFF6-FC13489F0896}"/>
              </a:ext>
            </a:extLst>
          </p:cNvPr>
          <p:cNvSpPr/>
          <p:nvPr/>
        </p:nvSpPr>
        <p:spPr>
          <a:xfrm>
            <a:off x="3636826" y="3153155"/>
            <a:ext cx="4909063" cy="275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Capstone Design for Convergence Security 1 : Alice Alert Service System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129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631322" y="1584412"/>
            <a:ext cx="11214100" cy="476558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496000" y="770301"/>
            <a:ext cx="7200000" cy="0"/>
          </a:xfrm>
          <a:prstGeom prst="line">
            <a:avLst/>
          </a:prstGeom>
          <a:ln>
            <a:solidFill>
              <a:srgbClr val="A37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665880" y="244836"/>
            <a:ext cx="4885640" cy="10649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A374D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기능 설명</a:t>
            </a:r>
            <a:endParaRPr lang="en-US" altLang="ko-KR" sz="2800" b="1" kern="0" dirty="0">
              <a:solidFill>
                <a:srgbClr val="A374D0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기대효과</a:t>
            </a:r>
            <a:endParaRPr lang="ko-KR" altLang="en-US" sz="9600" kern="0" dirty="0">
              <a:solidFill>
                <a:prstClr val="black">
                  <a:lumMod val="65000"/>
                  <a:lumOff val="3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608126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349249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CDF0F9-EAE9-4F5F-904E-E78748E392C9}"/>
              </a:ext>
            </a:extLst>
          </p:cNvPr>
          <p:cNvGrpSpPr/>
          <p:nvPr/>
        </p:nvGrpSpPr>
        <p:grpSpPr>
          <a:xfrm>
            <a:off x="8316715" y="4536437"/>
            <a:ext cx="3580962" cy="1393458"/>
            <a:chOff x="7951237" y="4916383"/>
            <a:chExt cx="3022747" cy="139345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53BF1B6-8211-4B21-89A2-39026CF0F433}"/>
                </a:ext>
              </a:extLst>
            </p:cNvPr>
            <p:cNvSpPr/>
            <p:nvPr/>
          </p:nvSpPr>
          <p:spPr>
            <a:xfrm>
              <a:off x="7973178" y="4916383"/>
              <a:ext cx="3000806" cy="13934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1</a:t>
              </a: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인가구의 안전 사각지대 감소</a:t>
              </a:r>
              <a:endPara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사고발생을 빠르게 인지하고 대처할 수 있어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 </a:t>
              </a:r>
              <a:r>
                <a:rPr lang="en-US" altLang="ko-KR" sz="1400" dirty="0">
                  <a:solidFill>
                    <a:srgbClr val="C00000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1</a:t>
              </a:r>
              <a:r>
                <a:rPr lang="ko-KR" altLang="en-US" sz="1400" dirty="0">
                  <a:solidFill>
                    <a:srgbClr val="C00000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인가구의 보안 수준이 향상됨</a:t>
              </a:r>
              <a:endParaRPr lang="ko-KR" altLang="en-US" sz="1000" dirty="0">
                <a:solidFill>
                  <a:srgbClr val="C00000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63" name="설명선: 굽은 선 62">
              <a:extLst>
                <a:ext uri="{FF2B5EF4-FFF2-40B4-BE49-F238E27FC236}">
                  <a16:creationId xmlns:a16="http://schemas.microsoft.com/office/drawing/2014/main" id="{6B6C1AC6-5E47-47EF-9E43-2B89765EF92A}"/>
                </a:ext>
              </a:extLst>
            </p:cNvPr>
            <p:cNvSpPr/>
            <p:nvPr/>
          </p:nvSpPr>
          <p:spPr>
            <a:xfrm>
              <a:off x="7951237" y="5087955"/>
              <a:ext cx="45719" cy="176668"/>
            </a:xfrm>
            <a:prstGeom prst="borderCallout2">
              <a:avLst>
                <a:gd name="adj1" fmla="val 56264"/>
                <a:gd name="adj2" fmla="val 66668"/>
                <a:gd name="adj3" fmla="val 80231"/>
                <a:gd name="adj4" fmla="val 57355"/>
                <a:gd name="adj5" fmla="val 33890"/>
                <a:gd name="adj6" fmla="val -3038"/>
              </a:avLst>
            </a:prstGeom>
            <a:solidFill>
              <a:srgbClr val="A374D0"/>
            </a:solidFill>
            <a:ln>
              <a:solidFill>
                <a:srgbClr val="A374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284C89F-2586-46AF-B0A9-5B08DA09276F}"/>
              </a:ext>
            </a:extLst>
          </p:cNvPr>
          <p:cNvGrpSpPr/>
          <p:nvPr/>
        </p:nvGrpSpPr>
        <p:grpSpPr>
          <a:xfrm>
            <a:off x="7287251" y="2191122"/>
            <a:ext cx="4737946" cy="1070293"/>
            <a:chOff x="6686607" y="1601004"/>
            <a:chExt cx="4273193" cy="107029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10D08EF-37E8-4825-8CCA-A202779AAB0B}"/>
                </a:ext>
              </a:extLst>
            </p:cNvPr>
            <p:cNvSpPr/>
            <p:nvPr/>
          </p:nvSpPr>
          <p:spPr>
            <a:xfrm>
              <a:off x="6709466" y="1601004"/>
              <a:ext cx="4250334" cy="10702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고딕17" panose="02020600000000000000" pitchFamily="18" charset="-127"/>
                  <a:ea typeface="a고딕17" panose="02020600000000000000" pitchFamily="18" charset="-127"/>
                </a:rPr>
                <a:t>누구나 이용 가능한 서비스</a:t>
              </a:r>
              <a:endPara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고딕17" panose="02020600000000000000" pitchFamily="18" charset="-127"/>
                <a:ea typeface="a고딕17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모든 연령층이 사용하기 용이하며</a:t>
              </a: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, </a:t>
              </a:r>
              <a:r>
                <a:rPr lang="ko-KR" altLang="en-US" sz="1400" dirty="0">
                  <a:solidFill>
                    <a:srgbClr val="C00000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보호자가 존재하지 않아도 </a:t>
              </a:r>
              <a:endParaRPr lang="en-US" altLang="ko-KR" sz="1400" dirty="0">
                <a:solidFill>
                  <a:srgbClr val="C00000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돌봄 받을 수 있는 </a:t>
              </a:r>
              <a:r>
                <a:rPr lang="ko-KR" altLang="en-US" sz="1400" dirty="0">
                  <a:solidFill>
                    <a:srgbClr val="C00000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서비스를 제공함</a:t>
              </a:r>
              <a:endParaRPr lang="ko-KR" altLang="en-US" sz="1000" dirty="0">
                <a:solidFill>
                  <a:srgbClr val="C00000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64" name="설명선: 굽은 선 63">
              <a:extLst>
                <a:ext uri="{FF2B5EF4-FFF2-40B4-BE49-F238E27FC236}">
                  <a16:creationId xmlns:a16="http://schemas.microsoft.com/office/drawing/2014/main" id="{F5D5FAAA-E6E3-4BE9-9174-0FA4BE8B3DAC}"/>
                </a:ext>
              </a:extLst>
            </p:cNvPr>
            <p:cNvSpPr/>
            <p:nvPr/>
          </p:nvSpPr>
          <p:spPr>
            <a:xfrm>
              <a:off x="6686607" y="1780591"/>
              <a:ext cx="45719" cy="176668"/>
            </a:xfrm>
            <a:prstGeom prst="borderCallout2">
              <a:avLst>
                <a:gd name="adj1" fmla="val 56264"/>
                <a:gd name="adj2" fmla="val 66668"/>
                <a:gd name="adj3" fmla="val 80231"/>
                <a:gd name="adj4" fmla="val 57355"/>
                <a:gd name="adj5" fmla="val 33890"/>
                <a:gd name="adj6" fmla="val -3038"/>
              </a:avLst>
            </a:prstGeom>
            <a:solidFill>
              <a:srgbClr val="A374D0"/>
            </a:solidFill>
            <a:ln>
              <a:solidFill>
                <a:srgbClr val="A374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47A59D07-515C-49A0-AF24-FB9982008972}"/>
              </a:ext>
            </a:extLst>
          </p:cNvPr>
          <p:cNvGrpSpPr/>
          <p:nvPr/>
        </p:nvGrpSpPr>
        <p:grpSpPr>
          <a:xfrm>
            <a:off x="631291" y="4558570"/>
            <a:ext cx="3339987" cy="1716624"/>
            <a:chOff x="1462727" y="4948292"/>
            <a:chExt cx="2871173" cy="17166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F7F0573-5222-4C50-BB51-8054AAABF8C2}"/>
                </a:ext>
              </a:extLst>
            </p:cNvPr>
            <p:cNvSpPr/>
            <p:nvPr/>
          </p:nvSpPr>
          <p:spPr>
            <a:xfrm>
              <a:off x="1462727" y="4948292"/>
              <a:ext cx="2871173" cy="17166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저렴한 비용</a:t>
              </a:r>
              <a:endPara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  <a:p>
              <a:pPr algn="r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타 서비스에 비해 </a:t>
              </a:r>
              <a:r>
                <a:rPr lang="ko-KR" altLang="en-US" sz="1400" dirty="0">
                  <a:solidFill>
                    <a:srgbClr val="C00000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초기 비용이 저렴</a:t>
              </a: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하며 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  <a:p>
              <a:pPr algn="r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서비스 이용 시</a:t>
              </a: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, </a:t>
              </a:r>
              <a:r>
                <a:rPr lang="ko-KR" altLang="en-US" sz="1400" dirty="0">
                  <a:solidFill>
                    <a:srgbClr val="C00000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추가 비용이 발생하지 않음 </a:t>
              </a:r>
              <a:endParaRPr lang="ko-KR" altLang="en-US" sz="900" dirty="0">
                <a:solidFill>
                  <a:srgbClr val="C00000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65" name="설명선: 굽은 선 64">
              <a:extLst>
                <a:ext uri="{FF2B5EF4-FFF2-40B4-BE49-F238E27FC236}">
                  <a16:creationId xmlns:a16="http://schemas.microsoft.com/office/drawing/2014/main" id="{EF8B42DC-E00F-4C16-BC37-4EEA71FC6B8E}"/>
                </a:ext>
              </a:extLst>
            </p:cNvPr>
            <p:cNvSpPr/>
            <p:nvPr/>
          </p:nvSpPr>
          <p:spPr>
            <a:xfrm>
              <a:off x="3349266" y="5103883"/>
              <a:ext cx="45719" cy="176668"/>
            </a:xfrm>
            <a:prstGeom prst="borderCallout2">
              <a:avLst>
                <a:gd name="adj1" fmla="val 56264"/>
                <a:gd name="adj2" fmla="val 66668"/>
                <a:gd name="adj3" fmla="val 80231"/>
                <a:gd name="adj4" fmla="val 57355"/>
                <a:gd name="adj5" fmla="val 33890"/>
                <a:gd name="adj6" fmla="val -3038"/>
              </a:avLst>
            </a:prstGeom>
            <a:solidFill>
              <a:srgbClr val="A374D0"/>
            </a:solidFill>
            <a:ln>
              <a:solidFill>
                <a:srgbClr val="A374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54F3844-F106-47D8-A4E4-E7F25228F7CB}"/>
              </a:ext>
            </a:extLst>
          </p:cNvPr>
          <p:cNvGrpSpPr/>
          <p:nvPr/>
        </p:nvGrpSpPr>
        <p:grpSpPr>
          <a:xfrm>
            <a:off x="3947343" y="2001056"/>
            <a:ext cx="4243524" cy="4036987"/>
            <a:chOff x="4335749" y="2296822"/>
            <a:chExt cx="3618206" cy="3442103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EF757F4-66DD-48D6-928A-E64F8F642924}"/>
                </a:ext>
              </a:extLst>
            </p:cNvPr>
            <p:cNvSpPr/>
            <p:nvPr/>
          </p:nvSpPr>
          <p:spPr>
            <a:xfrm>
              <a:off x="4335749" y="3695746"/>
              <a:ext cx="2043179" cy="2043179"/>
            </a:xfrm>
            <a:prstGeom prst="ellipse">
              <a:avLst/>
            </a:prstGeom>
            <a:solidFill>
              <a:srgbClr val="DACAF8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B8B53B4-8AD7-4E1C-9B1B-BD675091585A}"/>
                </a:ext>
              </a:extLst>
            </p:cNvPr>
            <p:cNvSpPr/>
            <p:nvPr/>
          </p:nvSpPr>
          <p:spPr>
            <a:xfrm>
              <a:off x="5910776" y="3695746"/>
              <a:ext cx="2043179" cy="2043179"/>
            </a:xfrm>
            <a:prstGeom prst="ellipse">
              <a:avLst/>
            </a:prstGeom>
            <a:solidFill>
              <a:srgbClr val="DACAF8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BEDBC81-DD65-45C3-B293-CD3F47622697}"/>
                </a:ext>
              </a:extLst>
            </p:cNvPr>
            <p:cNvSpPr/>
            <p:nvPr/>
          </p:nvSpPr>
          <p:spPr>
            <a:xfrm>
              <a:off x="5101655" y="2296822"/>
              <a:ext cx="2086900" cy="2086900"/>
            </a:xfrm>
            <a:prstGeom prst="ellipse">
              <a:avLst/>
            </a:prstGeom>
            <a:solidFill>
              <a:srgbClr val="DACAF8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0">
              <a:extLst>
                <a:ext uri="{FF2B5EF4-FFF2-40B4-BE49-F238E27FC236}">
                  <a16:creationId xmlns:a16="http://schemas.microsoft.com/office/drawing/2014/main" id="{AEFF9BD1-EF7B-49BE-88E6-68FA7C45EDFF}"/>
                </a:ext>
              </a:extLst>
            </p:cNvPr>
            <p:cNvSpPr/>
            <p:nvPr/>
          </p:nvSpPr>
          <p:spPr>
            <a:xfrm>
              <a:off x="5892956" y="4052143"/>
              <a:ext cx="530302" cy="1364739"/>
            </a:xfrm>
            <a:custGeom>
              <a:avLst/>
              <a:gdLst>
                <a:gd name="connsiteX0" fmla="*/ 292502 w 585004"/>
                <a:gd name="connsiteY0" fmla="*/ 0 h 1505514"/>
                <a:gd name="connsiteX1" fmla="*/ 333608 w 585004"/>
                <a:gd name="connsiteY1" fmla="*/ 45227 h 1505514"/>
                <a:gd name="connsiteX2" fmla="*/ 363413 w 585004"/>
                <a:gd name="connsiteY2" fmla="*/ 72316 h 1505514"/>
                <a:gd name="connsiteX3" fmla="*/ 390479 w 585004"/>
                <a:gd name="connsiteY3" fmla="*/ 108511 h 1505514"/>
                <a:gd name="connsiteX4" fmla="*/ 585004 w 585004"/>
                <a:gd name="connsiteY4" fmla="*/ 745341 h 1505514"/>
                <a:gd name="connsiteX5" fmla="*/ 324910 w 585004"/>
                <a:gd name="connsiteY5" fmla="*/ 1469856 h 1505514"/>
                <a:gd name="connsiteX6" fmla="*/ 292502 w 585004"/>
                <a:gd name="connsiteY6" fmla="*/ 1505514 h 1505514"/>
                <a:gd name="connsiteX7" fmla="*/ 260094 w 585004"/>
                <a:gd name="connsiteY7" fmla="*/ 1469856 h 1505514"/>
                <a:gd name="connsiteX8" fmla="*/ 0 w 585004"/>
                <a:gd name="connsiteY8" fmla="*/ 745341 h 1505514"/>
                <a:gd name="connsiteX9" fmla="*/ 194525 w 585004"/>
                <a:gd name="connsiteY9" fmla="*/ 108511 h 1505514"/>
                <a:gd name="connsiteX10" fmla="*/ 221591 w 585004"/>
                <a:gd name="connsiteY10" fmla="*/ 72316 h 1505514"/>
                <a:gd name="connsiteX11" fmla="*/ 251396 w 585004"/>
                <a:gd name="connsiteY11" fmla="*/ 45227 h 1505514"/>
                <a:gd name="connsiteX12" fmla="*/ 292502 w 585004"/>
                <a:gd name="connsiteY12" fmla="*/ 0 h 150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5004" h="1505514">
                  <a:moveTo>
                    <a:pt x="292502" y="0"/>
                  </a:moveTo>
                  <a:lnTo>
                    <a:pt x="333608" y="45227"/>
                  </a:lnTo>
                  <a:lnTo>
                    <a:pt x="363413" y="72316"/>
                  </a:lnTo>
                  <a:lnTo>
                    <a:pt x="390479" y="108511"/>
                  </a:lnTo>
                  <a:cubicBezTo>
                    <a:pt x="513292" y="290298"/>
                    <a:pt x="585004" y="509445"/>
                    <a:pt x="585004" y="745341"/>
                  </a:cubicBezTo>
                  <a:cubicBezTo>
                    <a:pt x="585004" y="1020554"/>
                    <a:pt x="487396" y="1272968"/>
                    <a:pt x="324910" y="1469856"/>
                  </a:cubicBezTo>
                  <a:lnTo>
                    <a:pt x="292502" y="1505514"/>
                  </a:lnTo>
                  <a:lnTo>
                    <a:pt x="260094" y="1469856"/>
                  </a:lnTo>
                  <a:cubicBezTo>
                    <a:pt x="97608" y="1272968"/>
                    <a:pt x="0" y="1020554"/>
                    <a:pt x="0" y="745341"/>
                  </a:cubicBezTo>
                  <a:cubicBezTo>
                    <a:pt x="0" y="509445"/>
                    <a:pt x="71712" y="290298"/>
                    <a:pt x="194525" y="108511"/>
                  </a:cubicBezTo>
                  <a:lnTo>
                    <a:pt x="221591" y="72316"/>
                  </a:lnTo>
                  <a:lnTo>
                    <a:pt x="251396" y="45227"/>
                  </a:lnTo>
                  <a:lnTo>
                    <a:pt x="2925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53" name="자유형 20">
              <a:extLst>
                <a:ext uri="{FF2B5EF4-FFF2-40B4-BE49-F238E27FC236}">
                  <a16:creationId xmlns:a16="http://schemas.microsoft.com/office/drawing/2014/main" id="{BF3F401B-4837-4EAB-AF57-55FED85584B7}"/>
                </a:ext>
              </a:extLst>
            </p:cNvPr>
            <p:cNvSpPr/>
            <p:nvPr/>
          </p:nvSpPr>
          <p:spPr>
            <a:xfrm rot="3587528">
              <a:off x="6298044" y="3391197"/>
              <a:ext cx="530302" cy="1286345"/>
            </a:xfrm>
            <a:custGeom>
              <a:avLst/>
              <a:gdLst>
                <a:gd name="connsiteX0" fmla="*/ 292502 w 585004"/>
                <a:gd name="connsiteY0" fmla="*/ 0 h 1505514"/>
                <a:gd name="connsiteX1" fmla="*/ 333608 w 585004"/>
                <a:gd name="connsiteY1" fmla="*/ 45227 h 1505514"/>
                <a:gd name="connsiteX2" fmla="*/ 363413 w 585004"/>
                <a:gd name="connsiteY2" fmla="*/ 72316 h 1505514"/>
                <a:gd name="connsiteX3" fmla="*/ 390479 w 585004"/>
                <a:gd name="connsiteY3" fmla="*/ 108511 h 1505514"/>
                <a:gd name="connsiteX4" fmla="*/ 585004 w 585004"/>
                <a:gd name="connsiteY4" fmla="*/ 745341 h 1505514"/>
                <a:gd name="connsiteX5" fmla="*/ 324910 w 585004"/>
                <a:gd name="connsiteY5" fmla="*/ 1469856 h 1505514"/>
                <a:gd name="connsiteX6" fmla="*/ 292502 w 585004"/>
                <a:gd name="connsiteY6" fmla="*/ 1505514 h 1505514"/>
                <a:gd name="connsiteX7" fmla="*/ 260094 w 585004"/>
                <a:gd name="connsiteY7" fmla="*/ 1469856 h 1505514"/>
                <a:gd name="connsiteX8" fmla="*/ 0 w 585004"/>
                <a:gd name="connsiteY8" fmla="*/ 745341 h 1505514"/>
                <a:gd name="connsiteX9" fmla="*/ 194525 w 585004"/>
                <a:gd name="connsiteY9" fmla="*/ 108511 h 1505514"/>
                <a:gd name="connsiteX10" fmla="*/ 221591 w 585004"/>
                <a:gd name="connsiteY10" fmla="*/ 72316 h 1505514"/>
                <a:gd name="connsiteX11" fmla="*/ 251396 w 585004"/>
                <a:gd name="connsiteY11" fmla="*/ 45227 h 1505514"/>
                <a:gd name="connsiteX12" fmla="*/ 292502 w 585004"/>
                <a:gd name="connsiteY12" fmla="*/ 0 h 150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5004" h="1505514">
                  <a:moveTo>
                    <a:pt x="292502" y="0"/>
                  </a:moveTo>
                  <a:lnTo>
                    <a:pt x="333608" y="45227"/>
                  </a:lnTo>
                  <a:lnTo>
                    <a:pt x="363413" y="72316"/>
                  </a:lnTo>
                  <a:lnTo>
                    <a:pt x="390479" y="108511"/>
                  </a:lnTo>
                  <a:cubicBezTo>
                    <a:pt x="513292" y="290298"/>
                    <a:pt x="585004" y="509445"/>
                    <a:pt x="585004" y="745341"/>
                  </a:cubicBezTo>
                  <a:cubicBezTo>
                    <a:pt x="585004" y="1020554"/>
                    <a:pt x="487396" y="1272968"/>
                    <a:pt x="324910" y="1469856"/>
                  </a:cubicBezTo>
                  <a:lnTo>
                    <a:pt x="292502" y="1505514"/>
                  </a:lnTo>
                  <a:lnTo>
                    <a:pt x="260094" y="1469856"/>
                  </a:lnTo>
                  <a:cubicBezTo>
                    <a:pt x="97608" y="1272968"/>
                    <a:pt x="0" y="1020554"/>
                    <a:pt x="0" y="745341"/>
                  </a:cubicBezTo>
                  <a:cubicBezTo>
                    <a:pt x="0" y="509445"/>
                    <a:pt x="71712" y="290298"/>
                    <a:pt x="194525" y="108511"/>
                  </a:cubicBezTo>
                  <a:lnTo>
                    <a:pt x="221591" y="72316"/>
                  </a:lnTo>
                  <a:lnTo>
                    <a:pt x="251396" y="45227"/>
                  </a:lnTo>
                  <a:lnTo>
                    <a:pt x="2925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55" name="자유형 20">
              <a:extLst>
                <a:ext uri="{FF2B5EF4-FFF2-40B4-BE49-F238E27FC236}">
                  <a16:creationId xmlns:a16="http://schemas.microsoft.com/office/drawing/2014/main" id="{9A1344B0-EA11-4C4D-9B3A-C8627C33D70F}"/>
                </a:ext>
              </a:extLst>
            </p:cNvPr>
            <p:cNvSpPr/>
            <p:nvPr/>
          </p:nvSpPr>
          <p:spPr>
            <a:xfrm rot="17949902">
              <a:off x="5469502" y="3381230"/>
              <a:ext cx="530302" cy="1286345"/>
            </a:xfrm>
            <a:custGeom>
              <a:avLst/>
              <a:gdLst>
                <a:gd name="connsiteX0" fmla="*/ 292502 w 585004"/>
                <a:gd name="connsiteY0" fmla="*/ 0 h 1505514"/>
                <a:gd name="connsiteX1" fmla="*/ 333608 w 585004"/>
                <a:gd name="connsiteY1" fmla="*/ 45227 h 1505514"/>
                <a:gd name="connsiteX2" fmla="*/ 363413 w 585004"/>
                <a:gd name="connsiteY2" fmla="*/ 72316 h 1505514"/>
                <a:gd name="connsiteX3" fmla="*/ 390479 w 585004"/>
                <a:gd name="connsiteY3" fmla="*/ 108511 h 1505514"/>
                <a:gd name="connsiteX4" fmla="*/ 585004 w 585004"/>
                <a:gd name="connsiteY4" fmla="*/ 745341 h 1505514"/>
                <a:gd name="connsiteX5" fmla="*/ 324910 w 585004"/>
                <a:gd name="connsiteY5" fmla="*/ 1469856 h 1505514"/>
                <a:gd name="connsiteX6" fmla="*/ 292502 w 585004"/>
                <a:gd name="connsiteY6" fmla="*/ 1505514 h 1505514"/>
                <a:gd name="connsiteX7" fmla="*/ 260094 w 585004"/>
                <a:gd name="connsiteY7" fmla="*/ 1469856 h 1505514"/>
                <a:gd name="connsiteX8" fmla="*/ 0 w 585004"/>
                <a:gd name="connsiteY8" fmla="*/ 745341 h 1505514"/>
                <a:gd name="connsiteX9" fmla="*/ 194525 w 585004"/>
                <a:gd name="connsiteY9" fmla="*/ 108511 h 1505514"/>
                <a:gd name="connsiteX10" fmla="*/ 221591 w 585004"/>
                <a:gd name="connsiteY10" fmla="*/ 72316 h 1505514"/>
                <a:gd name="connsiteX11" fmla="*/ 251396 w 585004"/>
                <a:gd name="connsiteY11" fmla="*/ 45227 h 1505514"/>
                <a:gd name="connsiteX12" fmla="*/ 292502 w 585004"/>
                <a:gd name="connsiteY12" fmla="*/ 0 h 150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5004" h="1505514">
                  <a:moveTo>
                    <a:pt x="292502" y="0"/>
                  </a:moveTo>
                  <a:lnTo>
                    <a:pt x="333608" y="45227"/>
                  </a:lnTo>
                  <a:lnTo>
                    <a:pt x="363413" y="72316"/>
                  </a:lnTo>
                  <a:lnTo>
                    <a:pt x="390479" y="108511"/>
                  </a:lnTo>
                  <a:cubicBezTo>
                    <a:pt x="513292" y="290298"/>
                    <a:pt x="585004" y="509445"/>
                    <a:pt x="585004" y="745341"/>
                  </a:cubicBezTo>
                  <a:cubicBezTo>
                    <a:pt x="585004" y="1020554"/>
                    <a:pt x="487396" y="1272968"/>
                    <a:pt x="324910" y="1469856"/>
                  </a:cubicBezTo>
                  <a:lnTo>
                    <a:pt x="292502" y="1505514"/>
                  </a:lnTo>
                  <a:lnTo>
                    <a:pt x="260094" y="1469856"/>
                  </a:lnTo>
                  <a:cubicBezTo>
                    <a:pt x="97608" y="1272968"/>
                    <a:pt x="0" y="1020554"/>
                    <a:pt x="0" y="745341"/>
                  </a:cubicBezTo>
                  <a:cubicBezTo>
                    <a:pt x="0" y="509445"/>
                    <a:pt x="71712" y="290298"/>
                    <a:pt x="194525" y="108511"/>
                  </a:cubicBezTo>
                  <a:lnTo>
                    <a:pt x="221591" y="72316"/>
                  </a:lnTo>
                  <a:lnTo>
                    <a:pt x="251396" y="45227"/>
                  </a:lnTo>
                  <a:lnTo>
                    <a:pt x="2925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pic>
          <p:nvPicPr>
            <p:cNvPr id="69" name="그림 68" descr="보조의자, 테이블, 표지판이(가) 표시된 사진&#10;&#10;자동 생성된 설명">
              <a:extLst>
                <a:ext uri="{FF2B5EF4-FFF2-40B4-BE49-F238E27FC236}">
                  <a16:creationId xmlns:a16="http://schemas.microsoft.com/office/drawing/2014/main" id="{7F78DD0F-63EE-4670-97DD-40CD264C8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2333" y="4354505"/>
              <a:ext cx="1098944" cy="1098944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4A13D106-5317-4DA1-8854-9B4B98024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2331" y="4362521"/>
              <a:ext cx="870645" cy="870645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22A05EB9-1587-4199-8DFC-650C4C3E8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3312" y="2604831"/>
              <a:ext cx="1031467" cy="10314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883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631322" y="1584412"/>
            <a:ext cx="11214100" cy="476558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5DF6827-9DE0-4877-8E26-C2D737378928}"/>
              </a:ext>
            </a:extLst>
          </p:cNvPr>
          <p:cNvSpPr/>
          <p:nvPr/>
        </p:nvSpPr>
        <p:spPr>
          <a:xfrm>
            <a:off x="884784" y="4854450"/>
            <a:ext cx="10675893" cy="1233247"/>
          </a:xfrm>
          <a:prstGeom prst="roundRect">
            <a:avLst/>
          </a:prstGeom>
          <a:solidFill>
            <a:srgbClr val="A374D0">
              <a:alpha val="6000"/>
            </a:srgbClr>
          </a:solidFill>
          <a:ln w="19050">
            <a:solidFill>
              <a:srgbClr val="A374D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2496000" y="770301"/>
            <a:ext cx="7200000" cy="0"/>
          </a:xfrm>
          <a:prstGeom prst="line">
            <a:avLst/>
          </a:prstGeom>
          <a:ln>
            <a:solidFill>
              <a:srgbClr val="A37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665880" y="244836"/>
            <a:ext cx="4885640" cy="10649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A374D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기능 설명</a:t>
            </a:r>
            <a:endParaRPr lang="en-US" altLang="ko-KR" sz="2800" b="1" kern="0" dirty="0">
              <a:solidFill>
                <a:srgbClr val="A374D0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예상문제점 및 해결방안</a:t>
            </a:r>
            <a:endParaRPr lang="ko-KR" altLang="en-US" sz="9600" kern="0" dirty="0">
              <a:solidFill>
                <a:prstClr val="black">
                  <a:lumMod val="65000"/>
                  <a:lumOff val="3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608126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349249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F8F741-3D9A-42E4-A386-E9FEE96B42FC}"/>
              </a:ext>
            </a:extLst>
          </p:cNvPr>
          <p:cNvSpPr/>
          <p:nvPr/>
        </p:nvSpPr>
        <p:spPr>
          <a:xfrm>
            <a:off x="808917" y="1729586"/>
            <a:ext cx="5713926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A374D0"/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Q1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노년층이 해당 시스템 환경을 스스로 조성할 수 있을까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? 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E2C4098-7985-47A2-A723-916CFA54EE51}"/>
              </a:ext>
            </a:extLst>
          </p:cNvPr>
          <p:cNvSpPr/>
          <p:nvPr/>
        </p:nvSpPr>
        <p:spPr>
          <a:xfrm>
            <a:off x="884784" y="2268070"/>
            <a:ext cx="10675893" cy="1756512"/>
          </a:xfrm>
          <a:prstGeom prst="roundRect">
            <a:avLst/>
          </a:prstGeom>
          <a:solidFill>
            <a:srgbClr val="A374D0">
              <a:alpha val="6000"/>
            </a:srgbClr>
          </a:solidFill>
          <a:ln w="19050">
            <a:solidFill>
              <a:srgbClr val="A374D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69965EB-BB62-445D-907C-82BECDD4AD9A}"/>
              </a:ext>
            </a:extLst>
          </p:cNvPr>
          <p:cNvSpPr/>
          <p:nvPr/>
        </p:nvSpPr>
        <p:spPr>
          <a:xfrm>
            <a:off x="1085960" y="2487364"/>
            <a:ext cx="10344040" cy="1295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설치 및 시스템 환경 조성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,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사용까지 </a:t>
            </a:r>
            <a:r>
              <a:rPr lang="ko-KR" altLang="en-US" sz="1600" dirty="0">
                <a:solidFill>
                  <a:srgbClr val="C0000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제품의 사용에 대한 전반적인 설명을 담은 영상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을 제공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6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제품의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QR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코드를 활용하여 어플을 다운받을 수 있고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,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어플 실행 시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, </a:t>
            </a:r>
            <a:r>
              <a:rPr lang="ko-KR" altLang="en-US" sz="1600" dirty="0">
                <a:solidFill>
                  <a:srgbClr val="C0000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누구나 쉽게 따라할 수 있도록 </a:t>
            </a:r>
            <a:endParaRPr lang="en-US" altLang="ko-KR" sz="1600" dirty="0">
              <a:solidFill>
                <a:srgbClr val="C00000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자세한 설명을 담은 </a:t>
            </a:r>
            <a:r>
              <a:rPr lang="ko-KR" altLang="en-US" sz="1600" dirty="0">
                <a:solidFill>
                  <a:srgbClr val="C0000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가이드 영상을 제공</a:t>
            </a:r>
            <a:r>
              <a:rPr lang="en-US" altLang="ko-KR" sz="1600" dirty="0">
                <a:solidFill>
                  <a:srgbClr val="C0000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(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해당 방법으로 해결이 되지 않는 경우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주변 </a:t>
            </a:r>
            <a:r>
              <a:rPr lang="ko-KR" altLang="en-US" sz="1400" dirty="0">
                <a:solidFill>
                  <a:srgbClr val="C000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경로당 등에서 도움을 요청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할 수 있도록 함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1ED3A37-F6D4-49C9-AF1E-AFF7DCA5916F}"/>
              </a:ext>
            </a:extLst>
          </p:cNvPr>
          <p:cNvSpPr/>
          <p:nvPr/>
        </p:nvSpPr>
        <p:spPr>
          <a:xfrm>
            <a:off x="631322" y="4299251"/>
            <a:ext cx="5389966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A374D0"/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Q2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이상 상황이 아님에도 신고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(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허위신고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가 간다면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?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5C3662-8BF5-4DEE-9265-97C7AFDC7E80}"/>
              </a:ext>
            </a:extLst>
          </p:cNvPr>
          <p:cNvSpPr/>
          <p:nvPr/>
        </p:nvSpPr>
        <p:spPr>
          <a:xfrm>
            <a:off x="1085960" y="4999953"/>
            <a:ext cx="10344040" cy="926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C0000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이중확인 절차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이용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6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이상상황 감지 시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1</a:t>
            </a:r>
            <a:r>
              <a:rPr lang="ko-KR" altLang="en-US" sz="1600" dirty="0">
                <a:solidFill>
                  <a:srgbClr val="C0000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차적으로 사용자의 휴대폰 알림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을 통한 생존여부 판별하고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설정 시간 내에 </a:t>
            </a:r>
            <a:r>
              <a:rPr lang="ko-KR" altLang="en-US" sz="1600" dirty="0">
                <a:solidFill>
                  <a:srgbClr val="C0000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응답이 없을 경우에만 신고 접수</a:t>
            </a:r>
            <a:endParaRPr lang="en-US" altLang="ko-KR" sz="1600" dirty="0">
              <a:solidFill>
                <a:srgbClr val="C00000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694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596900" y="1577849"/>
            <a:ext cx="11214100" cy="476558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496000" y="770301"/>
            <a:ext cx="7200000" cy="0"/>
          </a:xfrm>
          <a:prstGeom prst="line">
            <a:avLst/>
          </a:prstGeom>
          <a:ln>
            <a:solidFill>
              <a:srgbClr val="A37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665880" y="280694"/>
            <a:ext cx="4885640" cy="10241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A374D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개발 환경</a:t>
            </a:r>
            <a:endParaRPr lang="en-US" altLang="ko-KR" sz="2800" b="1" kern="0" dirty="0">
              <a:solidFill>
                <a:srgbClr val="A374D0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시스템 구성도</a:t>
            </a:r>
          </a:p>
        </p:txBody>
      </p:sp>
      <p:sp>
        <p:nvSpPr>
          <p:cNvPr id="46" name="타원 45"/>
          <p:cNvSpPr/>
          <p:nvPr/>
        </p:nvSpPr>
        <p:spPr>
          <a:xfrm>
            <a:off x="3608126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349249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grpSp>
        <p:nvGrpSpPr>
          <p:cNvPr id="7173" name="그룹 7172">
            <a:extLst>
              <a:ext uri="{FF2B5EF4-FFF2-40B4-BE49-F238E27FC236}">
                <a16:creationId xmlns:a16="http://schemas.microsoft.com/office/drawing/2014/main" id="{FE10CABA-057E-4CEE-BDF7-97430DBBA704}"/>
              </a:ext>
            </a:extLst>
          </p:cNvPr>
          <p:cNvGrpSpPr/>
          <p:nvPr/>
        </p:nvGrpSpPr>
        <p:grpSpPr>
          <a:xfrm>
            <a:off x="2401302" y="2112368"/>
            <a:ext cx="8456337" cy="4080953"/>
            <a:chOff x="2347513" y="2221339"/>
            <a:chExt cx="8456337" cy="4080953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2862107-42DB-4970-8774-CF29412FABA1}"/>
                </a:ext>
              </a:extLst>
            </p:cNvPr>
            <p:cNvSpPr/>
            <p:nvPr/>
          </p:nvSpPr>
          <p:spPr>
            <a:xfrm>
              <a:off x="2347513" y="2835580"/>
              <a:ext cx="1058115" cy="975519"/>
            </a:xfrm>
            <a:prstGeom prst="ellipse">
              <a:avLst/>
            </a:prstGeom>
            <a:noFill/>
            <a:ln w="57150">
              <a:solidFill>
                <a:srgbClr val="A374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404040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사용자</a:t>
              </a: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6EDA7F9B-171E-4550-9CAB-1C06F2085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6332" y="2221339"/>
              <a:ext cx="1390955" cy="571478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AD619D6-B132-4B22-8416-ED5240EA55B0}"/>
                </a:ext>
              </a:extLst>
            </p:cNvPr>
            <p:cNvSpPr/>
            <p:nvPr/>
          </p:nvSpPr>
          <p:spPr>
            <a:xfrm>
              <a:off x="5566942" y="2843995"/>
              <a:ext cx="1058115" cy="975519"/>
            </a:xfrm>
            <a:prstGeom prst="rect">
              <a:avLst/>
            </a:prstGeom>
            <a:noFill/>
            <a:ln w="57150">
              <a:solidFill>
                <a:srgbClr val="6E95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404040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알림 앱</a:t>
              </a:r>
              <a:endParaRPr lang="en-US" altLang="ko-KR" sz="1600" dirty="0">
                <a:solidFill>
                  <a:srgbClr val="404040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4" name="순서도: 자기 디스크 3">
              <a:extLst>
                <a:ext uri="{FF2B5EF4-FFF2-40B4-BE49-F238E27FC236}">
                  <a16:creationId xmlns:a16="http://schemas.microsoft.com/office/drawing/2014/main" id="{F6ADA33E-9C44-4480-B133-960C643C19E4}"/>
                </a:ext>
              </a:extLst>
            </p:cNvPr>
            <p:cNvSpPr/>
            <p:nvPr/>
          </p:nvSpPr>
          <p:spPr>
            <a:xfrm>
              <a:off x="5592343" y="4871673"/>
              <a:ext cx="1075765" cy="821277"/>
            </a:xfrm>
            <a:prstGeom prst="flowChartMagneticDisk">
              <a:avLst/>
            </a:prstGeom>
            <a:noFill/>
            <a:ln w="57150">
              <a:solidFill>
                <a:srgbClr val="C49A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rgbClr val="404040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DataBase</a:t>
              </a:r>
              <a:endParaRPr lang="en-US" altLang="ko-KR" sz="1600" dirty="0">
                <a:solidFill>
                  <a:srgbClr val="404040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pic>
          <p:nvPicPr>
            <p:cNvPr id="7176" name="Picture 8" descr="Amazon RDS – MariaDB 신규 서비스 공개 | Amazon Web Services 한국 ...">
              <a:extLst>
                <a:ext uri="{FF2B5EF4-FFF2-40B4-BE49-F238E27FC236}">
                  <a16:creationId xmlns:a16="http://schemas.microsoft.com/office/drawing/2014/main" id="{D0A53DFA-EE92-4FBE-9126-7B812D3123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981" y="5481015"/>
              <a:ext cx="1092076" cy="821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0BFFF84-247C-4AE5-84C8-34E711C08487}"/>
                </a:ext>
              </a:extLst>
            </p:cNvPr>
            <p:cNvSpPr/>
            <p:nvPr/>
          </p:nvSpPr>
          <p:spPr>
            <a:xfrm>
              <a:off x="7802817" y="4221622"/>
              <a:ext cx="1080000" cy="7200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마그네틱 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도어 센서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pic>
          <p:nvPicPr>
            <p:cNvPr id="7170" name="Picture 2" descr="upload.wikimedia.org/wikipedia/commons/4/42/Ard...">
              <a:extLst>
                <a:ext uri="{FF2B5EF4-FFF2-40B4-BE49-F238E27FC236}">
                  <a16:creationId xmlns:a16="http://schemas.microsoft.com/office/drawing/2014/main" id="{FAB04588-5396-41F5-8D74-A32FDDDC51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5958" y="2294708"/>
              <a:ext cx="735325" cy="501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93A89A1-A860-4724-9B03-63EF5257D41E}"/>
                </a:ext>
              </a:extLst>
            </p:cNvPr>
            <p:cNvCxnSpPr>
              <a:cxnSpLocks/>
              <a:stCxn id="32" idx="3"/>
              <a:endCxn id="12" idx="0"/>
            </p:cNvCxnSpPr>
            <p:nvPr/>
          </p:nvCxnSpPr>
          <p:spPr>
            <a:xfrm flipH="1">
              <a:off x="8342817" y="3699664"/>
              <a:ext cx="577560" cy="521958"/>
            </a:xfrm>
            <a:prstGeom prst="line">
              <a:avLst/>
            </a:prstGeom>
            <a:ln w="28575">
              <a:solidFill>
                <a:srgbClr val="40404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F31E187-24B5-45F1-9AE8-0C24739F1740}"/>
                </a:ext>
              </a:extLst>
            </p:cNvPr>
            <p:cNvSpPr/>
            <p:nvPr/>
          </p:nvSpPr>
          <p:spPr>
            <a:xfrm>
              <a:off x="8753620" y="4222393"/>
              <a:ext cx="1080000" cy="7200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와이파이 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모듈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D20E986-A2FF-404E-8D2E-DEDBD5FE6EBE}"/>
                </a:ext>
              </a:extLst>
            </p:cNvPr>
            <p:cNvSpPr/>
            <p:nvPr/>
          </p:nvSpPr>
          <p:spPr>
            <a:xfrm>
              <a:off x="9723850" y="4224427"/>
              <a:ext cx="1080000" cy="7200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블루투스 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모듈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B119386-16CB-455B-92EA-2FCC4E2406BD}"/>
                </a:ext>
              </a:extLst>
            </p:cNvPr>
            <p:cNvCxnSpPr>
              <a:cxnSpLocks/>
              <a:stCxn id="21" idx="0"/>
              <a:endCxn id="32" idx="5"/>
            </p:cNvCxnSpPr>
            <p:nvPr/>
          </p:nvCxnSpPr>
          <p:spPr>
            <a:xfrm flipH="1" flipV="1">
              <a:off x="9668578" y="3699664"/>
              <a:ext cx="595272" cy="524763"/>
            </a:xfrm>
            <a:prstGeom prst="line">
              <a:avLst/>
            </a:prstGeom>
            <a:ln w="28575">
              <a:solidFill>
                <a:srgbClr val="40404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C648A2C-FA8C-4CA8-A26F-B4B6821BC126}"/>
                </a:ext>
              </a:extLst>
            </p:cNvPr>
            <p:cNvCxnSpPr>
              <a:cxnSpLocks/>
              <a:stCxn id="20" idx="0"/>
              <a:endCxn id="32" idx="4"/>
            </p:cNvCxnSpPr>
            <p:nvPr/>
          </p:nvCxnSpPr>
          <p:spPr>
            <a:xfrm flipV="1">
              <a:off x="9293620" y="3842525"/>
              <a:ext cx="858" cy="379868"/>
            </a:xfrm>
            <a:prstGeom prst="line">
              <a:avLst/>
            </a:prstGeom>
            <a:ln w="28575">
              <a:solidFill>
                <a:srgbClr val="40404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D9769E8-12CE-4EF3-8640-CC5BCB610654}"/>
                </a:ext>
              </a:extLst>
            </p:cNvPr>
            <p:cNvSpPr/>
            <p:nvPr/>
          </p:nvSpPr>
          <p:spPr>
            <a:xfrm>
              <a:off x="8765420" y="2867006"/>
              <a:ext cx="1058115" cy="975519"/>
            </a:xfrm>
            <a:prstGeom prst="ellipse">
              <a:avLst/>
            </a:prstGeom>
            <a:noFill/>
            <a:ln w="57150">
              <a:solidFill>
                <a:srgbClr val="0097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600" dirty="0">
                <a:solidFill>
                  <a:srgbClr val="404040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52D1A2F-E8C5-4E8B-84ED-1470862C9D67}"/>
                </a:ext>
              </a:extLst>
            </p:cNvPr>
            <p:cNvSpPr/>
            <p:nvPr/>
          </p:nvSpPr>
          <p:spPr>
            <a:xfrm>
              <a:off x="8856940" y="3186298"/>
              <a:ext cx="9092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 err="1">
                  <a:solidFill>
                    <a:srgbClr val="404040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아두이노</a:t>
              </a:r>
              <a:endParaRPr lang="ko-KR" altLang="en-US" sz="1600" dirty="0">
                <a:solidFill>
                  <a:srgbClr val="404040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49957AA5-279D-4D4E-9A0C-713DB512F91D}"/>
                </a:ext>
              </a:extLst>
            </p:cNvPr>
            <p:cNvCxnSpPr/>
            <p:nvPr/>
          </p:nvCxnSpPr>
          <p:spPr>
            <a:xfrm>
              <a:off x="3608126" y="3159403"/>
              <a:ext cx="1763488" cy="0"/>
            </a:xfrm>
            <a:prstGeom prst="line">
              <a:avLst/>
            </a:prstGeom>
            <a:ln w="28575">
              <a:solidFill>
                <a:srgbClr val="40404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CB60A794-0A2B-420C-93C7-91F96EEB6196}"/>
                </a:ext>
              </a:extLst>
            </p:cNvPr>
            <p:cNvCxnSpPr/>
            <p:nvPr/>
          </p:nvCxnSpPr>
          <p:spPr>
            <a:xfrm>
              <a:off x="3608126" y="3497957"/>
              <a:ext cx="1763488" cy="0"/>
            </a:xfrm>
            <a:prstGeom prst="line">
              <a:avLst/>
            </a:prstGeom>
            <a:ln w="28575">
              <a:solidFill>
                <a:srgbClr val="40404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36E2FE1-61A3-4515-9818-7014BCA83587}"/>
                </a:ext>
              </a:extLst>
            </p:cNvPr>
            <p:cNvCxnSpPr/>
            <p:nvPr/>
          </p:nvCxnSpPr>
          <p:spPr>
            <a:xfrm>
              <a:off x="6787287" y="3356624"/>
              <a:ext cx="1763488" cy="0"/>
            </a:xfrm>
            <a:prstGeom prst="line">
              <a:avLst/>
            </a:prstGeom>
            <a:ln w="28575">
              <a:solidFill>
                <a:srgbClr val="40404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8" name="직선 연결선 7167">
              <a:extLst>
                <a:ext uri="{FF2B5EF4-FFF2-40B4-BE49-F238E27FC236}">
                  <a16:creationId xmlns:a16="http://schemas.microsoft.com/office/drawing/2014/main" id="{69D55288-5D5E-47BB-AAA8-3B326AE58D12}"/>
                </a:ext>
              </a:extLst>
            </p:cNvPr>
            <p:cNvCxnSpPr/>
            <p:nvPr/>
          </p:nvCxnSpPr>
          <p:spPr>
            <a:xfrm>
              <a:off x="5916705" y="3960643"/>
              <a:ext cx="0" cy="718933"/>
            </a:xfrm>
            <a:prstGeom prst="line">
              <a:avLst/>
            </a:prstGeom>
            <a:ln w="28575">
              <a:solidFill>
                <a:srgbClr val="40404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533163B5-6602-4779-82A0-35CB3416A6D2}"/>
                </a:ext>
              </a:extLst>
            </p:cNvPr>
            <p:cNvCxnSpPr/>
            <p:nvPr/>
          </p:nvCxnSpPr>
          <p:spPr>
            <a:xfrm>
              <a:off x="6293223" y="3960643"/>
              <a:ext cx="0" cy="718933"/>
            </a:xfrm>
            <a:prstGeom prst="line">
              <a:avLst/>
            </a:prstGeom>
            <a:ln w="28575">
              <a:solidFill>
                <a:srgbClr val="40404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0567952-7920-4037-B7EE-531DC8F832B4}"/>
                </a:ext>
              </a:extLst>
            </p:cNvPr>
            <p:cNvSpPr/>
            <p:nvPr/>
          </p:nvSpPr>
          <p:spPr>
            <a:xfrm>
              <a:off x="3848755" y="2861043"/>
              <a:ext cx="1410340" cy="316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알림 서비스 제공</a:t>
              </a:r>
              <a:endPara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94C748C-21B7-462C-AF72-AEBC695872F9}"/>
                </a:ext>
              </a:extLst>
            </p:cNvPr>
            <p:cNvSpPr/>
            <p:nvPr/>
          </p:nvSpPr>
          <p:spPr>
            <a:xfrm>
              <a:off x="4013925" y="3473855"/>
              <a:ext cx="1080000" cy="316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요청</a:t>
              </a:r>
              <a:endPara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2C55A956-8EDA-4A08-B4E6-84710708DCF8}"/>
                </a:ext>
              </a:extLst>
            </p:cNvPr>
            <p:cNvSpPr/>
            <p:nvPr/>
          </p:nvSpPr>
          <p:spPr>
            <a:xfrm>
              <a:off x="6965330" y="3028298"/>
              <a:ext cx="1410340" cy="316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수집 데이터 전송</a:t>
              </a:r>
              <a:endPara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D562FF3-38AD-485E-9881-01D699CD520E}"/>
                </a:ext>
              </a:extLst>
            </p:cNvPr>
            <p:cNvSpPr/>
            <p:nvPr/>
          </p:nvSpPr>
          <p:spPr>
            <a:xfrm>
              <a:off x="5158339" y="4143445"/>
              <a:ext cx="1080000" cy="3166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요청</a:t>
              </a:r>
              <a:endPara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FD599A2-1C53-40E6-89D6-251D0A1B9B67}"/>
                </a:ext>
              </a:extLst>
            </p:cNvPr>
            <p:cNvSpPr/>
            <p:nvPr/>
          </p:nvSpPr>
          <p:spPr>
            <a:xfrm>
              <a:off x="6103964" y="4086315"/>
              <a:ext cx="108000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데이터</a:t>
              </a:r>
              <a:endPara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  <a:p>
              <a:pPr algn="ctr"/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입력</a:t>
              </a:r>
              <a:r>
                <a:rPr lang="en-US" altLang="ko-KR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/</a:t>
              </a: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수정</a:t>
              </a:r>
              <a:endPara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3388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504302" y="1584412"/>
            <a:ext cx="11214100" cy="476558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496000" y="770301"/>
            <a:ext cx="7200000" cy="0"/>
          </a:xfrm>
          <a:prstGeom prst="line">
            <a:avLst/>
          </a:prstGeom>
          <a:ln>
            <a:solidFill>
              <a:srgbClr val="A37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665880" y="280694"/>
            <a:ext cx="4885640" cy="10241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A374D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작업 일정 및 개발 진행 상황</a:t>
            </a:r>
            <a:endParaRPr lang="en-US" altLang="ko-KR" sz="2800" b="1" kern="0" dirty="0">
              <a:solidFill>
                <a:srgbClr val="A374D0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현재까지의 프로젝트 진행상황</a:t>
            </a:r>
          </a:p>
        </p:txBody>
      </p:sp>
      <p:sp>
        <p:nvSpPr>
          <p:cNvPr id="46" name="타원 45"/>
          <p:cNvSpPr/>
          <p:nvPr/>
        </p:nvSpPr>
        <p:spPr>
          <a:xfrm>
            <a:off x="3608126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349249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CBD280-84E7-4E62-AA5A-423CC61A0FD5}"/>
              </a:ext>
            </a:extLst>
          </p:cNvPr>
          <p:cNvSpPr/>
          <p:nvPr/>
        </p:nvSpPr>
        <p:spPr>
          <a:xfrm>
            <a:off x="825344" y="5651915"/>
            <a:ext cx="1054131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888036-808D-4725-B8C6-7DDFBDEC1887}"/>
              </a:ext>
            </a:extLst>
          </p:cNvPr>
          <p:cNvSpPr/>
          <p:nvPr/>
        </p:nvSpPr>
        <p:spPr>
          <a:xfrm>
            <a:off x="825345" y="5651915"/>
            <a:ext cx="1176176" cy="50384"/>
          </a:xfrm>
          <a:prstGeom prst="rect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71FB4E1-A59D-4AC3-ADD7-FEDBD576C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698480"/>
              </p:ext>
            </p:extLst>
          </p:nvPr>
        </p:nvGraphicFramePr>
        <p:xfrm>
          <a:off x="1675809" y="5693434"/>
          <a:ext cx="62528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9%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775A22-652D-4E78-AF81-9FC96F5F5A3F}"/>
              </a:ext>
            </a:extLst>
          </p:cNvPr>
          <p:cNvSpPr/>
          <p:nvPr/>
        </p:nvSpPr>
        <p:spPr>
          <a:xfrm>
            <a:off x="1078129" y="2942029"/>
            <a:ext cx="3799662" cy="2480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u="sng" dirty="0">
                <a:solidFill>
                  <a:srgbClr val="A374D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예산 산출</a:t>
            </a:r>
            <a:endParaRPr lang="en-US" altLang="ko-KR" sz="1600" u="sng" dirty="0">
              <a:solidFill>
                <a:srgbClr val="A374D0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기능 구체화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예상 문제점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-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해결방안 모색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UI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설계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UI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개발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(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간략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7BE2BEC9-647D-4780-9987-F88F528F17BD}"/>
              </a:ext>
            </a:extLst>
          </p:cNvPr>
          <p:cNvSpPr/>
          <p:nvPr/>
        </p:nvSpPr>
        <p:spPr>
          <a:xfrm rot="5400000">
            <a:off x="836829" y="3162947"/>
            <a:ext cx="246106" cy="236494"/>
          </a:xfrm>
          <a:prstGeom prst="triangle">
            <a:avLst/>
          </a:prstGeom>
          <a:solidFill>
            <a:srgbClr val="A374D0"/>
          </a:solidFill>
          <a:ln>
            <a:solidFill>
              <a:srgbClr val="DAC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5C9B2A6-06B4-42B4-8A42-297DFC821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267734"/>
              </p:ext>
            </p:extLst>
          </p:nvPr>
        </p:nvGraphicFramePr>
        <p:xfrm>
          <a:off x="3725181" y="2385179"/>
          <a:ext cx="7641475" cy="2942324"/>
        </p:xfrm>
        <a:graphic>
          <a:graphicData uri="http://schemas.openxmlformats.org/drawingml/2006/table">
            <a:tbl>
              <a:tblPr/>
              <a:tblGrid>
                <a:gridCol w="2671217">
                  <a:extLst>
                    <a:ext uri="{9D8B030D-6E8A-4147-A177-3AD203B41FA5}">
                      <a16:colId xmlns:a16="http://schemas.microsoft.com/office/drawing/2014/main" val="2070084387"/>
                    </a:ext>
                  </a:extLst>
                </a:gridCol>
                <a:gridCol w="781819">
                  <a:extLst>
                    <a:ext uri="{9D8B030D-6E8A-4147-A177-3AD203B41FA5}">
                      <a16:colId xmlns:a16="http://schemas.microsoft.com/office/drawing/2014/main" val="2104924966"/>
                    </a:ext>
                  </a:extLst>
                </a:gridCol>
                <a:gridCol w="947501">
                  <a:extLst>
                    <a:ext uri="{9D8B030D-6E8A-4147-A177-3AD203B41FA5}">
                      <a16:colId xmlns:a16="http://schemas.microsoft.com/office/drawing/2014/main" val="4286773712"/>
                    </a:ext>
                  </a:extLst>
                </a:gridCol>
                <a:gridCol w="3240938">
                  <a:extLst>
                    <a:ext uri="{9D8B030D-6E8A-4147-A177-3AD203B41FA5}">
                      <a16:colId xmlns:a16="http://schemas.microsoft.com/office/drawing/2014/main" val="383878572"/>
                    </a:ext>
                  </a:extLst>
                </a:gridCol>
              </a:tblGrid>
              <a:tr h="24879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7" panose="02020600000000000000" pitchFamily="18" charset="-127"/>
                          <a:ea typeface="a고딕17" panose="02020600000000000000" pitchFamily="18" charset="-127"/>
                        </a:rPr>
                        <a:t>장비 명칭</a:t>
                      </a:r>
                      <a:endParaRPr lang="ko-KR" altLang="en-US" sz="1600" b="0" dirty="0">
                        <a:solidFill>
                          <a:srgbClr val="404040"/>
                        </a:solidFill>
                        <a:effectLst/>
                        <a:latin typeface="a고딕17" panose="02020600000000000000" pitchFamily="18" charset="-127"/>
                        <a:ea typeface="a고딕17" panose="02020600000000000000" pitchFamily="18" charset="-127"/>
                      </a:endParaRPr>
                    </a:p>
                  </a:txBody>
                  <a:tcPr marL="56717" marR="56717" marT="56717" marB="56717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7" panose="02020600000000000000" pitchFamily="18" charset="-127"/>
                          <a:ea typeface="a고딕17" panose="02020600000000000000" pitchFamily="18" charset="-127"/>
                        </a:rPr>
                        <a:t>수량</a:t>
                      </a:r>
                      <a:endParaRPr lang="ko-KR" altLang="en-US" sz="1600" b="0" dirty="0">
                        <a:solidFill>
                          <a:srgbClr val="404040"/>
                        </a:solidFill>
                        <a:effectLst/>
                        <a:latin typeface="a고딕17" panose="02020600000000000000" pitchFamily="18" charset="-127"/>
                        <a:ea typeface="a고딕17" panose="02020600000000000000" pitchFamily="18" charset="-127"/>
                      </a:endParaRPr>
                    </a:p>
                  </a:txBody>
                  <a:tcPr marL="56717" marR="56717" marT="56717" marB="56717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7" panose="02020600000000000000" pitchFamily="18" charset="-127"/>
                          <a:ea typeface="a고딕17" panose="02020600000000000000" pitchFamily="18" charset="-127"/>
                        </a:rPr>
                        <a:t>예산액</a:t>
                      </a:r>
                      <a:endParaRPr lang="ko-KR" altLang="en-US" sz="1600" b="0" dirty="0">
                        <a:solidFill>
                          <a:srgbClr val="404040"/>
                        </a:solidFill>
                        <a:effectLst/>
                        <a:latin typeface="a고딕17" panose="02020600000000000000" pitchFamily="18" charset="-127"/>
                        <a:ea typeface="a고딕17" panose="02020600000000000000" pitchFamily="18" charset="-127"/>
                      </a:endParaRPr>
                    </a:p>
                  </a:txBody>
                  <a:tcPr marL="56717" marR="56717" marT="56717" marB="56717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7" panose="02020600000000000000" pitchFamily="18" charset="-127"/>
                          <a:ea typeface="a고딕17" panose="02020600000000000000" pitchFamily="18" charset="-127"/>
                        </a:rPr>
                        <a:t>사이트</a:t>
                      </a:r>
                      <a:endParaRPr lang="ko-KR" altLang="en-US" sz="1600" b="0" dirty="0">
                        <a:solidFill>
                          <a:srgbClr val="404040"/>
                        </a:solidFill>
                        <a:effectLst/>
                        <a:latin typeface="a고딕17" panose="02020600000000000000" pitchFamily="18" charset="-127"/>
                        <a:ea typeface="a고딕17" panose="02020600000000000000" pitchFamily="18" charset="-127"/>
                      </a:endParaRPr>
                    </a:p>
                  </a:txBody>
                  <a:tcPr marL="56717" marR="56717" marT="56717" marB="56717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01256"/>
                  </a:ext>
                </a:extLst>
              </a:tr>
              <a:tr h="3914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스타트메이커</a:t>
                      </a:r>
                      <a:r>
                        <a:rPr lang="ko-KR" alt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 라이센스 </a:t>
                      </a:r>
                      <a:r>
                        <a:rPr lang="en-US" altLang="ko-KR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프로</a:t>
                      </a:r>
                      <a:r>
                        <a:rPr lang="en-US" altLang="ko-KR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, 3</a:t>
                      </a:r>
                      <a:r>
                        <a:rPr lang="ko-KR" alt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개월</a:t>
                      </a:r>
                      <a:r>
                        <a:rPr lang="en-US" altLang="ko-KR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일시불기준</a:t>
                      </a:r>
                      <a:r>
                        <a:rPr lang="en-US" altLang="ko-KR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)</a:t>
                      </a:r>
                      <a:endParaRPr lang="ko-KR" altLang="en-US" sz="1600" dirty="0">
                        <a:solidFill>
                          <a:srgbClr val="40404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56717" marR="56717" marT="56717" marB="56717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1</a:t>
                      </a:r>
                      <a:endParaRPr lang="ko-KR" altLang="en-US" sz="1600">
                        <a:solidFill>
                          <a:srgbClr val="40404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56717" marR="56717" marT="56717" marB="56717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128250</a:t>
                      </a:r>
                      <a:endParaRPr lang="ko-KR" altLang="en-US" sz="1600">
                        <a:solidFill>
                          <a:srgbClr val="40404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56717" marR="56717" marT="56717" marB="56717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sng" strike="noStrike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https://www.smartmaker.com/ups/smweb8/buy_builder.html</a:t>
                      </a:r>
                      <a:endParaRPr lang="en-US" sz="1600">
                        <a:solidFill>
                          <a:srgbClr val="40404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56717" marR="56717" marT="56717" marB="56717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023760"/>
                  </a:ext>
                </a:extLst>
              </a:tr>
              <a:tr h="4316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처음봐</a:t>
                      </a:r>
                      <a:r>
                        <a:rPr lang="en-US" altLang="ko-KR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아두이노</a:t>
                      </a:r>
                      <a:r>
                        <a:rPr lang="ko-KR" alt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 종결 키트 </a:t>
                      </a:r>
                      <a:r>
                        <a:rPr lang="en-US" altLang="ko-KR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(</a:t>
                      </a:r>
                      <a:r>
                        <a:rPr lang="ko-KR" altLang="en-US" sz="10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초급편</a:t>
                      </a:r>
                      <a:r>
                        <a:rPr lang="en-US" altLang="ko-KR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)</a:t>
                      </a:r>
                      <a:endParaRPr lang="ko-KR" altLang="en-US" sz="1600" dirty="0">
                        <a:solidFill>
                          <a:srgbClr val="40404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56717" marR="56717" marT="56717" marB="56717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1</a:t>
                      </a:r>
                      <a:endParaRPr lang="ko-KR" altLang="en-US" sz="1600" dirty="0">
                        <a:solidFill>
                          <a:srgbClr val="40404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56717" marR="56717" marT="56717" marB="56717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19800</a:t>
                      </a:r>
                      <a:endParaRPr lang="ko-KR" altLang="en-US" sz="1600" dirty="0">
                        <a:solidFill>
                          <a:srgbClr val="40404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56717" marR="56717" marT="56717" marB="56717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sng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http://mechasolution.com/shop/goods/goods_view.php?goodsno=545697&amp;category=048004</a:t>
                      </a:r>
                      <a:endParaRPr lang="en-US" sz="1600" dirty="0">
                        <a:solidFill>
                          <a:srgbClr val="40404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56717" marR="56717" marT="56717" marB="56717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694473"/>
                  </a:ext>
                </a:extLst>
              </a:tr>
              <a:tr h="4316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마그네틱 도어 센서 스위치 </a:t>
                      </a:r>
                      <a:r>
                        <a:rPr lang="en-US" altLang="ko-KR" sz="1000" b="0" i="0" u="none" strike="noStrike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(MC-38)</a:t>
                      </a:r>
                      <a:endParaRPr lang="ko-KR" altLang="en-US" sz="1600">
                        <a:solidFill>
                          <a:srgbClr val="40404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56717" marR="56717" marT="56717" marB="56717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1</a:t>
                      </a:r>
                      <a:endParaRPr lang="ko-KR" altLang="en-US" sz="1600">
                        <a:solidFill>
                          <a:srgbClr val="40404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56717" marR="56717" marT="56717" marB="56717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990</a:t>
                      </a:r>
                      <a:endParaRPr lang="ko-KR" altLang="en-US" sz="1600" dirty="0">
                        <a:solidFill>
                          <a:srgbClr val="40404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56717" marR="56717" marT="56717" marB="56717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sng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http://mechasolution.com/shop/goods/goods_view.php?goodsno=578775&amp;category=</a:t>
                      </a:r>
                      <a:endParaRPr lang="en-US" sz="1600" dirty="0">
                        <a:solidFill>
                          <a:srgbClr val="40404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56717" marR="56717" marT="56717" marB="56717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465079"/>
                  </a:ext>
                </a:extLst>
              </a:tr>
              <a:tr h="4316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HC-06 / HC06 </a:t>
                      </a:r>
                      <a:r>
                        <a:rPr lang="ko-KR" altLang="en-US" sz="1000" b="0" i="0" u="none" strike="noStrike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블루투스 모듈</a:t>
                      </a:r>
                      <a:endParaRPr lang="ko-KR" altLang="en-US" sz="1600">
                        <a:solidFill>
                          <a:srgbClr val="40404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56717" marR="56717" marT="56717" marB="56717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1</a:t>
                      </a:r>
                      <a:endParaRPr lang="ko-KR" altLang="en-US" sz="1600">
                        <a:solidFill>
                          <a:srgbClr val="40404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56717" marR="56717" marT="56717" marB="56717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4100</a:t>
                      </a:r>
                      <a:endParaRPr lang="ko-KR" altLang="en-US" sz="1600">
                        <a:solidFill>
                          <a:srgbClr val="40404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56717" marR="56717" marT="56717" marB="56717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sng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http://mechasolution.com/shop/goods/goods_view.php?goodsno=71794&amp;category=</a:t>
                      </a:r>
                      <a:endParaRPr lang="en-US" sz="1600" dirty="0">
                        <a:solidFill>
                          <a:srgbClr val="40404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56717" marR="56717" marT="56717" marB="56717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009282"/>
                  </a:ext>
                </a:extLst>
              </a:tr>
              <a:tr h="4316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ESP-01 Wi-Fi </a:t>
                      </a:r>
                      <a:r>
                        <a:rPr lang="ko-KR" altLang="en-US" sz="1000" b="0" i="0" u="none" strike="noStrike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모듈 </a:t>
                      </a:r>
                      <a:r>
                        <a:rPr lang="en-US" altLang="ko-KR" sz="1000" b="0" i="0" u="none" strike="noStrike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/ </a:t>
                      </a:r>
                      <a:r>
                        <a:rPr lang="en-US" sz="1000" b="0" i="0" u="none" strike="noStrike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ESP8266</a:t>
                      </a:r>
                      <a:endParaRPr lang="en-US" sz="1600">
                        <a:solidFill>
                          <a:srgbClr val="40404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56717" marR="56717" marT="56717" marB="56717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1</a:t>
                      </a:r>
                      <a:endParaRPr lang="ko-KR" altLang="en-US" sz="1600">
                        <a:solidFill>
                          <a:srgbClr val="40404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56717" marR="56717" marT="56717" marB="56717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2420</a:t>
                      </a:r>
                      <a:endParaRPr lang="ko-KR" altLang="en-US" sz="1600">
                        <a:solidFill>
                          <a:srgbClr val="40404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56717" marR="56717" marT="56717" marB="56717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sng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http://mechasolution.com/shop/goods/goods_view.php?goodsno=5642&amp;category=</a:t>
                      </a:r>
                      <a:endParaRPr lang="en-US" sz="1600" dirty="0">
                        <a:solidFill>
                          <a:srgbClr val="40404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56717" marR="56717" marT="56717" marB="56717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123758"/>
                  </a:ext>
                </a:extLst>
              </a:tr>
              <a:tr h="2487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기타</a:t>
                      </a:r>
                      <a:r>
                        <a:rPr lang="en-US" altLang="ko-KR" sz="1000" b="0" i="0" u="none" strike="noStrike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배송비</a:t>
                      </a:r>
                      <a:r>
                        <a:rPr lang="en-US" altLang="ko-KR" sz="1000" b="0" i="0" u="none" strike="noStrike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)</a:t>
                      </a:r>
                      <a:endParaRPr lang="ko-KR" altLang="en-US" sz="1600">
                        <a:solidFill>
                          <a:srgbClr val="40404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56717" marR="56717" marT="56717" marB="56717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-</a:t>
                      </a:r>
                      <a:endParaRPr lang="ko-KR" altLang="en-US" sz="1600">
                        <a:solidFill>
                          <a:srgbClr val="40404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56717" marR="56717" marT="56717" marB="56717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2500</a:t>
                      </a:r>
                      <a:endParaRPr lang="ko-KR" altLang="en-US" sz="1600">
                        <a:solidFill>
                          <a:srgbClr val="40404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56717" marR="56717" marT="56717" marB="56717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-</a:t>
                      </a:r>
                      <a:endParaRPr lang="ko-KR" altLang="en-US" sz="1600" dirty="0">
                        <a:solidFill>
                          <a:srgbClr val="40404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56717" marR="56717" marT="56717" marB="56717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082400"/>
                  </a:ext>
                </a:extLst>
              </a:tr>
              <a:tr h="24968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7" panose="02020600000000000000" pitchFamily="18" charset="-127"/>
                          <a:ea typeface="a고딕17" panose="02020600000000000000" pitchFamily="18" charset="-127"/>
                        </a:rPr>
                        <a:t>합계</a:t>
                      </a:r>
                      <a:endParaRPr lang="ko-KR" altLang="en-US" sz="1600" b="0" dirty="0">
                        <a:solidFill>
                          <a:srgbClr val="404040"/>
                        </a:solidFill>
                        <a:effectLst/>
                        <a:latin typeface="a고딕17" panose="02020600000000000000" pitchFamily="18" charset="-127"/>
                        <a:ea typeface="a고딕17" panose="02020600000000000000" pitchFamily="18" charset="-127"/>
                      </a:endParaRPr>
                    </a:p>
                  </a:txBody>
                  <a:tcPr marL="56717" marR="56717" marT="56717" marB="56717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7" panose="02020600000000000000" pitchFamily="18" charset="-127"/>
                          <a:ea typeface="a고딕17" panose="02020600000000000000" pitchFamily="18" charset="-127"/>
                        </a:rPr>
                        <a:t>5</a:t>
                      </a:r>
                      <a:endParaRPr lang="ko-KR" altLang="en-US" sz="1600" b="0" dirty="0">
                        <a:solidFill>
                          <a:srgbClr val="404040"/>
                        </a:solidFill>
                        <a:effectLst/>
                        <a:latin typeface="a고딕17" panose="02020600000000000000" pitchFamily="18" charset="-127"/>
                        <a:ea typeface="a고딕17" panose="02020600000000000000" pitchFamily="18" charset="-127"/>
                      </a:endParaRPr>
                    </a:p>
                  </a:txBody>
                  <a:tcPr marL="56717" marR="56717" marT="56717" marB="56717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7" panose="02020600000000000000" pitchFamily="18" charset="-127"/>
                          <a:ea typeface="a고딕17" panose="02020600000000000000" pitchFamily="18" charset="-127"/>
                        </a:rPr>
                        <a:t>158,060‬</a:t>
                      </a:r>
                      <a:endParaRPr lang="ko-KR" altLang="en-US" sz="1600" b="0" dirty="0">
                        <a:solidFill>
                          <a:srgbClr val="404040"/>
                        </a:solidFill>
                        <a:effectLst/>
                        <a:latin typeface="a고딕17" panose="02020600000000000000" pitchFamily="18" charset="-127"/>
                        <a:ea typeface="a고딕17" panose="02020600000000000000" pitchFamily="18" charset="-127"/>
                      </a:endParaRPr>
                    </a:p>
                  </a:txBody>
                  <a:tcPr marL="56717" marR="56717" marT="56717" marB="56717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7" panose="02020600000000000000" pitchFamily="18" charset="-127"/>
                          <a:ea typeface="a고딕17" panose="02020600000000000000" pitchFamily="18" charset="-127"/>
                        </a:rPr>
                        <a:t>-</a:t>
                      </a:r>
                      <a:endParaRPr lang="ko-KR" altLang="en-US" sz="1600" b="0" dirty="0">
                        <a:solidFill>
                          <a:srgbClr val="404040"/>
                        </a:solidFill>
                        <a:effectLst/>
                        <a:latin typeface="a고딕17" panose="02020600000000000000" pitchFamily="18" charset="-127"/>
                        <a:ea typeface="a고딕17" panose="02020600000000000000" pitchFamily="18" charset="-127"/>
                      </a:endParaRPr>
                    </a:p>
                  </a:txBody>
                  <a:tcPr marL="56717" marR="56717" marT="56717" marB="56717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255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596900" y="1584412"/>
            <a:ext cx="11214100" cy="476558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0AE547F-B2F0-4E29-8CE6-658F6163E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134910"/>
              </p:ext>
            </p:extLst>
          </p:nvPr>
        </p:nvGraphicFramePr>
        <p:xfrm>
          <a:off x="5983558" y="1802329"/>
          <a:ext cx="5366807" cy="3648296"/>
        </p:xfrm>
        <a:graphic>
          <a:graphicData uri="http://schemas.openxmlformats.org/drawingml/2006/table">
            <a:tbl>
              <a:tblPr/>
              <a:tblGrid>
                <a:gridCol w="651875">
                  <a:extLst>
                    <a:ext uri="{9D8B030D-6E8A-4147-A177-3AD203B41FA5}">
                      <a16:colId xmlns:a16="http://schemas.microsoft.com/office/drawing/2014/main" val="2106615661"/>
                    </a:ext>
                  </a:extLst>
                </a:gridCol>
                <a:gridCol w="1098365">
                  <a:extLst>
                    <a:ext uri="{9D8B030D-6E8A-4147-A177-3AD203B41FA5}">
                      <a16:colId xmlns:a16="http://schemas.microsoft.com/office/drawing/2014/main" val="3928521060"/>
                    </a:ext>
                  </a:extLst>
                </a:gridCol>
                <a:gridCol w="3616567">
                  <a:extLst>
                    <a:ext uri="{9D8B030D-6E8A-4147-A177-3AD203B41FA5}">
                      <a16:colId xmlns:a16="http://schemas.microsoft.com/office/drawing/2014/main" val="3756126284"/>
                    </a:ext>
                  </a:extLst>
                </a:gridCol>
              </a:tblGrid>
              <a:tr h="17449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a고딕17" panose="02020600000000000000" pitchFamily="18" charset="-127"/>
                          <a:ea typeface="a고딕17" panose="02020600000000000000" pitchFamily="18" charset="-127"/>
                        </a:rPr>
                        <a:t>메뉴명</a:t>
                      </a:r>
                      <a:endParaRPr lang="ko-KR" altLang="en-US" sz="1600" b="0" dirty="0">
                        <a:solidFill>
                          <a:srgbClr val="404040"/>
                        </a:solidFill>
                        <a:effectLst/>
                        <a:latin typeface="a고딕17" panose="02020600000000000000" pitchFamily="18" charset="-127"/>
                        <a:ea typeface="a고딕17" panose="02020600000000000000" pitchFamily="18" charset="-127"/>
                      </a:endParaRPr>
                    </a:p>
                  </a:txBody>
                  <a:tcPr marL="43271" marR="43271" marT="43271" marB="43271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7" panose="02020600000000000000" pitchFamily="18" charset="-127"/>
                          <a:ea typeface="a고딕17" panose="02020600000000000000" pitchFamily="18" charset="-127"/>
                        </a:rPr>
                        <a:t>하위페이지</a:t>
                      </a:r>
                      <a:endParaRPr lang="ko-KR" altLang="en-US" sz="1600" b="0" dirty="0">
                        <a:solidFill>
                          <a:srgbClr val="404040"/>
                        </a:solidFill>
                        <a:effectLst/>
                        <a:latin typeface="a고딕17" panose="02020600000000000000" pitchFamily="18" charset="-127"/>
                        <a:ea typeface="a고딕17" panose="02020600000000000000" pitchFamily="18" charset="-127"/>
                      </a:endParaRPr>
                    </a:p>
                  </a:txBody>
                  <a:tcPr marL="43271" marR="43271" marT="43271" marB="43271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7" panose="02020600000000000000" pitchFamily="18" charset="-127"/>
                          <a:ea typeface="a고딕17" panose="02020600000000000000" pitchFamily="18" charset="-127"/>
                        </a:rPr>
                        <a:t>기능 설명</a:t>
                      </a:r>
                      <a:endParaRPr lang="ko-KR" altLang="en-US" sz="1600" b="0" dirty="0">
                        <a:solidFill>
                          <a:srgbClr val="404040"/>
                        </a:solidFill>
                        <a:effectLst/>
                        <a:latin typeface="a고딕17" panose="02020600000000000000" pitchFamily="18" charset="-127"/>
                        <a:ea typeface="a고딕17" panose="02020600000000000000" pitchFamily="18" charset="-127"/>
                      </a:endParaRPr>
                    </a:p>
                  </a:txBody>
                  <a:tcPr marL="43271" marR="43271" marT="43271" marB="43271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302083"/>
                  </a:ext>
                </a:extLst>
              </a:tr>
              <a:tr h="174491"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메인</a:t>
                      </a:r>
                      <a:endParaRPr lang="ko-KR" altLang="en-US" sz="1600" dirty="0">
                        <a:solidFill>
                          <a:srgbClr val="40404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43271" marR="43271" marT="43271" marB="432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전원</a:t>
                      </a:r>
                      <a:endParaRPr lang="ko-KR" altLang="en-US" sz="1600">
                        <a:solidFill>
                          <a:srgbClr val="40404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43271" marR="43271" marT="43271" marB="432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알림 기능을 </a:t>
                      </a:r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on/off </a:t>
                      </a:r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하는 기능</a:t>
                      </a:r>
                    </a:p>
                  </a:txBody>
                  <a:tcPr marL="43271" marR="43271" marT="43271" marB="432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329102"/>
                  </a:ext>
                </a:extLst>
              </a:tr>
              <a:tr h="2506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-</a:t>
                      </a:r>
                      <a:endParaRPr lang="ko-KR" altLang="en-US" sz="1600" dirty="0">
                        <a:solidFill>
                          <a:srgbClr val="40404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43271" marR="43271" marT="43271" marB="432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사용자의 정보</a:t>
                      </a:r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주소지</a:t>
                      </a:r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이름</a:t>
                      </a:r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보호자 연락처</a:t>
                      </a:r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) </a:t>
                      </a:r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확인 가능  </a:t>
                      </a:r>
                    </a:p>
                  </a:txBody>
                  <a:tcPr marL="43271" marR="43271" marT="43271" marB="432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282987"/>
                  </a:ext>
                </a:extLst>
              </a:tr>
              <a:tr h="44791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안내</a:t>
                      </a:r>
                      <a:endParaRPr lang="ko-KR" altLang="en-US" sz="1600" dirty="0">
                        <a:solidFill>
                          <a:srgbClr val="40404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43271" marR="43271" marT="43271" marB="432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-</a:t>
                      </a:r>
                      <a:endParaRPr lang="ko-KR" altLang="en-US" sz="1600" dirty="0">
                        <a:solidFill>
                          <a:srgbClr val="40404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43271" marR="43271" marT="43271" marB="432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어플의 목적 명시</a:t>
                      </a:r>
                      <a:endParaRPr lang="en-US" altLang="ko-KR" sz="900" b="0" i="0" u="none" strike="noStrike" dirty="0">
                        <a:solidFill>
                          <a:srgbClr val="40404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설정 </a:t>
                      </a:r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-&gt; </a:t>
                      </a:r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간편설정</a:t>
                      </a:r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세부설정으로 연결</a:t>
                      </a:r>
                    </a:p>
                  </a:txBody>
                  <a:tcPr marL="43271" marR="43271" marT="43271" marB="432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803368"/>
                  </a:ext>
                </a:extLst>
              </a:tr>
              <a:tr h="349274">
                <a:tc rowSpan="6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간편설정</a:t>
                      </a:r>
                      <a:endParaRPr lang="ko-KR" altLang="en-US" sz="1600">
                        <a:solidFill>
                          <a:srgbClr val="40404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43271" marR="43271" marT="43271" marB="432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주소지 입력</a:t>
                      </a:r>
                      <a:endParaRPr lang="ko-KR" altLang="en-US" sz="1600">
                        <a:solidFill>
                          <a:srgbClr val="40404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43271" marR="43271" marT="43271" marB="432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도로명 주소 </a:t>
                      </a:r>
                      <a:r>
                        <a:rPr lang="en-US" altLang="ko-KR" sz="9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api</a:t>
                      </a:r>
                      <a:r>
                        <a:rPr lang="ko-KR" altLang="en-US" sz="9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를</a:t>
                      </a:r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 통해 주소지 데이터 수집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기존 내용이 남아있는 경우</a:t>
                      </a:r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이전 수집 정보를 보여준 후에 수정 여부를 선택</a:t>
                      </a:r>
                    </a:p>
                  </a:txBody>
                  <a:tcPr marL="43271" marR="43271" marT="43271" marB="432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938788"/>
                  </a:ext>
                </a:extLst>
              </a:tr>
              <a:tr h="1744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성함 입력 </a:t>
                      </a:r>
                      <a:endParaRPr lang="ko-KR" altLang="en-US" sz="1600">
                        <a:solidFill>
                          <a:srgbClr val="40404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43271" marR="43271" marT="43271" marB="432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사용자의 이름을 등록</a:t>
                      </a:r>
                    </a:p>
                  </a:txBody>
                  <a:tcPr marL="43271" marR="43271" marT="43271" marB="432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53625"/>
                  </a:ext>
                </a:extLst>
              </a:tr>
              <a:tr h="388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보호자 연락처 입력 </a:t>
                      </a:r>
                      <a:endParaRPr lang="ko-KR" altLang="en-US" sz="1600" dirty="0">
                        <a:solidFill>
                          <a:srgbClr val="40404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43271" marR="43271" marT="43271" marB="432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위급상황을 감지했을 때</a:t>
                      </a:r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연락을 취할 수 있는 보호자의 연락처를 수집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보호자가 없을 경우</a:t>
                      </a:r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위급상황을 감지했을 때 경찰에 신고할 수 있다는 점을 명시함 </a:t>
                      </a:r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-&gt; </a:t>
                      </a:r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동의</a:t>
                      </a:r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/</a:t>
                      </a:r>
                      <a:r>
                        <a:rPr lang="ko-KR" altLang="en-US" sz="9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비동의</a:t>
                      </a:r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 선택</a:t>
                      </a:r>
                    </a:p>
                  </a:txBody>
                  <a:tcPr marL="43271" marR="43271" marT="43271" marB="432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988933"/>
                  </a:ext>
                </a:extLst>
              </a:tr>
              <a:tr h="1744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내용 확인</a:t>
                      </a:r>
                      <a:endParaRPr lang="ko-KR" altLang="en-US" sz="1600">
                        <a:solidFill>
                          <a:srgbClr val="40404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43271" marR="43271" marT="43271" marB="432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입력한 주소지</a:t>
                      </a:r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이름</a:t>
                      </a:r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보호자 연락처를 보여줌</a:t>
                      </a:r>
                    </a:p>
                  </a:txBody>
                  <a:tcPr marL="43271" marR="43271" marT="43271" marB="432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789189"/>
                  </a:ext>
                </a:extLst>
              </a:tr>
              <a:tr h="2506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문열림 여부 알림 설정</a:t>
                      </a:r>
                      <a:endParaRPr lang="ko-KR" altLang="en-US" sz="1600">
                        <a:solidFill>
                          <a:srgbClr val="40404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43271" marR="43271" marT="43271" marB="432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문열림</a:t>
                      </a:r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닫힘 정보에 대한 알림 수신 여부 선택</a:t>
                      </a:r>
                    </a:p>
                  </a:txBody>
                  <a:tcPr marL="43271" marR="43271" marT="43271" marB="432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049588"/>
                  </a:ext>
                </a:extLst>
              </a:tr>
              <a:tr h="1744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응답시간 설정 </a:t>
                      </a:r>
                      <a:endParaRPr lang="ko-KR" altLang="en-US" sz="1600">
                        <a:solidFill>
                          <a:srgbClr val="40404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43271" marR="43271" marT="43271" marB="432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안전한 상태를 확인하기 위한 응답시간을 설정</a:t>
                      </a:r>
                    </a:p>
                  </a:txBody>
                  <a:tcPr marL="43271" marR="43271" marT="43271" marB="432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025709"/>
                  </a:ext>
                </a:extLst>
              </a:tr>
              <a:tr h="34927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세부설정</a:t>
                      </a:r>
                      <a:endParaRPr lang="ko-KR" altLang="en-US" sz="1600" dirty="0">
                        <a:solidFill>
                          <a:srgbClr val="40404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43271" marR="43271" marT="43271" marB="432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-</a:t>
                      </a:r>
                      <a:endParaRPr lang="ko-KR" altLang="en-US" sz="1600">
                        <a:solidFill>
                          <a:srgbClr val="40404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43271" marR="43271" marT="43271" marB="432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한 눈에 확인하며 바로 수정 가능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알림 설정</a:t>
                      </a:r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소리</a:t>
                      </a:r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진동</a:t>
                      </a:r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소리</a:t>
                      </a:r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+</a:t>
                      </a:r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진동</a:t>
                      </a:r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) </a:t>
                      </a:r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가능</a:t>
                      </a:r>
                    </a:p>
                  </a:txBody>
                  <a:tcPr marL="43271" marR="43271" marT="43271" marB="432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011526"/>
                  </a:ext>
                </a:extLst>
              </a:tr>
              <a:tr h="2814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알림 기록</a:t>
                      </a:r>
                      <a:endParaRPr lang="ko-KR" altLang="en-US" sz="1600">
                        <a:solidFill>
                          <a:srgbClr val="40404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43271" marR="43271" marT="43271" marB="432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-</a:t>
                      </a:r>
                      <a:endParaRPr lang="ko-KR" altLang="en-US" sz="1600">
                        <a:solidFill>
                          <a:srgbClr val="404040"/>
                        </a:solidFill>
                        <a:effectLst/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marL="43271" marR="43271" marT="43271" marB="432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문열림</a:t>
                      </a:r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생존 확인 여부 데이터를 확인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수집한 데이터에 문제가 있는 경우 신고 가능</a:t>
                      </a:r>
                    </a:p>
                  </a:txBody>
                  <a:tcPr marL="43271" marR="43271" marT="43271" marB="432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61843"/>
                  </a:ext>
                </a:extLst>
              </a:tr>
            </a:tbl>
          </a:graphicData>
        </a:graphic>
      </p:graphicFrame>
      <p:cxnSp>
        <p:nvCxnSpPr>
          <p:cNvPr id="43" name="직선 연결선 42"/>
          <p:cNvCxnSpPr/>
          <p:nvPr/>
        </p:nvCxnSpPr>
        <p:spPr>
          <a:xfrm>
            <a:off x="2496000" y="770301"/>
            <a:ext cx="7200000" cy="0"/>
          </a:xfrm>
          <a:prstGeom prst="line">
            <a:avLst/>
          </a:prstGeom>
          <a:ln>
            <a:solidFill>
              <a:srgbClr val="A37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665880" y="280694"/>
            <a:ext cx="4885640" cy="10241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A374D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작업 일정 및 개발 진행 상황</a:t>
            </a:r>
            <a:endParaRPr lang="en-US" altLang="ko-KR" sz="2800" b="1" kern="0" dirty="0">
              <a:solidFill>
                <a:srgbClr val="A374D0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현재까지의 프로젝트 진행상황</a:t>
            </a:r>
          </a:p>
        </p:txBody>
      </p:sp>
      <p:sp>
        <p:nvSpPr>
          <p:cNvPr id="46" name="타원 45"/>
          <p:cNvSpPr/>
          <p:nvPr/>
        </p:nvSpPr>
        <p:spPr>
          <a:xfrm>
            <a:off x="3608126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349249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982E6C-EAE0-415D-8283-DCB223BF9EE1}"/>
              </a:ext>
            </a:extLst>
          </p:cNvPr>
          <p:cNvSpPr/>
          <p:nvPr/>
        </p:nvSpPr>
        <p:spPr>
          <a:xfrm>
            <a:off x="825344" y="5651915"/>
            <a:ext cx="1054131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BA62E66-6E45-4511-A06C-FD2C6AF6F2B7}"/>
              </a:ext>
            </a:extLst>
          </p:cNvPr>
          <p:cNvSpPr/>
          <p:nvPr/>
        </p:nvSpPr>
        <p:spPr>
          <a:xfrm>
            <a:off x="825345" y="5651915"/>
            <a:ext cx="1176176" cy="50384"/>
          </a:xfrm>
          <a:prstGeom prst="rect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72BA1D3E-4147-4C37-A475-6A00A5283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403447"/>
              </p:ext>
            </p:extLst>
          </p:nvPr>
        </p:nvGraphicFramePr>
        <p:xfrm>
          <a:off x="1675809" y="5693434"/>
          <a:ext cx="62528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9%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66F49F-7409-4487-97CE-860066135AC2}"/>
              </a:ext>
            </a:extLst>
          </p:cNvPr>
          <p:cNvSpPr/>
          <p:nvPr/>
        </p:nvSpPr>
        <p:spPr>
          <a:xfrm>
            <a:off x="1078129" y="2942029"/>
            <a:ext cx="3799662" cy="2480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예산 산출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u="sng" dirty="0">
                <a:solidFill>
                  <a:srgbClr val="A374D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기능 구체화</a:t>
            </a:r>
            <a:endParaRPr lang="en-US" altLang="ko-KR" sz="1600" u="sng" dirty="0">
              <a:solidFill>
                <a:srgbClr val="A374D0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예상 문제점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-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해결방안 모색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UI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설계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UI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개발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(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간략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BFEC1602-D360-46DE-8EF2-11D6F093CC02}"/>
              </a:ext>
            </a:extLst>
          </p:cNvPr>
          <p:cNvSpPr/>
          <p:nvPr/>
        </p:nvSpPr>
        <p:spPr>
          <a:xfrm rot="5400000">
            <a:off x="836829" y="3631283"/>
            <a:ext cx="246106" cy="236494"/>
          </a:xfrm>
          <a:prstGeom prst="triangle">
            <a:avLst/>
          </a:prstGeom>
          <a:solidFill>
            <a:srgbClr val="A374D0"/>
          </a:solidFill>
          <a:ln>
            <a:solidFill>
              <a:srgbClr val="DAC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359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596900" y="1584412"/>
            <a:ext cx="11214100" cy="476558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E2E91EF-FD7F-47B3-9F53-7B26D2286D4F}"/>
              </a:ext>
            </a:extLst>
          </p:cNvPr>
          <p:cNvGrpSpPr/>
          <p:nvPr/>
        </p:nvGrpSpPr>
        <p:grpSpPr>
          <a:xfrm>
            <a:off x="5121137" y="3649072"/>
            <a:ext cx="6205013" cy="1827282"/>
            <a:chOff x="8078069" y="4371899"/>
            <a:chExt cx="6205013" cy="1827282"/>
          </a:xfrm>
        </p:grpSpPr>
        <p:pic>
          <p:nvPicPr>
            <p:cNvPr id="4110" name="Picture 14">
              <a:extLst>
                <a:ext uri="{FF2B5EF4-FFF2-40B4-BE49-F238E27FC236}">
                  <a16:creationId xmlns:a16="http://schemas.microsoft.com/office/drawing/2014/main" id="{F60E4140-4232-4745-9D22-D394A4B3EF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39539" y="4371899"/>
              <a:ext cx="3243543" cy="1826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8" name="Picture 12">
              <a:extLst>
                <a:ext uri="{FF2B5EF4-FFF2-40B4-BE49-F238E27FC236}">
                  <a16:creationId xmlns:a16="http://schemas.microsoft.com/office/drawing/2014/main" id="{187C5C67-89C3-49F0-9F7A-D153E67434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9720" y="4371900"/>
              <a:ext cx="3243543" cy="1826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>
              <a:extLst>
                <a:ext uri="{FF2B5EF4-FFF2-40B4-BE49-F238E27FC236}">
                  <a16:creationId xmlns:a16="http://schemas.microsoft.com/office/drawing/2014/main" id="{3BF772B3-5507-4FAB-A44D-E44C61E8CF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12"/>
            <a:stretch/>
          </p:blipFill>
          <p:spPr bwMode="auto">
            <a:xfrm>
              <a:off x="8078069" y="4372668"/>
              <a:ext cx="2111159" cy="1826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직선 연결선 42"/>
          <p:cNvCxnSpPr/>
          <p:nvPr/>
        </p:nvCxnSpPr>
        <p:spPr>
          <a:xfrm>
            <a:off x="2496000" y="770301"/>
            <a:ext cx="7200000" cy="0"/>
          </a:xfrm>
          <a:prstGeom prst="line">
            <a:avLst/>
          </a:prstGeom>
          <a:ln>
            <a:solidFill>
              <a:srgbClr val="A37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665880" y="280694"/>
            <a:ext cx="4885640" cy="10241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A374D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작업 일정 및 개발 진행 상황</a:t>
            </a:r>
            <a:endParaRPr lang="en-US" altLang="ko-KR" sz="2800" b="1" kern="0" dirty="0">
              <a:solidFill>
                <a:srgbClr val="A374D0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현재까지의 프로젝트 진행상황</a:t>
            </a:r>
          </a:p>
        </p:txBody>
      </p:sp>
      <p:sp>
        <p:nvSpPr>
          <p:cNvPr id="46" name="타원 45"/>
          <p:cNvSpPr/>
          <p:nvPr/>
        </p:nvSpPr>
        <p:spPr>
          <a:xfrm>
            <a:off x="3608126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349249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CDC695A-7ED2-40D5-88C3-669F7438A878}"/>
              </a:ext>
            </a:extLst>
          </p:cNvPr>
          <p:cNvGrpSpPr/>
          <p:nvPr/>
        </p:nvGrpSpPr>
        <p:grpSpPr>
          <a:xfrm>
            <a:off x="2972315" y="1990058"/>
            <a:ext cx="8353835" cy="1855042"/>
            <a:chOff x="5503949" y="1742205"/>
            <a:chExt cx="8353835" cy="1855042"/>
          </a:xfrm>
        </p:grpSpPr>
        <p:pic>
          <p:nvPicPr>
            <p:cNvPr id="4104" name="Picture 8">
              <a:extLst>
                <a:ext uri="{FF2B5EF4-FFF2-40B4-BE49-F238E27FC236}">
                  <a16:creationId xmlns:a16="http://schemas.microsoft.com/office/drawing/2014/main" id="{FA87F25F-6FA0-45E1-A749-D502878B7C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4241" y="1769966"/>
              <a:ext cx="3243543" cy="1826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>
              <a:extLst>
                <a:ext uri="{FF2B5EF4-FFF2-40B4-BE49-F238E27FC236}">
                  <a16:creationId xmlns:a16="http://schemas.microsoft.com/office/drawing/2014/main" id="{1C777BA4-6446-4131-9F16-CA146B5FF6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3349" y="1770734"/>
              <a:ext cx="3243543" cy="1826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ABB3A279-E8B3-4ACF-AC63-D0A7E98AE4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2457" y="1742205"/>
              <a:ext cx="3243543" cy="1826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1095FB45-D8F9-4015-BEC4-B74EFB58E2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12"/>
            <a:stretch/>
          </p:blipFill>
          <p:spPr bwMode="auto">
            <a:xfrm>
              <a:off x="5503949" y="1770734"/>
              <a:ext cx="2111159" cy="1826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CB6B62-E473-4FA4-85E2-D4AFB2F9D3E1}"/>
              </a:ext>
            </a:extLst>
          </p:cNvPr>
          <p:cNvSpPr/>
          <p:nvPr/>
        </p:nvSpPr>
        <p:spPr>
          <a:xfrm>
            <a:off x="825344" y="5651915"/>
            <a:ext cx="1054131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6C93BD-5463-45FF-9609-80C2DC78D492}"/>
              </a:ext>
            </a:extLst>
          </p:cNvPr>
          <p:cNvSpPr/>
          <p:nvPr/>
        </p:nvSpPr>
        <p:spPr>
          <a:xfrm>
            <a:off x="825345" y="5651915"/>
            <a:ext cx="1176176" cy="50384"/>
          </a:xfrm>
          <a:prstGeom prst="rect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8CDE352A-90F2-4EE8-9A87-A2563DD1498B}"/>
              </a:ext>
            </a:extLst>
          </p:cNvPr>
          <p:cNvGraphicFramePr>
            <a:graphicFrameLocks noGrp="1"/>
          </p:cNvGraphicFramePr>
          <p:nvPr/>
        </p:nvGraphicFramePr>
        <p:xfrm>
          <a:off x="1675809" y="5693434"/>
          <a:ext cx="62528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9%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3B57F666-C60D-488F-A1EB-F2E4D75734DB}"/>
              </a:ext>
            </a:extLst>
          </p:cNvPr>
          <p:cNvSpPr/>
          <p:nvPr/>
        </p:nvSpPr>
        <p:spPr>
          <a:xfrm>
            <a:off x="1078129" y="2942029"/>
            <a:ext cx="3799662" cy="2480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예산 산출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기능 구체화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u="sng" dirty="0">
                <a:solidFill>
                  <a:srgbClr val="A374D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예상 문제점 </a:t>
            </a:r>
            <a:r>
              <a:rPr lang="en-US" altLang="ko-KR" sz="1600" u="sng" dirty="0">
                <a:solidFill>
                  <a:srgbClr val="A374D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-</a:t>
            </a:r>
            <a:r>
              <a:rPr lang="ko-KR" altLang="en-US" sz="1600" u="sng" dirty="0">
                <a:solidFill>
                  <a:srgbClr val="A374D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 해결방안 모색</a:t>
            </a:r>
            <a:endParaRPr lang="en-US" altLang="ko-KR" sz="1600" u="sng" dirty="0">
              <a:solidFill>
                <a:srgbClr val="A374D0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UI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설계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UI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개발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(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간략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86873984-F0FA-4333-A9C4-76E23A827948}"/>
              </a:ext>
            </a:extLst>
          </p:cNvPr>
          <p:cNvSpPr/>
          <p:nvPr/>
        </p:nvSpPr>
        <p:spPr>
          <a:xfrm rot="5400000">
            <a:off x="836829" y="4135839"/>
            <a:ext cx="246106" cy="236494"/>
          </a:xfrm>
          <a:prstGeom prst="triangle">
            <a:avLst/>
          </a:prstGeom>
          <a:solidFill>
            <a:srgbClr val="A374D0"/>
          </a:solidFill>
          <a:ln>
            <a:solidFill>
              <a:srgbClr val="DAC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420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596900" y="1584412"/>
            <a:ext cx="11214100" cy="476558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FBFDD3-51C1-4AB9-A4F5-726EA6649E2F}"/>
              </a:ext>
            </a:extLst>
          </p:cNvPr>
          <p:cNvGrpSpPr/>
          <p:nvPr/>
        </p:nvGrpSpPr>
        <p:grpSpPr>
          <a:xfrm>
            <a:off x="3922777" y="1733632"/>
            <a:ext cx="7591640" cy="3716641"/>
            <a:chOff x="4057247" y="1688805"/>
            <a:chExt cx="7591640" cy="3716641"/>
          </a:xfrm>
        </p:grpSpPr>
        <p:pic>
          <p:nvPicPr>
            <p:cNvPr id="19" name="image6.png">
              <a:extLst>
                <a:ext uri="{FF2B5EF4-FFF2-40B4-BE49-F238E27FC236}">
                  <a16:creationId xmlns:a16="http://schemas.microsoft.com/office/drawing/2014/main" id="{205F1886-C11B-4EDD-A8B7-B7AB5098434E}"/>
                </a:ext>
              </a:extLst>
            </p:cNvPr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7750618" y="3454153"/>
              <a:ext cx="3898269" cy="1951293"/>
            </a:xfrm>
            <a:prstGeom prst="rect">
              <a:avLst/>
            </a:prstGeom>
            <a:ln/>
          </p:spPr>
        </p:pic>
        <p:pic>
          <p:nvPicPr>
            <p:cNvPr id="17" name="image5.png">
              <a:extLst>
                <a:ext uri="{FF2B5EF4-FFF2-40B4-BE49-F238E27FC236}">
                  <a16:creationId xmlns:a16="http://schemas.microsoft.com/office/drawing/2014/main" id="{EB52E8C2-B90D-42CE-835E-64ABD269D7A7}"/>
                </a:ext>
              </a:extLst>
            </p:cNvPr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7743477" y="1688806"/>
              <a:ext cx="3898269" cy="1951293"/>
            </a:xfrm>
            <a:prstGeom prst="rect">
              <a:avLst/>
            </a:prstGeom>
            <a:ln/>
          </p:spPr>
        </p:pic>
        <p:pic>
          <p:nvPicPr>
            <p:cNvPr id="18" name="image4.png">
              <a:extLst>
                <a:ext uri="{FF2B5EF4-FFF2-40B4-BE49-F238E27FC236}">
                  <a16:creationId xmlns:a16="http://schemas.microsoft.com/office/drawing/2014/main" id="{B752362A-490E-48E7-A8A1-91727ABF318D}"/>
                </a:ext>
              </a:extLst>
            </p:cNvPr>
            <p:cNvPicPr/>
            <p:nvPr/>
          </p:nvPicPr>
          <p:blipFill rotWithShape="1">
            <a:blip r:embed="rId4"/>
            <a:srcRect r="2008"/>
            <a:stretch/>
          </p:blipFill>
          <p:spPr>
            <a:xfrm>
              <a:off x="4057247" y="3454153"/>
              <a:ext cx="3819980" cy="1951293"/>
            </a:xfrm>
            <a:prstGeom prst="rect">
              <a:avLst/>
            </a:prstGeom>
            <a:ln/>
          </p:spPr>
        </p:pic>
        <p:pic>
          <p:nvPicPr>
            <p:cNvPr id="16" name="image1.png">
              <a:extLst>
                <a:ext uri="{FF2B5EF4-FFF2-40B4-BE49-F238E27FC236}">
                  <a16:creationId xmlns:a16="http://schemas.microsoft.com/office/drawing/2014/main" id="{2FBEBD9D-D08D-47A3-89C1-4B74A2364638}"/>
                </a:ext>
              </a:extLst>
            </p:cNvPr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5346947" y="1688805"/>
              <a:ext cx="2590393" cy="1951294"/>
            </a:xfrm>
            <a:prstGeom prst="rect">
              <a:avLst/>
            </a:prstGeom>
            <a:ln/>
          </p:spPr>
        </p:pic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A328AD-B8CB-48BC-8E8E-2178A4E05591}"/>
              </a:ext>
            </a:extLst>
          </p:cNvPr>
          <p:cNvSpPr/>
          <p:nvPr/>
        </p:nvSpPr>
        <p:spPr>
          <a:xfrm>
            <a:off x="825344" y="5651915"/>
            <a:ext cx="1054131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B685DD3-9ADA-4B04-B60C-DE761A5750D3}"/>
              </a:ext>
            </a:extLst>
          </p:cNvPr>
          <p:cNvSpPr/>
          <p:nvPr/>
        </p:nvSpPr>
        <p:spPr>
          <a:xfrm>
            <a:off x="825345" y="5651915"/>
            <a:ext cx="1176176" cy="50384"/>
          </a:xfrm>
          <a:prstGeom prst="rect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26F44D6-455E-4D0F-A88E-B060E5905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403447"/>
              </p:ext>
            </p:extLst>
          </p:nvPr>
        </p:nvGraphicFramePr>
        <p:xfrm>
          <a:off x="1675809" y="5693434"/>
          <a:ext cx="62528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9%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C71C8011-6F54-42D0-8828-38B9369F6B40}"/>
              </a:ext>
            </a:extLst>
          </p:cNvPr>
          <p:cNvSpPr/>
          <p:nvPr/>
        </p:nvSpPr>
        <p:spPr>
          <a:xfrm>
            <a:off x="1078129" y="2942029"/>
            <a:ext cx="3799662" cy="2480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예산 산출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기능 구체화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예상 문제점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-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해결방안 모색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u="sng" dirty="0">
                <a:solidFill>
                  <a:srgbClr val="A374D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UI </a:t>
            </a:r>
            <a:r>
              <a:rPr lang="ko-KR" altLang="en-US" sz="1600" u="sng" dirty="0">
                <a:solidFill>
                  <a:srgbClr val="A374D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설계</a:t>
            </a:r>
            <a:endParaRPr lang="en-US" altLang="ko-KR" sz="1600" u="sng" dirty="0">
              <a:solidFill>
                <a:srgbClr val="A374D0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UI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개발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(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간략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77B445BC-AE9D-4969-92EE-4B77FCF1A158}"/>
              </a:ext>
            </a:extLst>
          </p:cNvPr>
          <p:cNvSpPr/>
          <p:nvPr/>
        </p:nvSpPr>
        <p:spPr>
          <a:xfrm rot="5400000">
            <a:off x="836829" y="4624194"/>
            <a:ext cx="246106" cy="236494"/>
          </a:xfrm>
          <a:prstGeom prst="triangle">
            <a:avLst/>
          </a:prstGeom>
          <a:solidFill>
            <a:srgbClr val="A374D0"/>
          </a:solidFill>
          <a:ln>
            <a:solidFill>
              <a:srgbClr val="DAC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5E091D3-0550-40A3-BF0D-88D051E79B41}"/>
              </a:ext>
            </a:extLst>
          </p:cNvPr>
          <p:cNvCxnSpPr/>
          <p:nvPr/>
        </p:nvCxnSpPr>
        <p:spPr>
          <a:xfrm>
            <a:off x="2496000" y="770301"/>
            <a:ext cx="7200000" cy="0"/>
          </a:xfrm>
          <a:prstGeom prst="line">
            <a:avLst/>
          </a:prstGeom>
          <a:ln>
            <a:solidFill>
              <a:srgbClr val="A37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8F35A8B-7073-4952-8C8B-DFAB5C4724DD}"/>
              </a:ext>
            </a:extLst>
          </p:cNvPr>
          <p:cNvSpPr/>
          <p:nvPr/>
        </p:nvSpPr>
        <p:spPr>
          <a:xfrm>
            <a:off x="3665880" y="280694"/>
            <a:ext cx="4885640" cy="10241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A374D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작업 일정 및 개발 진행 상황</a:t>
            </a:r>
            <a:endParaRPr lang="en-US" altLang="ko-KR" sz="2800" b="1" kern="0" dirty="0">
              <a:solidFill>
                <a:srgbClr val="A374D0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현재까지의 프로젝트 진행상황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7AC8B30-721F-4F7D-B4D1-DC60B382CD87}"/>
              </a:ext>
            </a:extLst>
          </p:cNvPr>
          <p:cNvSpPr/>
          <p:nvPr/>
        </p:nvSpPr>
        <p:spPr>
          <a:xfrm>
            <a:off x="3608126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F2C4842-A422-4366-8F8A-9C5BBC653101}"/>
              </a:ext>
            </a:extLst>
          </p:cNvPr>
          <p:cNvSpPr/>
          <p:nvPr/>
        </p:nvSpPr>
        <p:spPr>
          <a:xfrm>
            <a:off x="8349249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566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596900" y="1584412"/>
            <a:ext cx="11214100" cy="476558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496000" y="770301"/>
            <a:ext cx="7200000" cy="0"/>
          </a:xfrm>
          <a:prstGeom prst="line">
            <a:avLst/>
          </a:prstGeom>
          <a:ln>
            <a:solidFill>
              <a:srgbClr val="A37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665880" y="280694"/>
            <a:ext cx="4885640" cy="10241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A374D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작업 일정 및 개발 진행 상황</a:t>
            </a:r>
            <a:endParaRPr lang="en-US" altLang="ko-KR" sz="2800" b="1" kern="0" dirty="0">
              <a:solidFill>
                <a:srgbClr val="A374D0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현재까지의 프로젝트 진행상황</a:t>
            </a:r>
          </a:p>
        </p:txBody>
      </p:sp>
      <p:sp>
        <p:nvSpPr>
          <p:cNvPr id="46" name="타원 45"/>
          <p:cNvSpPr/>
          <p:nvPr/>
        </p:nvSpPr>
        <p:spPr>
          <a:xfrm>
            <a:off x="3608126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349249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4F2CC0-87AE-4977-B360-1A76404CB909}"/>
              </a:ext>
            </a:extLst>
          </p:cNvPr>
          <p:cNvSpPr/>
          <p:nvPr/>
        </p:nvSpPr>
        <p:spPr>
          <a:xfrm>
            <a:off x="825344" y="5651915"/>
            <a:ext cx="1054131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97527A-6E05-4628-B962-FBCC674DDD6B}"/>
              </a:ext>
            </a:extLst>
          </p:cNvPr>
          <p:cNvSpPr/>
          <p:nvPr/>
        </p:nvSpPr>
        <p:spPr>
          <a:xfrm>
            <a:off x="825345" y="5651915"/>
            <a:ext cx="1176176" cy="50384"/>
          </a:xfrm>
          <a:prstGeom prst="rect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D138F175-AA05-4801-B706-0979665BF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403447"/>
              </p:ext>
            </p:extLst>
          </p:nvPr>
        </p:nvGraphicFramePr>
        <p:xfrm>
          <a:off x="1675809" y="5693434"/>
          <a:ext cx="62528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9%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2DBD01-F408-423A-8429-EDFB2B8E696A}"/>
              </a:ext>
            </a:extLst>
          </p:cNvPr>
          <p:cNvSpPr/>
          <p:nvPr/>
        </p:nvSpPr>
        <p:spPr>
          <a:xfrm>
            <a:off x="1078129" y="2942029"/>
            <a:ext cx="3799662" cy="2480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예산 산출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기능 구체화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예상 문제점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-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해결방안 모색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UI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설계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u="sng" dirty="0">
                <a:solidFill>
                  <a:srgbClr val="A374D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UI</a:t>
            </a:r>
            <a:r>
              <a:rPr lang="ko-KR" altLang="en-US" sz="1600" u="sng" dirty="0">
                <a:solidFill>
                  <a:srgbClr val="A374D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 개발</a:t>
            </a:r>
            <a:r>
              <a:rPr lang="en-US" altLang="ko-KR" sz="1600" u="sng" dirty="0">
                <a:solidFill>
                  <a:srgbClr val="A374D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(</a:t>
            </a:r>
            <a:r>
              <a:rPr lang="ko-KR" altLang="en-US" sz="1600" u="sng" dirty="0">
                <a:solidFill>
                  <a:srgbClr val="A374D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간략</a:t>
            </a:r>
            <a:r>
              <a:rPr lang="en-US" altLang="ko-KR" sz="1600" u="sng" dirty="0">
                <a:solidFill>
                  <a:srgbClr val="A374D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)</a:t>
            </a: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5B4AB2CB-020E-4850-A7A0-49A5FE493717}"/>
              </a:ext>
            </a:extLst>
          </p:cNvPr>
          <p:cNvSpPr/>
          <p:nvPr/>
        </p:nvSpPr>
        <p:spPr>
          <a:xfrm rot="5400000">
            <a:off x="836829" y="5126613"/>
            <a:ext cx="246106" cy="236494"/>
          </a:xfrm>
          <a:prstGeom prst="triangle">
            <a:avLst/>
          </a:prstGeom>
          <a:solidFill>
            <a:srgbClr val="A374D0"/>
          </a:solidFill>
          <a:ln>
            <a:solidFill>
              <a:srgbClr val="DAC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KakaoTalk_Video_20200421_1645_43_875">
            <a:hlinkClick r:id="" action="ppaction://media"/>
            <a:extLst>
              <a:ext uri="{FF2B5EF4-FFF2-40B4-BE49-F238E27FC236}">
                <a16:creationId xmlns:a16="http://schemas.microsoft.com/office/drawing/2014/main" id="{A542269B-3725-4501-8688-F4F52E22135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134" r="782"/>
          <a:stretch/>
        </p:blipFill>
        <p:spPr>
          <a:xfrm>
            <a:off x="5421775" y="2118931"/>
            <a:ext cx="5898776" cy="3346338"/>
          </a:xfrm>
          <a:prstGeom prst="rect">
            <a:avLst/>
          </a:prstGeom>
          <a:ln>
            <a:solidFill>
              <a:srgbClr val="DCD8E0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7523988-1066-41C6-A08E-D705FA176062}"/>
              </a:ext>
            </a:extLst>
          </p:cNvPr>
          <p:cNvSpPr/>
          <p:nvPr/>
        </p:nvSpPr>
        <p:spPr>
          <a:xfrm>
            <a:off x="5359020" y="2118931"/>
            <a:ext cx="913355" cy="3346338"/>
          </a:xfrm>
          <a:prstGeom prst="rect">
            <a:avLst/>
          </a:prstGeom>
          <a:solidFill>
            <a:srgbClr val="ED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47AC0F-ABF8-4A62-BC23-4CB5C6E8C519}"/>
              </a:ext>
            </a:extLst>
          </p:cNvPr>
          <p:cNvSpPr/>
          <p:nvPr/>
        </p:nvSpPr>
        <p:spPr>
          <a:xfrm>
            <a:off x="10407196" y="2118931"/>
            <a:ext cx="913355" cy="3346338"/>
          </a:xfrm>
          <a:prstGeom prst="rect">
            <a:avLst/>
          </a:prstGeom>
          <a:solidFill>
            <a:srgbClr val="ED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EF7064-97B4-4A41-9D94-3115E673BF38}"/>
              </a:ext>
            </a:extLst>
          </p:cNvPr>
          <p:cNvSpPr/>
          <p:nvPr/>
        </p:nvSpPr>
        <p:spPr>
          <a:xfrm>
            <a:off x="5359020" y="2118931"/>
            <a:ext cx="5961531" cy="3346338"/>
          </a:xfrm>
          <a:prstGeom prst="rect">
            <a:avLst/>
          </a:prstGeom>
          <a:noFill/>
          <a:ln w="53975" cmpd="sng">
            <a:solidFill>
              <a:srgbClr val="DCD8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7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12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596900" y="1584412"/>
            <a:ext cx="11214100" cy="476558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496000" y="770301"/>
            <a:ext cx="7200000" cy="0"/>
          </a:xfrm>
          <a:prstGeom prst="line">
            <a:avLst/>
          </a:prstGeom>
          <a:ln>
            <a:solidFill>
              <a:srgbClr val="A37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665880" y="280694"/>
            <a:ext cx="4885640" cy="1021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A374D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작업 일정 및 개발 진행 상황</a:t>
            </a:r>
            <a:endParaRPr lang="en-US" altLang="ko-KR" sz="2800" b="1" kern="0" dirty="0">
              <a:solidFill>
                <a:srgbClr val="A374D0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추후 일정 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– GANTT CHART</a:t>
            </a:r>
            <a:endParaRPr lang="ko-KR" altLang="en-US" sz="9600" kern="0" dirty="0">
              <a:solidFill>
                <a:prstClr val="black">
                  <a:lumMod val="65000"/>
                  <a:lumOff val="3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608126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349249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2E32ACC-0FD8-4FCC-A4E5-02D834F8F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97407"/>
              </p:ext>
            </p:extLst>
          </p:nvPr>
        </p:nvGraphicFramePr>
        <p:xfrm>
          <a:off x="-157700" y="1777064"/>
          <a:ext cx="3020296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96">
                  <a:extLst>
                    <a:ext uri="{9D8B030D-6E8A-4147-A177-3AD203B41FA5}">
                      <a16:colId xmlns:a16="http://schemas.microsoft.com/office/drawing/2014/main" val="5987414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0" dirty="0">
                          <a:solidFill>
                            <a:srgbClr val="404040"/>
                          </a:solidFill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아이디어 도출 및 구체화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782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>
                          <a:solidFill>
                            <a:srgbClr val="404040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시나리와 정리 및 기능 리스트 작성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23154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>
                          <a:solidFill>
                            <a:srgbClr val="404040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예상 문제점 및 해결방안 모색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18257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>
                          <a:solidFill>
                            <a:srgbClr val="404040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중간 보고서 작성 및 발표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18522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F0C0AC4-BBAB-415E-9FC8-3FEA25816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35900"/>
              </p:ext>
            </p:extLst>
          </p:nvPr>
        </p:nvGraphicFramePr>
        <p:xfrm>
          <a:off x="-157700" y="4282616"/>
          <a:ext cx="3020296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96">
                  <a:extLst>
                    <a:ext uri="{9D8B030D-6E8A-4147-A177-3AD203B41FA5}">
                      <a16:colId xmlns:a16="http://schemas.microsoft.com/office/drawing/2014/main" val="1540572226"/>
                    </a:ext>
                  </a:extLst>
                </a:gridCol>
              </a:tblGrid>
              <a:tr h="27364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0" dirty="0" err="1">
                          <a:solidFill>
                            <a:srgbClr val="404040"/>
                          </a:solidFill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아두이노</a:t>
                      </a:r>
                      <a:r>
                        <a:rPr lang="ko-KR" altLang="en-US" sz="1400" b="0" dirty="0">
                          <a:solidFill>
                            <a:srgbClr val="404040"/>
                          </a:solidFill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 개발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136911"/>
                  </a:ext>
                </a:extLst>
              </a:tr>
              <a:tr h="21891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err="1">
                          <a:solidFill>
                            <a:srgbClr val="404040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아두이노</a:t>
                      </a:r>
                      <a:r>
                        <a:rPr lang="ko-KR" altLang="en-US" sz="1050" dirty="0">
                          <a:solidFill>
                            <a:srgbClr val="404040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 개발 환경 구성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930537"/>
                  </a:ext>
                </a:extLst>
              </a:tr>
              <a:tr h="21891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 err="1">
                          <a:solidFill>
                            <a:srgbClr val="404040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문열림센서</a:t>
                      </a:r>
                      <a:r>
                        <a:rPr lang="ko-KR" altLang="en-US" sz="1050" dirty="0">
                          <a:solidFill>
                            <a:srgbClr val="404040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 데이터 수집 및 전송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092144"/>
                  </a:ext>
                </a:extLst>
              </a:tr>
              <a:tr h="21891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>
                          <a:solidFill>
                            <a:srgbClr val="404040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알림 어플과 연동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0944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EDE5292E-D22E-4617-BA0E-A03AFB524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978747"/>
              </p:ext>
            </p:extLst>
          </p:nvPr>
        </p:nvGraphicFramePr>
        <p:xfrm>
          <a:off x="-157700" y="2904110"/>
          <a:ext cx="3020296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96">
                  <a:extLst>
                    <a:ext uri="{9D8B030D-6E8A-4147-A177-3AD203B41FA5}">
                      <a16:colId xmlns:a16="http://schemas.microsoft.com/office/drawing/2014/main" val="3638749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0" dirty="0">
                          <a:solidFill>
                            <a:srgbClr val="404040"/>
                          </a:solidFill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기능 구현</a:t>
                      </a:r>
                      <a:endParaRPr lang="en-US" altLang="ko-KR" sz="1400" b="0" dirty="0">
                        <a:solidFill>
                          <a:srgbClr val="404040"/>
                        </a:solidFill>
                        <a:latin typeface="a고딕16" panose="02020600000000000000" pitchFamily="18" charset="-127"/>
                        <a:ea typeface="a고딕16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453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>
                          <a:solidFill>
                            <a:srgbClr val="404040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UI </a:t>
                      </a:r>
                      <a:r>
                        <a:rPr lang="ko-KR" altLang="en-US" sz="1050" dirty="0">
                          <a:solidFill>
                            <a:srgbClr val="404040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설계 및 구현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1888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rgbClr val="404040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메뉴 모듈 구현 및 메뉴 연결</a:t>
                      </a:r>
                      <a:endParaRPr lang="en-US" altLang="ko-KR" sz="1050" dirty="0">
                        <a:solidFill>
                          <a:srgbClr val="404040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655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>
                          <a:solidFill>
                            <a:srgbClr val="404040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사용자 알림 전송 구현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233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>
                          <a:solidFill>
                            <a:srgbClr val="404040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비상 시 신고 구현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571527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B618C22-1225-40D7-AB91-4653E1949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589472"/>
              </p:ext>
            </p:extLst>
          </p:nvPr>
        </p:nvGraphicFramePr>
        <p:xfrm>
          <a:off x="-157700" y="5444381"/>
          <a:ext cx="3020296" cy="80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96">
                  <a:extLst>
                    <a:ext uri="{9D8B030D-6E8A-4147-A177-3AD203B41FA5}">
                      <a16:colId xmlns:a16="http://schemas.microsoft.com/office/drawing/2014/main" val="213807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0" dirty="0">
                          <a:solidFill>
                            <a:srgbClr val="404040"/>
                          </a:solidFill>
                          <a:latin typeface="a고딕16" panose="02020600000000000000" pitchFamily="18" charset="-127"/>
                          <a:ea typeface="a고딕16" panose="02020600000000000000" pitchFamily="18" charset="-127"/>
                        </a:rPr>
                        <a:t>최종 평가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259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>
                          <a:solidFill>
                            <a:srgbClr val="404040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오류 확인 및 보완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913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>
                          <a:solidFill>
                            <a:srgbClr val="404040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결과 보고서 작성 및 최종 발표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356061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E34C48F-F36D-4B7C-B66E-B401A0DC82F2}"/>
              </a:ext>
            </a:extLst>
          </p:cNvPr>
          <p:cNvSpPr/>
          <p:nvPr/>
        </p:nvSpPr>
        <p:spPr>
          <a:xfrm>
            <a:off x="2985246" y="2112683"/>
            <a:ext cx="768874" cy="163158"/>
          </a:xfrm>
          <a:prstGeom prst="rect">
            <a:avLst/>
          </a:prstGeom>
          <a:solidFill>
            <a:srgbClr val="DACA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37E9AD-E077-42A9-A7F0-0680BD3C34C1}"/>
              </a:ext>
            </a:extLst>
          </p:cNvPr>
          <p:cNvSpPr/>
          <p:nvPr/>
        </p:nvSpPr>
        <p:spPr>
          <a:xfrm>
            <a:off x="2985246" y="2369740"/>
            <a:ext cx="768874" cy="163158"/>
          </a:xfrm>
          <a:prstGeom prst="rect">
            <a:avLst/>
          </a:prstGeom>
          <a:solidFill>
            <a:srgbClr val="DACA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827259F-BA61-40EC-BA10-471BA25E291F}"/>
              </a:ext>
            </a:extLst>
          </p:cNvPr>
          <p:cNvSpPr/>
          <p:nvPr/>
        </p:nvSpPr>
        <p:spPr>
          <a:xfrm>
            <a:off x="5316966" y="2629556"/>
            <a:ext cx="768874" cy="163158"/>
          </a:xfrm>
          <a:prstGeom prst="rect">
            <a:avLst/>
          </a:prstGeom>
          <a:solidFill>
            <a:srgbClr val="DACA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6818BC7-B244-4BDB-887D-5B4EE0D57539}"/>
              </a:ext>
            </a:extLst>
          </p:cNvPr>
          <p:cNvSpPr/>
          <p:nvPr/>
        </p:nvSpPr>
        <p:spPr>
          <a:xfrm>
            <a:off x="9980708" y="5832461"/>
            <a:ext cx="768874" cy="163158"/>
          </a:xfrm>
          <a:prstGeom prst="rect">
            <a:avLst/>
          </a:prstGeom>
          <a:solidFill>
            <a:srgbClr val="DACA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B65F5B5-4993-4A38-B19C-27BACF502B85}"/>
              </a:ext>
            </a:extLst>
          </p:cNvPr>
          <p:cNvSpPr/>
          <p:nvPr/>
        </p:nvSpPr>
        <p:spPr>
          <a:xfrm>
            <a:off x="10759742" y="6091721"/>
            <a:ext cx="768874" cy="163158"/>
          </a:xfrm>
          <a:prstGeom prst="rect">
            <a:avLst/>
          </a:prstGeom>
          <a:solidFill>
            <a:srgbClr val="DACA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AAC0609-920A-4CE0-85C3-326A051F1862}"/>
              </a:ext>
            </a:extLst>
          </p:cNvPr>
          <p:cNvSpPr/>
          <p:nvPr/>
        </p:nvSpPr>
        <p:spPr>
          <a:xfrm>
            <a:off x="2985246" y="3275794"/>
            <a:ext cx="2331720" cy="165917"/>
          </a:xfrm>
          <a:prstGeom prst="rect">
            <a:avLst/>
          </a:prstGeom>
          <a:solidFill>
            <a:srgbClr val="DACA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0F27CE5-71E8-491B-B297-AD66E6F35CF2}"/>
              </a:ext>
            </a:extLst>
          </p:cNvPr>
          <p:cNvSpPr/>
          <p:nvPr/>
        </p:nvSpPr>
        <p:spPr>
          <a:xfrm>
            <a:off x="4529566" y="3535610"/>
            <a:ext cx="2331720" cy="159156"/>
          </a:xfrm>
          <a:prstGeom prst="rect">
            <a:avLst/>
          </a:prstGeom>
          <a:solidFill>
            <a:srgbClr val="DACA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C725CF9-7D5D-4530-8136-0BA28F4C7DDE}"/>
              </a:ext>
            </a:extLst>
          </p:cNvPr>
          <p:cNvSpPr/>
          <p:nvPr/>
        </p:nvSpPr>
        <p:spPr>
          <a:xfrm>
            <a:off x="6096000" y="3795426"/>
            <a:ext cx="3096109" cy="159156"/>
          </a:xfrm>
          <a:prstGeom prst="rect">
            <a:avLst/>
          </a:prstGeom>
          <a:solidFill>
            <a:srgbClr val="DACA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B6378AC-595C-4583-AA2B-7764880A092E}"/>
              </a:ext>
            </a:extLst>
          </p:cNvPr>
          <p:cNvSpPr/>
          <p:nvPr/>
        </p:nvSpPr>
        <p:spPr>
          <a:xfrm>
            <a:off x="8419949" y="4052483"/>
            <a:ext cx="1544320" cy="159156"/>
          </a:xfrm>
          <a:prstGeom prst="rect">
            <a:avLst/>
          </a:prstGeom>
          <a:solidFill>
            <a:srgbClr val="DACA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9BCBD07-490C-49BB-A01C-D4E8A5BDC3E5}"/>
              </a:ext>
            </a:extLst>
          </p:cNvPr>
          <p:cNvSpPr/>
          <p:nvPr/>
        </p:nvSpPr>
        <p:spPr>
          <a:xfrm>
            <a:off x="6872493" y="4876775"/>
            <a:ext cx="1566433" cy="163158"/>
          </a:xfrm>
          <a:prstGeom prst="rect">
            <a:avLst/>
          </a:prstGeom>
          <a:solidFill>
            <a:srgbClr val="DACA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2B03B7A-6192-4297-B9E5-470BC442EA9D}"/>
              </a:ext>
            </a:extLst>
          </p:cNvPr>
          <p:cNvSpPr/>
          <p:nvPr/>
        </p:nvSpPr>
        <p:spPr>
          <a:xfrm>
            <a:off x="7651075" y="5137193"/>
            <a:ext cx="768874" cy="163158"/>
          </a:xfrm>
          <a:prstGeom prst="rect">
            <a:avLst/>
          </a:prstGeom>
          <a:solidFill>
            <a:srgbClr val="DACA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610B4B2-FB16-4B57-90A3-5ABE10E43AE1}"/>
              </a:ext>
            </a:extLst>
          </p:cNvPr>
          <p:cNvSpPr/>
          <p:nvPr/>
        </p:nvSpPr>
        <p:spPr>
          <a:xfrm>
            <a:off x="6072092" y="4626401"/>
            <a:ext cx="1566434" cy="163158"/>
          </a:xfrm>
          <a:prstGeom prst="rect">
            <a:avLst/>
          </a:prstGeom>
          <a:solidFill>
            <a:srgbClr val="DACA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89860D0-A6EB-4BA4-A843-73659D948909}"/>
              </a:ext>
            </a:extLst>
          </p:cNvPr>
          <p:cNvCxnSpPr>
            <a:cxnSpLocks/>
          </p:cNvCxnSpPr>
          <p:nvPr/>
        </p:nvCxnSpPr>
        <p:spPr>
          <a:xfrm>
            <a:off x="770319" y="2904110"/>
            <a:ext cx="1075829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CB03ACD7-1398-4E14-B5B1-C5ED2811EA26}"/>
              </a:ext>
            </a:extLst>
          </p:cNvPr>
          <p:cNvCxnSpPr>
            <a:cxnSpLocks/>
          </p:cNvCxnSpPr>
          <p:nvPr/>
        </p:nvCxnSpPr>
        <p:spPr>
          <a:xfrm>
            <a:off x="770319" y="4252136"/>
            <a:ext cx="1075829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7BBCA6A3-55C8-4B88-9FDC-E7247EC84A86}"/>
              </a:ext>
            </a:extLst>
          </p:cNvPr>
          <p:cNvCxnSpPr>
            <a:cxnSpLocks/>
          </p:cNvCxnSpPr>
          <p:nvPr/>
        </p:nvCxnSpPr>
        <p:spPr>
          <a:xfrm>
            <a:off x="770319" y="5419157"/>
            <a:ext cx="1075829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967DE9-210D-48FC-80BD-877ABDDB3DCC}"/>
              </a:ext>
            </a:extLst>
          </p:cNvPr>
          <p:cNvSpPr/>
          <p:nvPr/>
        </p:nvSpPr>
        <p:spPr>
          <a:xfrm>
            <a:off x="8431306" y="5137193"/>
            <a:ext cx="768874" cy="163158"/>
          </a:xfrm>
          <a:prstGeom prst="rect">
            <a:avLst/>
          </a:prstGeom>
          <a:solidFill>
            <a:srgbClr val="DACA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72BDD6D-6883-48AF-B37C-049E5CEAB122}"/>
              </a:ext>
            </a:extLst>
          </p:cNvPr>
          <p:cNvSpPr/>
          <p:nvPr/>
        </p:nvSpPr>
        <p:spPr>
          <a:xfrm>
            <a:off x="9206754" y="5832461"/>
            <a:ext cx="768874" cy="163158"/>
          </a:xfrm>
          <a:prstGeom prst="rect">
            <a:avLst/>
          </a:prstGeom>
          <a:solidFill>
            <a:srgbClr val="DACA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4732B0E4-B060-4423-A1E8-EB73FA14C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077232"/>
              </p:ext>
            </p:extLst>
          </p:nvPr>
        </p:nvGraphicFramePr>
        <p:xfrm>
          <a:off x="2985246" y="1576711"/>
          <a:ext cx="8543370" cy="4675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670">
                  <a:extLst>
                    <a:ext uri="{9D8B030D-6E8A-4147-A177-3AD203B41FA5}">
                      <a16:colId xmlns:a16="http://schemas.microsoft.com/office/drawing/2014/main" val="3756262214"/>
                    </a:ext>
                  </a:extLst>
                </a:gridCol>
                <a:gridCol w="776670">
                  <a:extLst>
                    <a:ext uri="{9D8B030D-6E8A-4147-A177-3AD203B41FA5}">
                      <a16:colId xmlns:a16="http://schemas.microsoft.com/office/drawing/2014/main" val="1900331398"/>
                    </a:ext>
                  </a:extLst>
                </a:gridCol>
                <a:gridCol w="776670">
                  <a:extLst>
                    <a:ext uri="{9D8B030D-6E8A-4147-A177-3AD203B41FA5}">
                      <a16:colId xmlns:a16="http://schemas.microsoft.com/office/drawing/2014/main" val="4230684518"/>
                    </a:ext>
                  </a:extLst>
                </a:gridCol>
                <a:gridCol w="776670">
                  <a:extLst>
                    <a:ext uri="{9D8B030D-6E8A-4147-A177-3AD203B41FA5}">
                      <a16:colId xmlns:a16="http://schemas.microsoft.com/office/drawing/2014/main" val="2072791724"/>
                    </a:ext>
                  </a:extLst>
                </a:gridCol>
                <a:gridCol w="776670">
                  <a:extLst>
                    <a:ext uri="{9D8B030D-6E8A-4147-A177-3AD203B41FA5}">
                      <a16:colId xmlns:a16="http://schemas.microsoft.com/office/drawing/2014/main" val="3502754561"/>
                    </a:ext>
                  </a:extLst>
                </a:gridCol>
                <a:gridCol w="776670">
                  <a:extLst>
                    <a:ext uri="{9D8B030D-6E8A-4147-A177-3AD203B41FA5}">
                      <a16:colId xmlns:a16="http://schemas.microsoft.com/office/drawing/2014/main" val="3362978718"/>
                    </a:ext>
                  </a:extLst>
                </a:gridCol>
                <a:gridCol w="776670">
                  <a:extLst>
                    <a:ext uri="{9D8B030D-6E8A-4147-A177-3AD203B41FA5}">
                      <a16:colId xmlns:a16="http://schemas.microsoft.com/office/drawing/2014/main" val="1240950071"/>
                    </a:ext>
                  </a:extLst>
                </a:gridCol>
                <a:gridCol w="776670">
                  <a:extLst>
                    <a:ext uri="{9D8B030D-6E8A-4147-A177-3AD203B41FA5}">
                      <a16:colId xmlns:a16="http://schemas.microsoft.com/office/drawing/2014/main" val="3139014748"/>
                    </a:ext>
                  </a:extLst>
                </a:gridCol>
                <a:gridCol w="776670">
                  <a:extLst>
                    <a:ext uri="{9D8B030D-6E8A-4147-A177-3AD203B41FA5}">
                      <a16:colId xmlns:a16="http://schemas.microsoft.com/office/drawing/2014/main" val="3896689753"/>
                    </a:ext>
                  </a:extLst>
                </a:gridCol>
                <a:gridCol w="776670">
                  <a:extLst>
                    <a:ext uri="{9D8B030D-6E8A-4147-A177-3AD203B41FA5}">
                      <a16:colId xmlns:a16="http://schemas.microsoft.com/office/drawing/2014/main" val="1529577462"/>
                    </a:ext>
                  </a:extLst>
                </a:gridCol>
                <a:gridCol w="776670">
                  <a:extLst>
                    <a:ext uri="{9D8B030D-6E8A-4147-A177-3AD203B41FA5}">
                      <a16:colId xmlns:a16="http://schemas.microsoft.com/office/drawing/2014/main" val="1963172887"/>
                    </a:ext>
                  </a:extLst>
                </a:gridCol>
              </a:tblGrid>
              <a:tr h="233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rgbClr val="404040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4</a:t>
                      </a:r>
                      <a:r>
                        <a:rPr lang="ko-KR" altLang="en-US" sz="900" b="0" dirty="0">
                          <a:solidFill>
                            <a:srgbClr val="404040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주차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rgbClr val="404040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5</a:t>
                      </a:r>
                      <a:r>
                        <a:rPr lang="ko-KR" altLang="en-US" sz="900" b="0" dirty="0">
                          <a:solidFill>
                            <a:srgbClr val="404040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주차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rgbClr val="404040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6</a:t>
                      </a:r>
                      <a:r>
                        <a:rPr lang="ko-KR" altLang="en-US" sz="900" b="0" dirty="0">
                          <a:solidFill>
                            <a:srgbClr val="404040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주차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rgbClr val="404040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7</a:t>
                      </a:r>
                      <a:r>
                        <a:rPr lang="ko-KR" altLang="en-US" sz="900" b="0" dirty="0">
                          <a:solidFill>
                            <a:srgbClr val="404040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주차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rgbClr val="404040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8</a:t>
                      </a:r>
                      <a:r>
                        <a:rPr lang="ko-KR" altLang="en-US" sz="900" b="0" dirty="0">
                          <a:solidFill>
                            <a:srgbClr val="404040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주차</a:t>
                      </a:r>
                    </a:p>
                  </a:txBody>
                  <a:tcPr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rgbClr val="404040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9</a:t>
                      </a:r>
                      <a:r>
                        <a:rPr lang="ko-KR" altLang="en-US" sz="900" b="0" dirty="0">
                          <a:solidFill>
                            <a:srgbClr val="404040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주차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rgbClr val="404040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10</a:t>
                      </a:r>
                      <a:r>
                        <a:rPr lang="ko-KR" altLang="en-US" sz="900" b="0" dirty="0">
                          <a:solidFill>
                            <a:srgbClr val="404040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주차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rgbClr val="404040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11</a:t>
                      </a:r>
                      <a:r>
                        <a:rPr lang="ko-KR" altLang="en-US" sz="900" b="0" dirty="0">
                          <a:solidFill>
                            <a:srgbClr val="404040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주차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rgbClr val="404040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12</a:t>
                      </a:r>
                      <a:r>
                        <a:rPr lang="ko-KR" altLang="en-US" sz="900" b="0" dirty="0">
                          <a:solidFill>
                            <a:srgbClr val="404040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주차</a:t>
                      </a:r>
                    </a:p>
                  </a:txBody>
                  <a:tcPr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rgbClr val="404040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13</a:t>
                      </a:r>
                      <a:r>
                        <a:rPr lang="ko-KR" altLang="en-US" sz="900" b="0" dirty="0">
                          <a:solidFill>
                            <a:srgbClr val="404040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주차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rgbClr val="404040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14</a:t>
                      </a:r>
                      <a:r>
                        <a:rPr lang="ko-KR" altLang="en-US" sz="900" b="0" dirty="0">
                          <a:solidFill>
                            <a:srgbClr val="404040"/>
                          </a:solidFill>
                          <a:latin typeface="a고딕14" panose="02020600000000000000" pitchFamily="18" charset="-127"/>
                          <a:ea typeface="a고딕14" panose="02020600000000000000" pitchFamily="18" charset="-127"/>
                        </a:rPr>
                        <a:t>주차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720833"/>
                  </a:ext>
                </a:extLst>
              </a:tr>
              <a:tr h="444191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636622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BAB97B58-7A18-4BF1-9F12-52F2C93A0E25}"/>
              </a:ext>
            </a:extLst>
          </p:cNvPr>
          <p:cNvGrpSpPr/>
          <p:nvPr/>
        </p:nvGrpSpPr>
        <p:grpSpPr>
          <a:xfrm>
            <a:off x="5719032" y="1947623"/>
            <a:ext cx="1419114" cy="565982"/>
            <a:chOff x="5719032" y="1947623"/>
            <a:chExt cx="1419114" cy="565982"/>
          </a:xfrm>
        </p:grpSpPr>
        <p:sp>
          <p:nvSpPr>
            <p:cNvPr id="6" name="말풍선: 타원형 5">
              <a:extLst>
                <a:ext uri="{FF2B5EF4-FFF2-40B4-BE49-F238E27FC236}">
                  <a16:creationId xmlns:a16="http://schemas.microsoft.com/office/drawing/2014/main" id="{5DADCE45-C7BF-4A26-95AD-9B809367E88D}"/>
                </a:ext>
              </a:extLst>
            </p:cNvPr>
            <p:cNvSpPr/>
            <p:nvPr/>
          </p:nvSpPr>
          <p:spPr>
            <a:xfrm>
              <a:off x="5727775" y="1947623"/>
              <a:ext cx="952349" cy="565982"/>
            </a:xfrm>
            <a:prstGeom prst="wedgeEllipseCallout">
              <a:avLst/>
            </a:prstGeom>
            <a:solidFill>
              <a:schemeClr val="bg1"/>
            </a:solidFill>
            <a:ln w="38100">
              <a:solidFill>
                <a:srgbClr val="A374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rgbClr val="404040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009A796-057B-453F-8621-C842DD874A0A}"/>
                </a:ext>
              </a:extLst>
            </p:cNvPr>
            <p:cNvSpPr txBox="1"/>
            <p:nvPr/>
          </p:nvSpPr>
          <p:spPr>
            <a:xfrm>
              <a:off x="5719032" y="2097771"/>
              <a:ext cx="141911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2020.04.29</a:t>
              </a:r>
              <a:endParaRPr lang="ko-KR" altLang="en-US" sz="1300" dirty="0"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728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1356360" y="1689912"/>
            <a:ext cx="9479280" cy="3993544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496000" y="770301"/>
            <a:ext cx="7200000" cy="0"/>
          </a:xfrm>
          <a:prstGeom prst="line">
            <a:avLst/>
          </a:prstGeom>
          <a:ln>
            <a:solidFill>
              <a:srgbClr val="A37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653180" y="280694"/>
            <a:ext cx="4885640" cy="10649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rgbClr val="A374D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INDEX</a:t>
            </a:r>
            <a:endParaRPr lang="en-US" altLang="ko-KR" sz="1200" kern="0" dirty="0">
              <a:solidFill>
                <a:srgbClr val="A374D0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목차</a:t>
            </a:r>
            <a:endParaRPr lang="ko-KR" altLang="en-US" sz="9600" kern="0" dirty="0">
              <a:solidFill>
                <a:prstClr val="black">
                  <a:lumMod val="65000"/>
                  <a:lumOff val="3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608126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349249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AE2009-B7AD-4F8B-9328-A2CD17DEFA48}"/>
              </a:ext>
            </a:extLst>
          </p:cNvPr>
          <p:cNvSpPr txBox="1"/>
          <p:nvPr/>
        </p:nvSpPr>
        <p:spPr>
          <a:xfrm>
            <a:off x="2875162" y="2205484"/>
            <a:ext cx="32208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>
                <a:solidFill>
                  <a:srgbClr val="A374D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1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</a:rPr>
              <a:t>팀 소개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</a:rPr>
              <a:t>및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</a:rPr>
              <a:t>팀원 역할 소개 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A374D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2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</a:rPr>
              <a:t> 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</a:rPr>
              <a:t>제안 배경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A374D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3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</a:rPr>
              <a:t> 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</a:rPr>
              <a:t>현황 분석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A374D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4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</a:rPr>
              <a:t>프로젝트 소개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ADFA56-EFC4-4D9B-82A9-69AD149E3F88}"/>
              </a:ext>
            </a:extLst>
          </p:cNvPr>
          <p:cNvSpPr/>
          <p:nvPr/>
        </p:nvSpPr>
        <p:spPr>
          <a:xfrm>
            <a:off x="6552141" y="2304912"/>
            <a:ext cx="340466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A374D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5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</a:rPr>
              <a:t> 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</a:rPr>
              <a:t>기능 설명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A374D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6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</a:rPr>
              <a:t> 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</a:rPr>
              <a:t>개발 환경 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A374D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7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</a:rPr>
              <a:t>  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</a:rPr>
              <a:t>작업일정 및 개발 진행 상황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403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84300" y="1879600"/>
            <a:ext cx="9448800" cy="3111500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749184"/>
              </p:ext>
            </p:extLst>
          </p:nvPr>
        </p:nvGraphicFramePr>
        <p:xfrm>
          <a:off x="2044700" y="4074701"/>
          <a:ext cx="8128000" cy="213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3327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4" name="그룹 53"/>
          <p:cNvGrpSpPr/>
          <p:nvPr/>
        </p:nvGrpSpPr>
        <p:grpSpPr>
          <a:xfrm>
            <a:off x="1930399" y="4374388"/>
            <a:ext cx="8400417" cy="271780"/>
            <a:chOff x="1930399" y="5395468"/>
            <a:chExt cx="8400417" cy="271780"/>
          </a:xfrm>
        </p:grpSpPr>
        <p:sp>
          <p:nvSpPr>
            <p:cNvPr id="4" name="TextBox 3"/>
            <p:cNvSpPr txBox="1"/>
            <p:nvPr/>
          </p:nvSpPr>
          <p:spPr>
            <a:xfrm>
              <a:off x="1930399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1</a:t>
              </a:r>
              <a:endParaRPr lang="ko-KR" altLang="en-US" sz="1100" dirty="0">
                <a:solidFill>
                  <a:prstClr val="black"/>
                </a:solidFill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42183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2</a:t>
              </a:r>
              <a:endParaRPr lang="ko-KR" altLang="en-US" sz="1100" dirty="0">
                <a:solidFill>
                  <a:prstClr val="black"/>
                </a:solidFill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53967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3</a:t>
              </a:r>
              <a:endParaRPr lang="ko-KR" altLang="en-US" sz="1100" dirty="0">
                <a:solidFill>
                  <a:prstClr val="black"/>
                </a:solidFill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365751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4</a:t>
              </a:r>
              <a:endParaRPr lang="ko-KR" altLang="en-US" sz="1100" dirty="0">
                <a:solidFill>
                  <a:prstClr val="black"/>
                </a:solidFill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77535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5</a:t>
              </a:r>
              <a:endParaRPr lang="ko-KR" altLang="en-US" sz="1100" dirty="0">
                <a:solidFill>
                  <a:prstClr val="black"/>
                </a:solidFill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89319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6</a:t>
              </a:r>
              <a:endParaRPr lang="ko-KR" altLang="en-US" sz="1100" dirty="0">
                <a:solidFill>
                  <a:prstClr val="black"/>
                </a:solidFill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801103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7</a:t>
              </a:r>
              <a:endParaRPr lang="ko-KR" altLang="en-US" sz="1100" dirty="0">
                <a:solidFill>
                  <a:prstClr val="black"/>
                </a:solidFill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12887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8</a:t>
              </a:r>
              <a:endParaRPr lang="ko-KR" altLang="en-US" sz="1100" dirty="0">
                <a:solidFill>
                  <a:prstClr val="black"/>
                </a:solidFill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424671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9</a:t>
              </a:r>
              <a:endParaRPr lang="ko-KR" altLang="en-US" sz="1100" dirty="0">
                <a:solidFill>
                  <a:prstClr val="black"/>
                </a:solidFill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188830" y="5395468"/>
              <a:ext cx="367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10</a:t>
              </a:r>
              <a:endParaRPr lang="ko-KR" altLang="en-US" sz="1100" dirty="0">
                <a:solidFill>
                  <a:prstClr val="black"/>
                </a:solidFill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985376" y="5395468"/>
              <a:ext cx="3454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11</a:t>
              </a:r>
              <a:endParaRPr lang="ko-KR" altLang="en-US" sz="1100" dirty="0">
                <a:solidFill>
                  <a:prstClr val="black"/>
                </a:solidFill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4109770" y="4062989"/>
            <a:ext cx="2691333" cy="536438"/>
          </a:xfrm>
          <a:prstGeom prst="rect">
            <a:avLst/>
          </a:prstGeom>
          <a:solidFill>
            <a:srgbClr val="A374D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943410" y="2247499"/>
            <a:ext cx="4041966" cy="1306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40404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창공수룡</a:t>
            </a:r>
            <a:endParaRPr lang="en-US" altLang="ko-KR" dirty="0">
              <a:solidFill>
                <a:srgbClr val="404040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srgbClr val="8C828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융합보안캡스톤디자인</a:t>
            </a:r>
            <a:r>
              <a:rPr lang="en-US" altLang="ko-KR" sz="1200" dirty="0">
                <a:solidFill>
                  <a:srgbClr val="8C828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1 </a:t>
            </a:r>
            <a:r>
              <a:rPr lang="ko-KR" altLang="en-US" sz="1200" dirty="0">
                <a:solidFill>
                  <a:srgbClr val="8C828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과목 수강 중</a:t>
            </a:r>
            <a:r>
              <a:rPr lang="en-US" altLang="ko-KR" sz="1200" dirty="0">
                <a:solidFill>
                  <a:srgbClr val="8C828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8C828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2</a:t>
            </a:r>
            <a:r>
              <a:rPr lang="ko-KR" altLang="en-US" sz="1200" dirty="0">
                <a:solidFill>
                  <a:srgbClr val="8C828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조를 맡고 있다</a:t>
            </a:r>
            <a:r>
              <a:rPr lang="en-US" altLang="ko-KR" sz="1200" dirty="0">
                <a:solidFill>
                  <a:srgbClr val="8C828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8C828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창의적 공학설계 수룡의 줄임말</a:t>
            </a:r>
            <a:r>
              <a:rPr lang="en-US" altLang="ko-KR" sz="1200" dirty="0">
                <a:solidFill>
                  <a:srgbClr val="8C828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.</a:t>
            </a:r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716011"/>
              </p:ext>
            </p:extLst>
          </p:nvPr>
        </p:nvGraphicFramePr>
        <p:xfrm>
          <a:off x="1409701" y="5457013"/>
          <a:ext cx="9448800" cy="1126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682">
                  <a:extLst>
                    <a:ext uri="{9D8B030D-6E8A-4147-A177-3AD203B41FA5}">
                      <a16:colId xmlns:a16="http://schemas.microsoft.com/office/drawing/2014/main" val="2901291720"/>
                    </a:ext>
                  </a:extLst>
                </a:gridCol>
                <a:gridCol w="2386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6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고딕13" panose="02020600000000000000" pitchFamily="18" charset="-127"/>
                          <a:ea typeface="a고딕13" panose="02020600000000000000" pitchFamily="18" charset="-127"/>
                          <a:cs typeface="+mn-cs"/>
                        </a:rPr>
                        <a:t>김영은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고딕13" panose="02020600000000000000" pitchFamily="18" charset="-127"/>
                        <a:ea typeface="a고딕13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고딕13" panose="02020600000000000000" pitchFamily="18" charset="-127"/>
                          <a:ea typeface="a고딕13" panose="02020600000000000000" pitchFamily="18" charset="-127"/>
                          <a:cs typeface="+mn-cs"/>
                        </a:rPr>
                        <a:t>김지연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고딕13" panose="02020600000000000000" pitchFamily="18" charset="-127"/>
                        <a:ea typeface="a고딕13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고딕13" panose="02020600000000000000" pitchFamily="18" charset="-127"/>
                          <a:ea typeface="a고딕13" panose="02020600000000000000" pitchFamily="18" charset="-127"/>
                          <a:cs typeface="+mn-cs"/>
                        </a:rPr>
                        <a:t>조유빈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고딕13" panose="02020600000000000000" pitchFamily="18" charset="-127"/>
                        <a:ea typeface="a고딕13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고딕13" panose="02020600000000000000" pitchFamily="18" charset="-127"/>
                          <a:ea typeface="a고딕13" panose="02020600000000000000" pitchFamily="18" charset="-127"/>
                          <a:cs typeface="+mn-cs"/>
                        </a:rPr>
                        <a:t>한아름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고딕13" panose="02020600000000000000" pitchFamily="18" charset="-127"/>
                        <a:ea typeface="a고딕13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고딕13" panose="02020600000000000000" pitchFamily="18" charset="-127"/>
                          <a:ea typeface="a고딕13" panose="02020600000000000000" pitchFamily="18" charset="-127"/>
                          <a:cs typeface="+mn-cs"/>
                        </a:rPr>
                        <a:t>어플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고딕13" panose="02020600000000000000" pitchFamily="18" charset="-127"/>
                          <a:ea typeface="a고딕13" panose="02020600000000000000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고딕13" panose="02020600000000000000" pitchFamily="18" charset="-127"/>
                          <a:ea typeface="a고딕13" panose="02020600000000000000" pitchFamily="18" charset="-127"/>
                          <a:cs typeface="+mn-cs"/>
                        </a:rPr>
                        <a:t>보조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고딕13" panose="02020600000000000000" pitchFamily="18" charset="-127"/>
                          <a:ea typeface="a고딕13" panose="02020600000000000000" pitchFamily="18" charset="-127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고딕13" panose="02020600000000000000" pitchFamily="18" charset="-127"/>
                          <a:ea typeface="a고딕13" panose="02020600000000000000" pitchFamily="18" charset="-127"/>
                          <a:cs typeface="+mn-cs"/>
                        </a:rPr>
                        <a:t> 및 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고딕13" panose="02020600000000000000" pitchFamily="18" charset="-127"/>
                          <a:ea typeface="a고딕13" panose="02020600000000000000" pitchFamily="18" charset="-127"/>
                          <a:cs typeface="+mn-cs"/>
                        </a:rPr>
                        <a:t>아두이노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고딕13" panose="02020600000000000000" pitchFamily="18" charset="-127"/>
                          <a:ea typeface="a고딕13" panose="02020600000000000000" pitchFamily="18" charset="-127"/>
                          <a:cs typeface="+mn-cs"/>
                        </a:rPr>
                        <a:t> 개발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고딕13" panose="02020600000000000000" pitchFamily="18" charset="-127"/>
                          <a:ea typeface="a고딕13" panose="02020600000000000000" pitchFamily="18" charset="-127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고딕13" panose="02020600000000000000" pitchFamily="18" charset="-127"/>
                          <a:ea typeface="a고딕13" panose="02020600000000000000" pitchFamily="18" charset="-127"/>
                          <a:cs typeface="+mn-cs"/>
                        </a:rPr>
                        <a:t>예산 산출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고딕13" panose="02020600000000000000" pitchFamily="18" charset="-127"/>
                          <a:ea typeface="a고딕13" panose="02020600000000000000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고딕13" panose="02020600000000000000" pitchFamily="18" charset="-127"/>
                          <a:ea typeface="a고딕13" panose="02020600000000000000" pitchFamily="18" charset="-127"/>
                          <a:cs typeface="+mn-cs"/>
                        </a:rPr>
                        <a:t>중간보고 자료준비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고딕13" panose="02020600000000000000" pitchFamily="18" charset="-127"/>
                        <a:ea typeface="a고딕13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고딕13" panose="02020600000000000000" pitchFamily="18" charset="-127"/>
                          <a:ea typeface="a고딕13" panose="02020600000000000000" pitchFamily="18" charset="-127"/>
                          <a:cs typeface="+mn-cs"/>
                        </a:rPr>
                        <a:t>어플 개발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고딕13" panose="02020600000000000000" pitchFamily="18" charset="-127"/>
                          <a:ea typeface="a고딕13" panose="02020600000000000000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고딕13" panose="02020600000000000000" pitchFamily="18" charset="-127"/>
                          <a:ea typeface="a고딕13" panose="02020600000000000000" pitchFamily="18" charset="-127"/>
                          <a:cs typeface="+mn-cs"/>
                        </a:rPr>
                        <a:t>메인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고딕13" panose="02020600000000000000" pitchFamily="18" charset="-127"/>
                          <a:ea typeface="a고딕13" panose="02020600000000000000" pitchFamily="18" charset="-127"/>
                          <a:cs typeface="+mn-cs"/>
                        </a:rPr>
                        <a:t>),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고딕13" panose="02020600000000000000" pitchFamily="18" charset="-127"/>
                          <a:ea typeface="a고딕13" panose="02020600000000000000" pitchFamily="18" charset="-127"/>
                          <a:cs typeface="+mn-cs"/>
                        </a:rPr>
                        <a:t>중간보고 발표 담당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고딕13" panose="02020600000000000000" pitchFamily="18" charset="-127"/>
                        <a:ea typeface="a고딕13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고딕13" panose="02020600000000000000" pitchFamily="18" charset="-127"/>
                          <a:ea typeface="a고딕13" panose="02020600000000000000" pitchFamily="18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고딕13" panose="02020600000000000000" pitchFamily="18" charset="-127"/>
                          <a:ea typeface="a고딕13" panose="02020600000000000000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고딕13" panose="02020600000000000000" pitchFamily="18" charset="-127"/>
                          <a:ea typeface="a고딕13" panose="02020600000000000000" pitchFamily="18" charset="-127"/>
                          <a:cs typeface="+mn-cs"/>
                        </a:rPr>
                        <a:t>전체 업무 조율 및 어플 개발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고딕13" panose="02020600000000000000" pitchFamily="18" charset="-127"/>
                          <a:ea typeface="a고딕13" panose="02020600000000000000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고딕13" panose="02020600000000000000" pitchFamily="18" charset="-127"/>
                          <a:ea typeface="a고딕13" panose="02020600000000000000" pitchFamily="18" charset="-127"/>
                          <a:cs typeface="+mn-cs"/>
                        </a:rPr>
                        <a:t>메인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고딕13" panose="02020600000000000000" pitchFamily="18" charset="-127"/>
                          <a:ea typeface="a고딕13" panose="02020600000000000000" pitchFamily="18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고딕13" panose="02020600000000000000" pitchFamily="18" charset="-127"/>
                          <a:ea typeface="a고딕13" panose="02020600000000000000" pitchFamily="18" charset="-127"/>
                          <a:cs typeface="+mn-cs"/>
                        </a:rPr>
                        <a:t>UI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고딕13" panose="02020600000000000000" pitchFamily="18" charset="-127"/>
                          <a:ea typeface="a고딕13" panose="02020600000000000000" pitchFamily="18" charset="-127"/>
                          <a:cs typeface="+mn-cs"/>
                        </a:rPr>
                        <a:t>디자인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고딕13" panose="02020600000000000000" pitchFamily="18" charset="-127"/>
                          <a:ea typeface="a고딕13" panose="02020600000000000000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고딕13" panose="02020600000000000000" pitchFamily="18" charset="-127"/>
                          <a:ea typeface="a고딕13" panose="02020600000000000000" pitchFamily="18" charset="-127"/>
                          <a:cs typeface="+mn-cs"/>
                        </a:rPr>
                        <a:t>어플 개발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고딕13" panose="02020600000000000000" pitchFamily="18" charset="-127"/>
                          <a:ea typeface="a고딕13" panose="02020600000000000000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고딕13" panose="02020600000000000000" pitchFamily="18" charset="-127"/>
                          <a:ea typeface="a고딕13" panose="02020600000000000000" pitchFamily="18" charset="-127"/>
                          <a:cs typeface="+mn-cs"/>
                        </a:rPr>
                        <a:t>보조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고딕13" panose="02020600000000000000" pitchFamily="18" charset="-127"/>
                          <a:ea typeface="a고딕13" panose="02020600000000000000" pitchFamily="18" charset="-127"/>
                          <a:cs typeface="+mn-cs"/>
                        </a:rPr>
                        <a:t>), 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a고딕13" panose="02020600000000000000" pitchFamily="18" charset="-127"/>
                          <a:ea typeface="a고딕13" panose="02020600000000000000" pitchFamily="18" charset="-127"/>
                          <a:cs typeface="+mn-cs"/>
                        </a:rPr>
                        <a:t>아두이노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a고딕13" panose="02020600000000000000" pitchFamily="18" charset="-127"/>
                        <a:ea typeface="a고딕13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6" name="Picture 8">
            <a:extLst>
              <a:ext uri="{FF2B5EF4-FFF2-40B4-BE49-F238E27FC236}">
                <a16:creationId xmlns:a16="http://schemas.microsoft.com/office/drawing/2014/main" id="{62BC25C2-688E-406B-A9F6-603A0D6E3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42" t="81307" r="1452"/>
          <a:stretch/>
        </p:blipFill>
        <p:spPr bwMode="auto">
          <a:xfrm>
            <a:off x="4242754" y="2299829"/>
            <a:ext cx="1509267" cy="1312380"/>
          </a:xfrm>
          <a:prstGeom prst="ellipse">
            <a:avLst/>
          </a:prstGeom>
          <a:noFill/>
          <a:ln w="57150">
            <a:solidFill>
              <a:srgbClr val="A374D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B784C56-D1D6-472D-BD1E-07D73A211F5C}"/>
              </a:ext>
            </a:extLst>
          </p:cNvPr>
          <p:cNvCxnSpPr/>
          <p:nvPr/>
        </p:nvCxnSpPr>
        <p:spPr>
          <a:xfrm>
            <a:off x="2496000" y="770301"/>
            <a:ext cx="7200000" cy="0"/>
          </a:xfrm>
          <a:prstGeom prst="line">
            <a:avLst/>
          </a:prstGeom>
          <a:ln>
            <a:solidFill>
              <a:srgbClr val="A37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10CDBE-6082-4121-9747-803224A28B19}"/>
              </a:ext>
            </a:extLst>
          </p:cNvPr>
          <p:cNvSpPr/>
          <p:nvPr/>
        </p:nvSpPr>
        <p:spPr>
          <a:xfrm>
            <a:off x="3665880" y="280694"/>
            <a:ext cx="4885640" cy="10241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A374D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팀 소개 및 팀원 역할 소개</a:t>
            </a:r>
            <a:endParaRPr lang="en-US" altLang="ko-KR" sz="2800" b="1" kern="0" dirty="0">
              <a:solidFill>
                <a:srgbClr val="A374D0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창공수룡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팀 소개와 팀원 소개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9AFAA3B-F5D6-4DB4-B842-887F1E591BAC}"/>
              </a:ext>
            </a:extLst>
          </p:cNvPr>
          <p:cNvSpPr/>
          <p:nvPr/>
        </p:nvSpPr>
        <p:spPr>
          <a:xfrm>
            <a:off x="3608126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2C645BC-BAE9-45C5-9189-42F645DE3719}"/>
              </a:ext>
            </a:extLst>
          </p:cNvPr>
          <p:cNvSpPr/>
          <p:nvPr/>
        </p:nvSpPr>
        <p:spPr>
          <a:xfrm>
            <a:off x="8349249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D46133-D5B7-4297-B138-B262CB637E10}"/>
              </a:ext>
            </a:extLst>
          </p:cNvPr>
          <p:cNvSpPr txBox="1"/>
          <p:nvPr/>
        </p:nvSpPr>
        <p:spPr>
          <a:xfrm>
            <a:off x="1930399" y="3769975"/>
            <a:ext cx="1354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활동기간</a:t>
            </a:r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(</a:t>
            </a:r>
            <a:r>
              <a:rPr lang="ko-KR" altLang="en-US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단위 </a:t>
            </a:r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: </a:t>
            </a:r>
            <a:r>
              <a:rPr lang="ko-KR" altLang="en-US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월</a:t>
            </a:r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)</a:t>
            </a:r>
            <a:endParaRPr lang="ko-KR" altLang="en-US" sz="12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66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596900" y="1584412"/>
            <a:ext cx="11214100" cy="476558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496000" y="770301"/>
            <a:ext cx="7200000" cy="0"/>
          </a:xfrm>
          <a:prstGeom prst="line">
            <a:avLst/>
          </a:prstGeom>
          <a:ln>
            <a:solidFill>
              <a:srgbClr val="A37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665880" y="280694"/>
            <a:ext cx="4885640" cy="10241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A374D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제안 배경</a:t>
            </a:r>
            <a:endParaRPr lang="en-US" altLang="ko-KR" sz="1200" kern="0" dirty="0">
              <a:solidFill>
                <a:srgbClr val="A374D0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목적 및 필요성</a:t>
            </a:r>
            <a:endParaRPr lang="ko-KR" altLang="en-US" sz="9600" kern="0" dirty="0">
              <a:solidFill>
                <a:prstClr val="black">
                  <a:lumMod val="65000"/>
                  <a:lumOff val="3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608126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349249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5E4E2CBF-3852-4295-8E1F-F58C2621FB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3908768"/>
              </p:ext>
            </p:extLst>
          </p:nvPr>
        </p:nvGraphicFramePr>
        <p:xfrm>
          <a:off x="6653040" y="1443867"/>
          <a:ext cx="4682937" cy="2971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B774837-1968-4EC1-B5BE-10D14B3F23A9}"/>
              </a:ext>
            </a:extLst>
          </p:cNvPr>
          <p:cNvCxnSpPr>
            <a:cxnSpLocks/>
          </p:cNvCxnSpPr>
          <p:nvPr/>
        </p:nvCxnSpPr>
        <p:spPr>
          <a:xfrm>
            <a:off x="6096000" y="2033419"/>
            <a:ext cx="0" cy="399472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EDE6D55-B50A-454D-921A-24FAC9F2FDFF}"/>
              </a:ext>
            </a:extLst>
          </p:cNvPr>
          <p:cNvSpPr/>
          <p:nvPr/>
        </p:nvSpPr>
        <p:spPr>
          <a:xfrm>
            <a:off x="6096001" y="5133740"/>
            <a:ext cx="5715000" cy="1024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혼자 거주하기 때문에 각종 범죄에 취약하고 갑작스러운 사고 발생시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400" u="sng" dirty="0">
                <a:solidFill>
                  <a:srgbClr val="C000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발견이 늦는 경우가 많아 추가적인 조치가 불가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한 상황이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많음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(ex. 1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인가구의 고독사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나이불명의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묻지마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범죄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)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03D087B-60A0-4576-B2BC-5CEF742BC78A}"/>
              </a:ext>
            </a:extLst>
          </p:cNvPr>
          <p:cNvSpPr/>
          <p:nvPr/>
        </p:nvSpPr>
        <p:spPr>
          <a:xfrm>
            <a:off x="1898514" y="4764515"/>
            <a:ext cx="2805566" cy="353429"/>
          </a:xfrm>
          <a:prstGeom prst="roundRect">
            <a:avLst/>
          </a:prstGeom>
          <a:solidFill>
            <a:srgbClr val="A374D0"/>
          </a:solidFill>
          <a:ln w="28575">
            <a:solidFill>
              <a:srgbClr val="A374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점점 증가하는 추세의 </a:t>
            </a:r>
            <a:r>
              <a:rPr lang="en-US" altLang="ko-KR" sz="16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1</a:t>
            </a:r>
            <a:r>
              <a:rPr lang="ko-KR" altLang="en-US" sz="1600" dirty="0" err="1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인가구</a:t>
            </a:r>
            <a:endParaRPr lang="ko-KR" altLang="en-US" sz="16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85893AC-0561-4340-9F7B-29B04C719C7D}"/>
              </a:ext>
            </a:extLst>
          </p:cNvPr>
          <p:cNvSpPr/>
          <p:nvPr/>
        </p:nvSpPr>
        <p:spPr>
          <a:xfrm>
            <a:off x="7591199" y="4769854"/>
            <a:ext cx="2805566" cy="353429"/>
          </a:xfrm>
          <a:prstGeom prst="roundRect">
            <a:avLst/>
          </a:prstGeom>
          <a:solidFill>
            <a:srgbClr val="A374D0"/>
          </a:solidFill>
          <a:ln w="28575">
            <a:solidFill>
              <a:srgbClr val="A374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갑작스런 사고 발생에 취약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3FEEF47-2A26-4FFC-AC45-F47CF662669F}"/>
              </a:ext>
            </a:extLst>
          </p:cNvPr>
          <p:cNvSpPr/>
          <p:nvPr/>
        </p:nvSpPr>
        <p:spPr>
          <a:xfrm>
            <a:off x="596899" y="5251365"/>
            <a:ext cx="5499100" cy="700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65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세 이상 고령층을 중심으로 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빠른 속도로 </a:t>
            </a:r>
            <a:r>
              <a:rPr lang="en-US" altLang="ko-KR" sz="1400" u="sng" dirty="0">
                <a:solidFill>
                  <a:srgbClr val="C000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1</a:t>
            </a:r>
            <a:r>
              <a:rPr lang="ko-KR" altLang="en-US" sz="1400" u="sng" dirty="0">
                <a:solidFill>
                  <a:srgbClr val="C000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인가구의 비중이 늘어나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고 있음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A403653-20AA-417A-B8B0-F338666A9D93}"/>
              </a:ext>
            </a:extLst>
          </p:cNvPr>
          <p:cNvGrpSpPr/>
          <p:nvPr/>
        </p:nvGrpSpPr>
        <p:grpSpPr>
          <a:xfrm>
            <a:off x="862435" y="1471818"/>
            <a:ext cx="4949082" cy="3072963"/>
            <a:chOff x="913235" y="1868058"/>
            <a:chExt cx="4949082" cy="3072963"/>
          </a:xfrm>
        </p:grpSpPr>
        <p:graphicFrame>
          <p:nvGraphicFramePr>
            <p:cNvPr id="56" name="차트 55">
              <a:extLst>
                <a:ext uri="{FF2B5EF4-FFF2-40B4-BE49-F238E27FC236}">
                  <a16:creationId xmlns:a16="http://schemas.microsoft.com/office/drawing/2014/main" id="{57A309B0-F62F-4916-93A3-FAF4078E1F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53229290"/>
                </p:ext>
              </p:extLst>
            </p:nvPr>
          </p:nvGraphicFramePr>
          <p:xfrm>
            <a:off x="934371" y="1868058"/>
            <a:ext cx="4836504" cy="306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58" name="차트 57">
              <a:extLst>
                <a:ext uri="{FF2B5EF4-FFF2-40B4-BE49-F238E27FC236}">
                  <a16:creationId xmlns:a16="http://schemas.microsoft.com/office/drawing/2014/main" id="{6F80FD94-0A24-4F25-A64E-C74735A9310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91586045"/>
                </p:ext>
              </p:extLst>
            </p:nvPr>
          </p:nvGraphicFramePr>
          <p:xfrm>
            <a:off x="913235" y="3202226"/>
            <a:ext cx="4860000" cy="17387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9" name="말풍선: 타원형 58">
              <a:extLst>
                <a:ext uri="{FF2B5EF4-FFF2-40B4-BE49-F238E27FC236}">
                  <a16:creationId xmlns:a16="http://schemas.microsoft.com/office/drawing/2014/main" id="{A078237C-99E3-4C49-8B71-2A3E24529292}"/>
                </a:ext>
              </a:extLst>
            </p:cNvPr>
            <p:cNvSpPr/>
            <p:nvPr/>
          </p:nvSpPr>
          <p:spPr>
            <a:xfrm>
              <a:off x="5255445" y="3788847"/>
              <a:ext cx="557068" cy="365760"/>
            </a:xfrm>
            <a:prstGeom prst="wedgeEllipseCallout">
              <a:avLst>
                <a:gd name="adj1" fmla="val -60502"/>
                <a:gd name="adj2" fmla="val -33334"/>
              </a:avLst>
            </a:prstGeom>
            <a:solidFill>
              <a:srgbClr val="A374D0"/>
            </a:solidFill>
            <a:ln>
              <a:solidFill>
                <a:srgbClr val="A374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CA2662A-3492-4008-904A-A4DFC6AE2164}"/>
                </a:ext>
              </a:extLst>
            </p:cNvPr>
            <p:cNvSpPr txBox="1"/>
            <p:nvPr/>
          </p:nvSpPr>
          <p:spPr>
            <a:xfrm>
              <a:off x="5187132" y="3788847"/>
              <a:ext cx="6751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1</a:t>
              </a:r>
              <a:r>
                <a:rPr lang="ko-KR" altLang="en-US" sz="1050" dirty="0" err="1">
                  <a:solidFill>
                    <a:schemeClr val="bg1"/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인가구</a:t>
              </a:r>
              <a:r>
                <a:rPr lang="ko-KR" altLang="en-US" sz="1050" dirty="0">
                  <a:solidFill>
                    <a:schemeClr val="bg1"/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 </a:t>
              </a:r>
              <a:endParaRPr lang="en-US" altLang="ko-KR" sz="105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비율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42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596900" y="1584412"/>
            <a:ext cx="11214100" cy="476558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496000" y="770301"/>
            <a:ext cx="7200000" cy="0"/>
          </a:xfrm>
          <a:prstGeom prst="line">
            <a:avLst/>
          </a:prstGeom>
          <a:ln>
            <a:solidFill>
              <a:srgbClr val="A37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665880" y="280694"/>
            <a:ext cx="4885640" cy="10241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A374D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현황 분석</a:t>
            </a:r>
            <a:endParaRPr lang="en-US" altLang="ko-KR" sz="2800" b="1" kern="0" dirty="0">
              <a:solidFill>
                <a:srgbClr val="A374D0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현재 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1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인가구의 안전을 위해 시행되고 있는 서비스</a:t>
            </a:r>
            <a:endParaRPr lang="ko-KR" altLang="en-US" sz="9600" kern="0" dirty="0">
              <a:solidFill>
                <a:prstClr val="black">
                  <a:lumMod val="65000"/>
                  <a:lumOff val="3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608126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349249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D47220-F1B7-4156-B13A-753B9FC28C66}"/>
              </a:ext>
            </a:extLst>
          </p:cNvPr>
          <p:cNvSpPr/>
          <p:nvPr/>
        </p:nvSpPr>
        <p:spPr>
          <a:xfrm>
            <a:off x="4727755" y="4187404"/>
            <a:ext cx="3079043" cy="1857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위치 및 단말기의 사용 정도를 기반으로 이상 징후 감지 시</a:t>
            </a:r>
            <a:r>
              <a:rPr lang="en-US" altLang="ko-KR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, 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보호자에게 알림을 전송하는 애플리케이션</a:t>
            </a:r>
            <a:endParaRPr lang="en-US" altLang="ko-KR" sz="13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u="sng" dirty="0">
                <a:solidFill>
                  <a:prstClr val="black">
                    <a:lumMod val="75000"/>
                    <a:lumOff val="25000"/>
                  </a:prstClr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연로하신 부모님</a:t>
            </a:r>
            <a:r>
              <a:rPr lang="en-US" altLang="ko-KR" sz="1300" u="sng" dirty="0">
                <a:solidFill>
                  <a:prstClr val="black">
                    <a:lumMod val="75000"/>
                    <a:lumOff val="25000"/>
                  </a:prstClr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 </a:t>
            </a:r>
            <a:r>
              <a:rPr lang="ko-KR" altLang="en-US" sz="1300" u="sng" dirty="0">
                <a:solidFill>
                  <a:prstClr val="black">
                    <a:lumMod val="75000"/>
                    <a:lumOff val="25000"/>
                  </a:prstClr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또는 아이들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이 주 대상</a:t>
            </a:r>
            <a:endParaRPr lang="en-US" altLang="ko-KR" sz="13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긴급출동 요청 서비스는 </a:t>
            </a:r>
            <a:r>
              <a:rPr lang="ko-KR" altLang="en-US" sz="1300" dirty="0" err="1">
                <a:solidFill>
                  <a:srgbClr val="C000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안심모바일</a:t>
            </a:r>
            <a:r>
              <a:rPr lang="ko-KR" altLang="en-US" sz="1300" dirty="0">
                <a:solidFill>
                  <a:srgbClr val="C000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endParaRPr lang="en-US" altLang="ko-KR" sz="1300" dirty="0">
              <a:solidFill>
                <a:srgbClr val="C00000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C000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     </a:t>
            </a:r>
            <a:r>
              <a:rPr lang="ko-KR" altLang="en-US" sz="1300" dirty="0" err="1">
                <a:solidFill>
                  <a:srgbClr val="C000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알뜰폰</a:t>
            </a:r>
            <a:r>
              <a:rPr lang="ko-KR" altLang="en-US" sz="1300" dirty="0">
                <a:solidFill>
                  <a:srgbClr val="C000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사용자에게만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제공함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16F50C-E4CF-4489-89CD-12BCB8739656}"/>
              </a:ext>
            </a:extLst>
          </p:cNvPr>
          <p:cNvSpPr/>
          <p:nvPr/>
        </p:nvSpPr>
        <p:spPr>
          <a:xfrm>
            <a:off x="8061479" y="4187404"/>
            <a:ext cx="3245851" cy="1857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긴급 </a:t>
            </a:r>
            <a:r>
              <a:rPr lang="en-US" altLang="ko-KR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119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호출</a:t>
            </a:r>
            <a:r>
              <a:rPr lang="en-US" altLang="ko-KR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, 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생활관리사 통화</a:t>
            </a:r>
            <a:r>
              <a:rPr lang="en-US" altLang="ko-KR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, 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음악기능 제공하고 생활패턴 및 환경데이터 수집을 통한 각종 이상 알람 확인하는 서비스</a:t>
            </a:r>
            <a:endParaRPr lang="en-US" altLang="ko-KR" sz="13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u="sng" dirty="0">
                <a:solidFill>
                  <a:prstClr val="black">
                    <a:lumMod val="75000"/>
                    <a:lumOff val="25000"/>
                  </a:prstClr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독거 어르신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돌봄 관리가 주요 목적</a:t>
            </a:r>
            <a:endParaRPr lang="en-US" altLang="ko-KR" sz="13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C000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보호자가 없을 경우</a:t>
            </a:r>
            <a:r>
              <a:rPr lang="en-US" altLang="ko-KR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, 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원활하게 서비스를  이용하기 어려움 </a:t>
            </a:r>
            <a:r>
              <a:rPr lang="en-US" altLang="ko-KR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(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생활관리사 필요</a:t>
            </a:r>
            <a:r>
              <a:rPr lang="en-US" altLang="ko-KR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  <a:endParaRPr lang="ko-KR" altLang="en-US" sz="13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FC65935-7DE2-4338-B916-8FF6A18C69E2}"/>
              </a:ext>
            </a:extLst>
          </p:cNvPr>
          <p:cNvGrpSpPr/>
          <p:nvPr/>
        </p:nvGrpSpPr>
        <p:grpSpPr>
          <a:xfrm>
            <a:off x="5253600" y="1837486"/>
            <a:ext cx="1800000" cy="1800000"/>
            <a:chOff x="1554668" y="1883269"/>
            <a:chExt cx="2210724" cy="2210724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5E08FD6-E79A-4240-BAD7-DC5EFEFDBA78}"/>
                </a:ext>
              </a:extLst>
            </p:cNvPr>
            <p:cNvSpPr/>
            <p:nvPr/>
          </p:nvSpPr>
          <p:spPr>
            <a:xfrm>
              <a:off x="1554668" y="1883269"/>
              <a:ext cx="2210724" cy="2210724"/>
            </a:xfrm>
            <a:prstGeom prst="ellipse">
              <a:avLst/>
            </a:prstGeom>
            <a:solidFill>
              <a:srgbClr val="FFFFFF"/>
            </a:solidFill>
            <a:ln w="76200">
              <a:solidFill>
                <a:srgbClr val="DAC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9F2DF13-495F-4CFD-9F38-77B5673F9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4969" y="2091659"/>
              <a:ext cx="1631267" cy="1825465"/>
            </a:xfrm>
            <a:prstGeom prst="ellipse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26AF511-8211-4E6F-9A40-48029FD7DEB4}"/>
              </a:ext>
            </a:extLst>
          </p:cNvPr>
          <p:cNvGrpSpPr/>
          <p:nvPr/>
        </p:nvGrpSpPr>
        <p:grpSpPr>
          <a:xfrm>
            <a:off x="8796000" y="1859705"/>
            <a:ext cx="1800000" cy="1800000"/>
            <a:chOff x="8426608" y="1883269"/>
            <a:chExt cx="2210724" cy="2210724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8B48878-DCAC-4EA3-8B67-349C0286CAF8}"/>
                </a:ext>
              </a:extLst>
            </p:cNvPr>
            <p:cNvSpPr/>
            <p:nvPr/>
          </p:nvSpPr>
          <p:spPr>
            <a:xfrm>
              <a:off x="8426608" y="1883269"/>
              <a:ext cx="2210724" cy="2210724"/>
            </a:xfrm>
            <a:prstGeom prst="ellipse">
              <a:avLst/>
            </a:prstGeom>
            <a:solidFill>
              <a:srgbClr val="FFFFFF"/>
            </a:solidFill>
            <a:ln w="76200">
              <a:solidFill>
                <a:srgbClr val="DAC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2" name="Picture 8" descr="홀몸노인 위한 사랑의 안심폰, 스마트안심폰으로 바뀐다 - 전국뉴스">
              <a:extLst>
                <a:ext uri="{FF2B5EF4-FFF2-40B4-BE49-F238E27FC236}">
                  <a16:creationId xmlns:a16="http://schemas.microsoft.com/office/drawing/2014/main" id="{A82260BD-E322-4AB2-9D86-A7A0DC63B3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7708" y="1958176"/>
              <a:ext cx="1569323" cy="2092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4AF3058-9ACF-4738-8CE4-50B933DB4CF5}"/>
              </a:ext>
            </a:extLst>
          </p:cNvPr>
          <p:cNvSpPr/>
          <p:nvPr/>
        </p:nvSpPr>
        <p:spPr>
          <a:xfrm>
            <a:off x="4946772" y="3810861"/>
            <a:ext cx="2291736" cy="286677"/>
          </a:xfrm>
          <a:prstGeom prst="roundRect">
            <a:avLst/>
          </a:prstGeom>
          <a:solidFill>
            <a:srgbClr val="A374D0"/>
          </a:solidFill>
          <a:ln w="28575">
            <a:solidFill>
              <a:srgbClr val="A374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안심서비스 </a:t>
            </a:r>
            <a:r>
              <a:rPr lang="en-US" altLang="ko-KR" sz="1600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APP</a:t>
            </a:r>
            <a:endParaRPr lang="ko-KR" altLang="en-US" sz="1600" dirty="0">
              <a:solidFill>
                <a:schemeClr val="bg1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AB7BBC2-27D5-4F3A-BA2C-7A8B9C2E7885}"/>
              </a:ext>
            </a:extLst>
          </p:cNvPr>
          <p:cNvSpPr/>
          <p:nvPr/>
        </p:nvSpPr>
        <p:spPr>
          <a:xfrm>
            <a:off x="8558599" y="3810861"/>
            <a:ext cx="2291736" cy="286677"/>
          </a:xfrm>
          <a:prstGeom prst="roundRect">
            <a:avLst/>
          </a:prstGeom>
          <a:solidFill>
            <a:srgbClr val="A374D0"/>
          </a:solidFill>
          <a:ln w="28575">
            <a:solidFill>
              <a:srgbClr val="A374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IoT </a:t>
            </a:r>
            <a:r>
              <a:rPr lang="ko-KR" altLang="en-US" sz="1400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기반 독거 어르신 </a:t>
            </a:r>
            <a:r>
              <a:rPr lang="ko-KR" altLang="en-US" sz="1400" dirty="0" err="1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안심폰</a:t>
            </a:r>
            <a:endParaRPr lang="ko-KR" altLang="en-US" sz="1400" dirty="0">
              <a:solidFill>
                <a:schemeClr val="bg1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F3F22F9-780F-4FCC-8807-0337E0584A40}"/>
              </a:ext>
            </a:extLst>
          </p:cNvPr>
          <p:cNvSpPr/>
          <p:nvPr/>
        </p:nvSpPr>
        <p:spPr>
          <a:xfrm>
            <a:off x="5061892" y="3810861"/>
            <a:ext cx="2291736" cy="286677"/>
          </a:xfrm>
          <a:prstGeom prst="roundRect">
            <a:avLst/>
          </a:prstGeom>
          <a:solidFill>
            <a:srgbClr val="A374D0"/>
          </a:solidFill>
          <a:ln w="28575">
            <a:solidFill>
              <a:srgbClr val="A374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안심서비스 </a:t>
            </a:r>
            <a:r>
              <a:rPr lang="en-US" altLang="ko-KR" sz="1600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APP</a:t>
            </a:r>
            <a:endParaRPr lang="ko-KR" altLang="en-US" sz="1600" dirty="0">
              <a:solidFill>
                <a:schemeClr val="bg1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55D7501-A6D9-44C5-87C1-DE8F087E898F}"/>
              </a:ext>
            </a:extLst>
          </p:cNvPr>
          <p:cNvSpPr/>
          <p:nvPr/>
        </p:nvSpPr>
        <p:spPr>
          <a:xfrm>
            <a:off x="740657" y="4187404"/>
            <a:ext cx="3732417" cy="2157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문의 여닫음의 여부를 실시간으로 확인 가능하며</a:t>
            </a:r>
            <a:r>
              <a:rPr lang="en-US" altLang="ko-KR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, </a:t>
            </a:r>
            <a:r>
              <a:rPr lang="ko-KR" altLang="en-US" sz="1300" u="sng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침입자를 막기 위해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설정된 시간 외에 문열림이  감지되면 경보음으로 경고</a:t>
            </a:r>
            <a:r>
              <a:rPr lang="en-US" altLang="ko-KR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,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en-US" altLang="ko-KR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112 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신고 또는 보호자에게 긴급상황 알림 문자 발송</a:t>
            </a:r>
            <a:endParaRPr lang="en-US" altLang="ko-KR" sz="13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u="sng" dirty="0">
                <a:solidFill>
                  <a:prstClr val="black">
                    <a:lumMod val="75000"/>
                    <a:lumOff val="25000"/>
                  </a:prstClr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1</a:t>
            </a:r>
            <a:r>
              <a:rPr lang="ko-KR" altLang="en-US" sz="1300" u="sng" dirty="0">
                <a:solidFill>
                  <a:prstClr val="black">
                    <a:lumMod val="75000"/>
                    <a:lumOff val="25000"/>
                  </a:prstClr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인가구의 </a:t>
            </a:r>
            <a:r>
              <a:rPr lang="en-US" altLang="ko-KR" sz="1300" u="sng" dirty="0">
                <a:solidFill>
                  <a:prstClr val="black">
                    <a:lumMod val="75000"/>
                    <a:lumOff val="25000"/>
                  </a:prstClr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2030 </a:t>
            </a:r>
            <a:r>
              <a:rPr lang="ko-KR" altLang="en-US" sz="1300" u="sng" dirty="0">
                <a:solidFill>
                  <a:prstClr val="black">
                    <a:lumMod val="75000"/>
                    <a:lumOff val="25000"/>
                  </a:prstClr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여성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이 주 대상</a:t>
            </a:r>
            <a:endParaRPr lang="en-US" altLang="ko-KR" sz="13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C000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외출시간이 불규칙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할 경우</a:t>
            </a:r>
            <a:r>
              <a:rPr lang="en-US" altLang="ko-KR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, 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침입방지 서비스를   이용하기 어려움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E6725FE-5DA9-42B2-AB37-D29EF2466817}"/>
              </a:ext>
            </a:extLst>
          </p:cNvPr>
          <p:cNvGrpSpPr/>
          <p:nvPr/>
        </p:nvGrpSpPr>
        <p:grpSpPr>
          <a:xfrm>
            <a:off x="1608707" y="1852534"/>
            <a:ext cx="1800000" cy="1800000"/>
            <a:chOff x="4990638" y="1883269"/>
            <a:chExt cx="2210724" cy="2210724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1B9F54A0-6673-4056-A20C-AFFF865E5B7F}"/>
                </a:ext>
              </a:extLst>
            </p:cNvPr>
            <p:cNvSpPr/>
            <p:nvPr/>
          </p:nvSpPr>
          <p:spPr>
            <a:xfrm>
              <a:off x="4990638" y="1883269"/>
              <a:ext cx="2210724" cy="2210724"/>
            </a:xfrm>
            <a:prstGeom prst="ellipse">
              <a:avLst/>
            </a:prstGeom>
            <a:solidFill>
              <a:srgbClr val="FFFFFF"/>
            </a:solidFill>
            <a:ln w="76200">
              <a:solidFill>
                <a:srgbClr val="DAC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Picture 4" descr="SKT 스마트홈 지키미_문열림센서 - 특가대표! 위메프">
              <a:extLst>
                <a:ext uri="{FF2B5EF4-FFF2-40B4-BE49-F238E27FC236}">
                  <a16:creationId xmlns:a16="http://schemas.microsoft.com/office/drawing/2014/main" id="{1730A369-BC85-4665-9A31-E3A3F9BCB3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7643" y="2009082"/>
              <a:ext cx="1976713" cy="1976713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8D4BFCB-479F-4290-BF3D-1E81FE275B3A}"/>
              </a:ext>
            </a:extLst>
          </p:cNvPr>
          <p:cNvSpPr/>
          <p:nvPr/>
        </p:nvSpPr>
        <p:spPr>
          <a:xfrm>
            <a:off x="1362839" y="3810861"/>
            <a:ext cx="2291736" cy="286677"/>
          </a:xfrm>
          <a:prstGeom prst="roundRect">
            <a:avLst/>
          </a:prstGeom>
          <a:solidFill>
            <a:srgbClr val="A374D0"/>
          </a:solidFill>
          <a:ln w="28575">
            <a:solidFill>
              <a:srgbClr val="A374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지키미</a:t>
            </a:r>
            <a:r>
              <a:rPr lang="ko-KR" altLang="en-US" sz="1600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문열림센서</a:t>
            </a:r>
            <a:endParaRPr lang="ko-KR" altLang="en-US" sz="1600" dirty="0">
              <a:solidFill>
                <a:schemeClr val="bg1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89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596900" y="1584412"/>
            <a:ext cx="11214100" cy="476558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496000" y="770301"/>
            <a:ext cx="7200000" cy="0"/>
          </a:xfrm>
          <a:prstGeom prst="line">
            <a:avLst/>
          </a:prstGeom>
          <a:ln>
            <a:solidFill>
              <a:srgbClr val="A37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665880" y="280694"/>
            <a:ext cx="4885640" cy="10241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A374D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현황 분석</a:t>
            </a:r>
            <a:endParaRPr lang="en-US" altLang="ko-KR" sz="2800" b="1" kern="0" dirty="0">
              <a:solidFill>
                <a:srgbClr val="A374D0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현재 </a:t>
            </a:r>
            <a:r>
              <a:rPr lang="en-US" altLang="ko-KR" sz="1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1</a:t>
            </a: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인가구의 안전을 위해 시행되고 있는 서비스</a:t>
            </a:r>
            <a:endParaRPr lang="ko-KR" altLang="en-US" sz="9600" kern="0" dirty="0">
              <a:solidFill>
                <a:prstClr val="black">
                  <a:lumMod val="65000"/>
                  <a:lumOff val="3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608126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349249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D47220-F1B7-4156-B13A-753B9FC28C66}"/>
              </a:ext>
            </a:extLst>
          </p:cNvPr>
          <p:cNvSpPr/>
          <p:nvPr/>
        </p:nvSpPr>
        <p:spPr>
          <a:xfrm>
            <a:off x="4664428" y="4262237"/>
            <a:ext cx="3079043" cy="1857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위치 및 단말기의 사용 정도를 기반으로 이상 징후 감지 시</a:t>
            </a:r>
            <a:r>
              <a:rPr lang="en-US" altLang="ko-KR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, 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보호자에게 알림을 전송하는 애플리케이션</a:t>
            </a:r>
            <a:endParaRPr lang="en-US" altLang="ko-KR" sz="13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u="sng" dirty="0">
                <a:solidFill>
                  <a:prstClr val="black">
                    <a:lumMod val="75000"/>
                    <a:lumOff val="25000"/>
                  </a:prstClr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연로하신 부모님</a:t>
            </a:r>
            <a:r>
              <a:rPr lang="en-US" altLang="ko-KR" sz="1300" u="sng" dirty="0">
                <a:solidFill>
                  <a:prstClr val="black">
                    <a:lumMod val="75000"/>
                    <a:lumOff val="25000"/>
                  </a:prstClr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 </a:t>
            </a:r>
            <a:r>
              <a:rPr lang="ko-KR" altLang="en-US" sz="1300" u="sng" dirty="0">
                <a:solidFill>
                  <a:prstClr val="black">
                    <a:lumMod val="75000"/>
                    <a:lumOff val="25000"/>
                  </a:prstClr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또는 아이들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이 주 대상</a:t>
            </a:r>
            <a:endParaRPr lang="en-US" altLang="ko-KR" sz="13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긴급출동 요청 서비스는 </a:t>
            </a:r>
            <a:r>
              <a:rPr lang="ko-KR" altLang="en-US" sz="1300" dirty="0" err="1">
                <a:solidFill>
                  <a:srgbClr val="C000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안심모바일</a:t>
            </a:r>
            <a:r>
              <a:rPr lang="ko-KR" altLang="en-US" sz="1300" dirty="0">
                <a:solidFill>
                  <a:srgbClr val="C000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endParaRPr lang="en-US" altLang="ko-KR" sz="1300" dirty="0">
              <a:solidFill>
                <a:srgbClr val="C00000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C000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     </a:t>
            </a:r>
            <a:r>
              <a:rPr lang="ko-KR" altLang="en-US" sz="1300" dirty="0" err="1">
                <a:solidFill>
                  <a:srgbClr val="C000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알뜰폰</a:t>
            </a:r>
            <a:r>
              <a:rPr lang="ko-KR" altLang="en-US" sz="1300" dirty="0">
                <a:solidFill>
                  <a:srgbClr val="C000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사용자에게만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제공함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16F50C-E4CF-4489-89CD-12BCB8739656}"/>
              </a:ext>
            </a:extLst>
          </p:cNvPr>
          <p:cNvSpPr/>
          <p:nvPr/>
        </p:nvSpPr>
        <p:spPr>
          <a:xfrm>
            <a:off x="8061479" y="4187404"/>
            <a:ext cx="3245851" cy="1857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긴급 </a:t>
            </a:r>
            <a:r>
              <a:rPr lang="en-US" altLang="ko-KR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119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호출</a:t>
            </a:r>
            <a:r>
              <a:rPr lang="en-US" altLang="ko-KR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, 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생활관리사 통화</a:t>
            </a:r>
            <a:r>
              <a:rPr lang="en-US" altLang="ko-KR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, 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음악기능 제공하고 생활패턴 및 환경데이터 수집을 통한 각종 이상 알람 확인하는 서비스</a:t>
            </a:r>
            <a:endParaRPr lang="en-US" altLang="ko-KR" sz="13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u="sng" dirty="0">
                <a:solidFill>
                  <a:prstClr val="black">
                    <a:lumMod val="75000"/>
                    <a:lumOff val="25000"/>
                  </a:prstClr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독거 어르신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돌봄 관리가 주요 목적</a:t>
            </a:r>
            <a:endParaRPr lang="en-US" altLang="ko-KR" sz="13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C000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보호자가 없을 경우</a:t>
            </a:r>
            <a:r>
              <a:rPr lang="en-US" altLang="ko-KR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, 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원활하게 서비스를  이용하기 어려움 </a:t>
            </a:r>
            <a:r>
              <a:rPr lang="en-US" altLang="ko-KR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(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생활관리사 필요</a:t>
            </a:r>
            <a:r>
              <a:rPr lang="en-US" altLang="ko-KR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  <a:endParaRPr lang="ko-KR" altLang="en-US" sz="13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FC65935-7DE2-4338-B916-8FF6A18C69E2}"/>
              </a:ext>
            </a:extLst>
          </p:cNvPr>
          <p:cNvGrpSpPr/>
          <p:nvPr/>
        </p:nvGrpSpPr>
        <p:grpSpPr>
          <a:xfrm>
            <a:off x="5253600" y="1837486"/>
            <a:ext cx="1800000" cy="1800000"/>
            <a:chOff x="1554668" y="1883269"/>
            <a:chExt cx="2210724" cy="2210724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5E08FD6-E79A-4240-BAD7-DC5EFEFDBA78}"/>
                </a:ext>
              </a:extLst>
            </p:cNvPr>
            <p:cNvSpPr/>
            <p:nvPr/>
          </p:nvSpPr>
          <p:spPr>
            <a:xfrm>
              <a:off x="1554668" y="1883269"/>
              <a:ext cx="2210724" cy="2210724"/>
            </a:xfrm>
            <a:prstGeom prst="ellipse">
              <a:avLst/>
            </a:prstGeom>
            <a:solidFill>
              <a:srgbClr val="FFFFFF"/>
            </a:solidFill>
            <a:ln w="76200">
              <a:solidFill>
                <a:srgbClr val="DAC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9F2DF13-495F-4CFD-9F38-77B5673F9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4969" y="2091659"/>
              <a:ext cx="1631267" cy="1825465"/>
            </a:xfrm>
            <a:prstGeom prst="ellipse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26AF511-8211-4E6F-9A40-48029FD7DEB4}"/>
              </a:ext>
            </a:extLst>
          </p:cNvPr>
          <p:cNvGrpSpPr/>
          <p:nvPr/>
        </p:nvGrpSpPr>
        <p:grpSpPr>
          <a:xfrm>
            <a:off x="8796000" y="1859705"/>
            <a:ext cx="1800000" cy="1800000"/>
            <a:chOff x="8426608" y="1883269"/>
            <a:chExt cx="2210724" cy="2210724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8B48878-DCAC-4EA3-8B67-349C0286CAF8}"/>
                </a:ext>
              </a:extLst>
            </p:cNvPr>
            <p:cNvSpPr/>
            <p:nvPr/>
          </p:nvSpPr>
          <p:spPr>
            <a:xfrm>
              <a:off x="8426608" y="1883269"/>
              <a:ext cx="2210724" cy="2210724"/>
            </a:xfrm>
            <a:prstGeom prst="ellipse">
              <a:avLst/>
            </a:prstGeom>
            <a:solidFill>
              <a:srgbClr val="FFFFFF"/>
            </a:solidFill>
            <a:ln w="76200">
              <a:solidFill>
                <a:srgbClr val="DAC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2" name="Picture 8" descr="홀몸노인 위한 사랑의 안심폰, 스마트안심폰으로 바뀐다 - 전국뉴스">
              <a:extLst>
                <a:ext uri="{FF2B5EF4-FFF2-40B4-BE49-F238E27FC236}">
                  <a16:creationId xmlns:a16="http://schemas.microsoft.com/office/drawing/2014/main" id="{A82260BD-E322-4AB2-9D86-A7A0DC63B3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7708" y="1958176"/>
              <a:ext cx="1569323" cy="2092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4AF3058-9ACF-4738-8CE4-50B933DB4CF5}"/>
              </a:ext>
            </a:extLst>
          </p:cNvPr>
          <p:cNvSpPr/>
          <p:nvPr/>
        </p:nvSpPr>
        <p:spPr>
          <a:xfrm>
            <a:off x="4946772" y="3810861"/>
            <a:ext cx="2291736" cy="286677"/>
          </a:xfrm>
          <a:prstGeom prst="roundRect">
            <a:avLst/>
          </a:prstGeom>
          <a:solidFill>
            <a:srgbClr val="A374D0"/>
          </a:solidFill>
          <a:ln w="28575">
            <a:solidFill>
              <a:srgbClr val="A374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안심서비스 </a:t>
            </a:r>
            <a:r>
              <a:rPr lang="en-US" altLang="ko-KR" sz="1600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APP</a:t>
            </a:r>
            <a:endParaRPr lang="ko-KR" altLang="en-US" sz="1600" dirty="0">
              <a:solidFill>
                <a:schemeClr val="bg1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AB7BBC2-27D5-4F3A-BA2C-7A8B9C2E7885}"/>
              </a:ext>
            </a:extLst>
          </p:cNvPr>
          <p:cNvSpPr/>
          <p:nvPr/>
        </p:nvSpPr>
        <p:spPr>
          <a:xfrm>
            <a:off x="8558599" y="3810861"/>
            <a:ext cx="2291736" cy="286677"/>
          </a:xfrm>
          <a:prstGeom prst="roundRect">
            <a:avLst/>
          </a:prstGeom>
          <a:solidFill>
            <a:srgbClr val="A374D0"/>
          </a:solidFill>
          <a:ln w="28575">
            <a:solidFill>
              <a:srgbClr val="A374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IoT </a:t>
            </a:r>
            <a:r>
              <a:rPr lang="ko-KR" altLang="en-US" sz="1400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기반 독거 어르신 </a:t>
            </a:r>
            <a:r>
              <a:rPr lang="ko-KR" altLang="en-US" sz="1400" dirty="0" err="1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안심폰</a:t>
            </a:r>
            <a:endParaRPr lang="ko-KR" altLang="en-US" sz="1400" dirty="0">
              <a:solidFill>
                <a:schemeClr val="bg1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F3F22F9-780F-4FCC-8807-0337E0584A40}"/>
              </a:ext>
            </a:extLst>
          </p:cNvPr>
          <p:cNvSpPr/>
          <p:nvPr/>
        </p:nvSpPr>
        <p:spPr>
          <a:xfrm>
            <a:off x="5061892" y="3810861"/>
            <a:ext cx="2291736" cy="286677"/>
          </a:xfrm>
          <a:prstGeom prst="roundRect">
            <a:avLst/>
          </a:prstGeom>
          <a:solidFill>
            <a:srgbClr val="A374D0"/>
          </a:solidFill>
          <a:ln w="28575">
            <a:solidFill>
              <a:srgbClr val="A374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안심서비스 </a:t>
            </a:r>
            <a:r>
              <a:rPr lang="en-US" altLang="ko-KR" sz="1600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APP</a:t>
            </a:r>
            <a:endParaRPr lang="ko-KR" altLang="en-US" sz="1600" dirty="0">
              <a:solidFill>
                <a:schemeClr val="bg1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55D7501-A6D9-44C5-87C1-DE8F087E898F}"/>
              </a:ext>
            </a:extLst>
          </p:cNvPr>
          <p:cNvSpPr/>
          <p:nvPr/>
        </p:nvSpPr>
        <p:spPr>
          <a:xfrm>
            <a:off x="740657" y="4187404"/>
            <a:ext cx="3732417" cy="2157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문의 여닫음의 여부를 실시간으로 확인 가능하며</a:t>
            </a:r>
            <a:r>
              <a:rPr lang="en-US" altLang="ko-KR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, </a:t>
            </a:r>
            <a:r>
              <a:rPr lang="ko-KR" altLang="en-US" sz="1300" u="sng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침입자를 막기 위해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설정된 시간 외에 문열림이  감지되면 경보음으로 경고</a:t>
            </a:r>
            <a:r>
              <a:rPr lang="en-US" altLang="ko-KR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,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en-US" altLang="ko-KR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112 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신고 또는 보호자에게 긴급상황 알림 문자 발송</a:t>
            </a:r>
            <a:endParaRPr lang="en-US" altLang="ko-KR" sz="13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u="sng" dirty="0">
                <a:solidFill>
                  <a:prstClr val="black">
                    <a:lumMod val="75000"/>
                    <a:lumOff val="25000"/>
                  </a:prstClr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1</a:t>
            </a:r>
            <a:r>
              <a:rPr lang="ko-KR" altLang="en-US" sz="1300" u="sng" dirty="0">
                <a:solidFill>
                  <a:prstClr val="black">
                    <a:lumMod val="75000"/>
                    <a:lumOff val="25000"/>
                  </a:prstClr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인가구의 </a:t>
            </a:r>
            <a:r>
              <a:rPr lang="en-US" altLang="ko-KR" sz="1300" u="sng" dirty="0">
                <a:solidFill>
                  <a:prstClr val="black">
                    <a:lumMod val="75000"/>
                    <a:lumOff val="25000"/>
                  </a:prstClr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2030 </a:t>
            </a:r>
            <a:r>
              <a:rPr lang="ko-KR" altLang="en-US" sz="1300" u="sng" dirty="0">
                <a:solidFill>
                  <a:prstClr val="black">
                    <a:lumMod val="75000"/>
                    <a:lumOff val="25000"/>
                  </a:prstClr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여성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이 주 대상</a:t>
            </a:r>
            <a:endParaRPr lang="en-US" altLang="ko-KR" sz="13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C0000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외출시간이 불규칙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할 경우</a:t>
            </a:r>
            <a:r>
              <a:rPr lang="en-US" altLang="ko-KR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, 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침입방지 서비스를   이용하기 어려움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E6725FE-5DA9-42B2-AB37-D29EF2466817}"/>
              </a:ext>
            </a:extLst>
          </p:cNvPr>
          <p:cNvGrpSpPr/>
          <p:nvPr/>
        </p:nvGrpSpPr>
        <p:grpSpPr>
          <a:xfrm>
            <a:off x="1608707" y="1852534"/>
            <a:ext cx="1800000" cy="1800000"/>
            <a:chOff x="4990638" y="1883269"/>
            <a:chExt cx="2210724" cy="2210724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1B9F54A0-6673-4056-A20C-AFFF865E5B7F}"/>
                </a:ext>
              </a:extLst>
            </p:cNvPr>
            <p:cNvSpPr/>
            <p:nvPr/>
          </p:nvSpPr>
          <p:spPr>
            <a:xfrm>
              <a:off x="4990638" y="1883269"/>
              <a:ext cx="2210724" cy="2210724"/>
            </a:xfrm>
            <a:prstGeom prst="ellipse">
              <a:avLst/>
            </a:prstGeom>
            <a:solidFill>
              <a:srgbClr val="FFFFFF"/>
            </a:solidFill>
            <a:ln w="76200">
              <a:solidFill>
                <a:srgbClr val="DAC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Picture 4" descr="SKT 스마트홈 지키미_문열림센서 - 특가대표! 위메프">
              <a:extLst>
                <a:ext uri="{FF2B5EF4-FFF2-40B4-BE49-F238E27FC236}">
                  <a16:creationId xmlns:a16="http://schemas.microsoft.com/office/drawing/2014/main" id="{1730A369-BC85-4665-9A31-E3A3F9BCB3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7643" y="2009082"/>
              <a:ext cx="1976713" cy="1976713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8D4BFCB-479F-4290-BF3D-1E81FE275B3A}"/>
              </a:ext>
            </a:extLst>
          </p:cNvPr>
          <p:cNvSpPr/>
          <p:nvPr/>
        </p:nvSpPr>
        <p:spPr>
          <a:xfrm>
            <a:off x="1362839" y="3810861"/>
            <a:ext cx="2291736" cy="286677"/>
          </a:xfrm>
          <a:prstGeom prst="roundRect">
            <a:avLst/>
          </a:prstGeom>
          <a:solidFill>
            <a:srgbClr val="A374D0"/>
          </a:solidFill>
          <a:ln w="28575">
            <a:solidFill>
              <a:srgbClr val="A374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지키미</a:t>
            </a:r>
            <a:r>
              <a:rPr lang="ko-KR" altLang="en-US" sz="1600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문열림센서</a:t>
            </a:r>
            <a:endParaRPr lang="ko-KR" altLang="en-US" sz="1600" dirty="0">
              <a:solidFill>
                <a:schemeClr val="bg1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944DD5-9A0D-4A41-B469-C347F9FC803C}"/>
              </a:ext>
            </a:extLst>
          </p:cNvPr>
          <p:cNvSpPr/>
          <p:nvPr/>
        </p:nvSpPr>
        <p:spPr>
          <a:xfrm>
            <a:off x="2560" y="1579718"/>
            <a:ext cx="12192000" cy="4765569"/>
          </a:xfrm>
          <a:prstGeom prst="rect">
            <a:avLst/>
          </a:prstGeom>
          <a:solidFill>
            <a:srgbClr val="404040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rgbClr val="DACAF8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모든 연령층</a:t>
            </a:r>
            <a:r>
              <a:rPr lang="ko-KR" altLang="en-US" sz="4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의 </a:t>
            </a:r>
            <a:r>
              <a:rPr lang="en-US" altLang="ko-KR" sz="4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1</a:t>
            </a:r>
            <a:r>
              <a:rPr lang="ko-KR" altLang="en-US" sz="4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인가구에게 발생할 수 있는 </a:t>
            </a:r>
            <a:endParaRPr lang="en-US" altLang="ko-KR" sz="44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/>
            <a:r>
              <a:rPr lang="ko-KR" altLang="en-US" sz="4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긴급상황을 </a:t>
            </a:r>
            <a:r>
              <a:rPr lang="ko-KR" altLang="en-US" sz="4400" dirty="0">
                <a:solidFill>
                  <a:srgbClr val="A374D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직접적으로 대처하기 어려움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236D8-309B-4174-BE8C-622CC6C8D822}"/>
              </a:ext>
            </a:extLst>
          </p:cNvPr>
          <p:cNvSpPr txBox="1"/>
          <p:nvPr/>
        </p:nvSpPr>
        <p:spPr>
          <a:xfrm>
            <a:off x="720518" y="3372338"/>
            <a:ext cx="10613803" cy="1660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US" altLang="ko-KR" sz="7200" dirty="0">
                <a:solidFill>
                  <a:srgbClr val="FFFFFF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“                                  </a:t>
            </a:r>
          </a:p>
          <a:p>
            <a:pPr>
              <a:lnSpc>
                <a:spcPts val="6000"/>
              </a:lnSpc>
            </a:pPr>
            <a:r>
              <a:rPr lang="en-US" altLang="ko-KR" sz="7200" dirty="0">
                <a:solidFill>
                  <a:srgbClr val="FFFFFF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                   </a:t>
            </a:r>
            <a:r>
              <a:rPr lang="en-US" altLang="ko-KR" sz="7200" dirty="0">
                <a:solidFill>
                  <a:srgbClr val="DACAF8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                 </a:t>
            </a:r>
            <a:r>
              <a:rPr lang="en-US" altLang="ko-KR" sz="7200" dirty="0">
                <a:solidFill>
                  <a:srgbClr val="FFFFFF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 ”</a:t>
            </a:r>
            <a:endParaRPr lang="ko-KR" altLang="en-US" sz="7200" dirty="0">
              <a:solidFill>
                <a:srgbClr val="FFFFFF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608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488950" y="2509520"/>
            <a:ext cx="11214100" cy="184911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496000" y="770301"/>
            <a:ext cx="7200000" cy="0"/>
          </a:xfrm>
          <a:prstGeom prst="line">
            <a:avLst/>
          </a:prstGeom>
          <a:ln>
            <a:solidFill>
              <a:srgbClr val="A37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665880" y="280694"/>
            <a:ext cx="4885640" cy="10649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A374D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프로젝트 소개</a:t>
            </a:r>
            <a:endParaRPr lang="en-US" altLang="ko-KR" sz="2800" b="1" kern="0" dirty="0">
              <a:solidFill>
                <a:srgbClr val="A374D0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프로젝트 정의 및 개발 결과물</a:t>
            </a:r>
            <a:endParaRPr lang="ko-KR" altLang="en-US" sz="6000" kern="0" dirty="0">
              <a:solidFill>
                <a:prstClr val="black">
                  <a:lumMod val="65000"/>
                  <a:lumOff val="3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608126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349249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2B46A5-E536-44D8-BD11-9D283DC6AE05}"/>
              </a:ext>
            </a:extLst>
          </p:cNvPr>
          <p:cNvSpPr/>
          <p:nvPr/>
        </p:nvSpPr>
        <p:spPr>
          <a:xfrm>
            <a:off x="488950" y="2824480"/>
            <a:ext cx="11214100" cy="1209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40404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1</a:t>
            </a:r>
            <a:r>
              <a:rPr lang="ko-KR" altLang="en-US" sz="3200" dirty="0">
                <a:solidFill>
                  <a:srgbClr val="404040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인가구의 사고 감지 및 생존 확인을 위한 알림 어플 개발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55F20EC-1CB1-4184-AAB6-3F0E2245F4BD}"/>
              </a:ext>
            </a:extLst>
          </p:cNvPr>
          <p:cNvSpPr/>
          <p:nvPr/>
        </p:nvSpPr>
        <p:spPr>
          <a:xfrm>
            <a:off x="488950" y="2322396"/>
            <a:ext cx="1483197" cy="374248"/>
          </a:xfrm>
          <a:prstGeom prst="roundRect">
            <a:avLst/>
          </a:prstGeom>
          <a:solidFill>
            <a:srgbClr val="A374D0"/>
          </a:solidFill>
          <a:ln w="28575">
            <a:solidFill>
              <a:srgbClr val="A374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개발 목표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3D69D3C-0B1C-4D11-9C24-D8BCB927916C}"/>
              </a:ext>
            </a:extLst>
          </p:cNvPr>
          <p:cNvSpPr/>
          <p:nvPr/>
        </p:nvSpPr>
        <p:spPr>
          <a:xfrm>
            <a:off x="1635760" y="4734560"/>
            <a:ext cx="579120" cy="609600"/>
          </a:xfrm>
          <a:prstGeom prst="rightArrow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658D57-9A4A-4199-9818-3C73093F9B68}"/>
              </a:ext>
            </a:extLst>
          </p:cNvPr>
          <p:cNvSpPr/>
          <p:nvPr/>
        </p:nvSpPr>
        <p:spPr>
          <a:xfrm>
            <a:off x="0" y="4419600"/>
            <a:ext cx="12192000" cy="1209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rgbClr val="40404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    각종 불상사 발생 시</a:t>
            </a:r>
            <a:r>
              <a:rPr lang="en-US" altLang="ko-KR" sz="3200" dirty="0">
                <a:solidFill>
                  <a:srgbClr val="40404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, </a:t>
            </a:r>
            <a:r>
              <a:rPr lang="ko-KR" altLang="en-US" sz="3200" u="sng" dirty="0">
                <a:solidFill>
                  <a:srgbClr val="C0000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빠른 발견 및 도움 촉구</a:t>
            </a:r>
            <a:r>
              <a:rPr lang="ko-KR" altLang="en-US" sz="3200" dirty="0">
                <a:solidFill>
                  <a:srgbClr val="40404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 가능</a:t>
            </a:r>
          </a:p>
        </p:txBody>
      </p:sp>
    </p:spTree>
    <p:extLst>
      <p:ext uri="{BB962C8B-B14F-4D97-AF65-F5344CB8AC3E}">
        <p14:creationId xmlns:p14="http://schemas.microsoft.com/office/powerpoint/2010/main" val="4130918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596900" y="1584412"/>
            <a:ext cx="11214100" cy="476558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496000" y="770301"/>
            <a:ext cx="7200000" cy="0"/>
          </a:xfrm>
          <a:prstGeom prst="line">
            <a:avLst/>
          </a:prstGeom>
          <a:ln>
            <a:solidFill>
              <a:srgbClr val="A37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665880" y="280694"/>
            <a:ext cx="4885640" cy="10241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A374D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프로젝트 소개</a:t>
            </a:r>
            <a:endParaRPr lang="en-US" altLang="ko-KR" sz="2800" b="1" kern="0" dirty="0">
              <a:solidFill>
                <a:srgbClr val="A374D0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사용자 특성</a:t>
            </a:r>
            <a:endParaRPr lang="ko-KR" altLang="en-US" sz="6000" kern="0" dirty="0">
              <a:solidFill>
                <a:prstClr val="black">
                  <a:lumMod val="65000"/>
                  <a:lumOff val="3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608126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349249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CF9370-4152-4D2B-AA7E-5794D55A40A9}"/>
              </a:ext>
            </a:extLst>
          </p:cNvPr>
          <p:cNvSpPr/>
          <p:nvPr/>
        </p:nvSpPr>
        <p:spPr>
          <a:xfrm>
            <a:off x="4151711" y="5660327"/>
            <a:ext cx="4104478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모든 연령층이 사용하기 편리하도록</a:t>
            </a:r>
            <a:r>
              <a:rPr lang="en-US" altLang="ko-KR" sz="1400" dirty="0">
                <a:solidFill>
                  <a:srgbClr val="C0000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사용자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UI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설계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278CD98-5473-4093-8265-D17C1AD15E8C}"/>
              </a:ext>
            </a:extLst>
          </p:cNvPr>
          <p:cNvSpPr/>
          <p:nvPr/>
        </p:nvSpPr>
        <p:spPr>
          <a:xfrm>
            <a:off x="4612803" y="5195386"/>
            <a:ext cx="2991791" cy="374248"/>
          </a:xfrm>
          <a:prstGeom prst="roundRect">
            <a:avLst/>
          </a:prstGeom>
          <a:solidFill>
            <a:srgbClr val="A374D0"/>
          </a:solidFill>
          <a:ln w="28575">
            <a:solidFill>
              <a:srgbClr val="A374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다양한 연령대의 </a:t>
            </a:r>
            <a:r>
              <a:rPr lang="en-US" altLang="ko-KR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1</a:t>
            </a:r>
            <a:r>
              <a:rPr lang="ko-KR" altLang="en-US" dirty="0" err="1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인가구</a:t>
            </a:r>
            <a:endParaRPr lang="ko-KR" altLang="en-US" dirty="0">
              <a:solidFill>
                <a:schemeClr val="bg1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F7D13A4-3477-4E6B-88AA-2FD9B8884BCD}"/>
              </a:ext>
            </a:extLst>
          </p:cNvPr>
          <p:cNvGrpSpPr/>
          <p:nvPr/>
        </p:nvGrpSpPr>
        <p:grpSpPr>
          <a:xfrm>
            <a:off x="680720" y="1719384"/>
            <a:ext cx="11130280" cy="1532550"/>
            <a:chOff x="2327775" y="1584412"/>
            <a:chExt cx="7752349" cy="1532550"/>
          </a:xfrm>
        </p:grpSpPr>
        <p:graphicFrame>
          <p:nvGraphicFramePr>
            <p:cNvPr id="6" name="차트 5">
              <a:extLst>
                <a:ext uri="{FF2B5EF4-FFF2-40B4-BE49-F238E27FC236}">
                  <a16:creationId xmlns:a16="http://schemas.microsoft.com/office/drawing/2014/main" id="{6EC62B95-773E-4D2F-B91B-E1629EB40A8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65254619"/>
                </p:ext>
              </p:extLst>
            </p:nvPr>
          </p:nvGraphicFramePr>
          <p:xfrm>
            <a:off x="2327775" y="1584412"/>
            <a:ext cx="7752349" cy="15325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E12058-8D7A-4D77-8220-64A31EE39514}"/>
                </a:ext>
              </a:extLst>
            </p:cNvPr>
            <p:cNvSpPr txBox="1"/>
            <p:nvPr/>
          </p:nvSpPr>
          <p:spPr>
            <a:xfrm>
              <a:off x="8098927" y="1680315"/>
              <a:ext cx="18469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(</a:t>
              </a:r>
              <a:r>
                <a:rPr lang="ko-KR" altLang="ko-KR" sz="8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단위 </a:t>
              </a:r>
              <a:r>
                <a:rPr lang="en-US" altLang="ko-KR" sz="8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: % / </a:t>
              </a:r>
              <a:r>
                <a:rPr lang="ko-KR" altLang="ko-KR" sz="8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출처</a:t>
              </a:r>
              <a:r>
                <a:rPr lang="en-US" altLang="ko-KR" sz="8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: </a:t>
              </a:r>
              <a:r>
                <a:rPr lang="ko-KR" altLang="ko-KR" sz="800" dirty="0" err="1">
                  <a:latin typeface="a고딕13" panose="02020600000000000000" pitchFamily="18" charset="-127"/>
                  <a:ea typeface="a고딕13" panose="02020600000000000000" pitchFamily="18" charset="-127"/>
                </a:rPr>
                <a:t>뉴시스</a:t>
              </a:r>
              <a:r>
                <a:rPr lang="en-US" altLang="ko-KR" sz="8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)   2017</a:t>
              </a:r>
              <a:r>
                <a:rPr lang="ko-KR" altLang="ko-KR" sz="8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년 기준</a:t>
              </a:r>
              <a:endParaRPr lang="en-US" altLang="ko-KR" sz="8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endParaRPr lang="ko-KR" altLang="en-US" sz="8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52780982-15A4-407F-960B-278B339F95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76" y="3560441"/>
            <a:ext cx="1600048" cy="160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3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596900" y="1584412"/>
            <a:ext cx="11214100" cy="476558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496000" y="770301"/>
            <a:ext cx="7200000" cy="0"/>
          </a:xfrm>
          <a:prstGeom prst="line">
            <a:avLst/>
          </a:prstGeom>
          <a:ln>
            <a:solidFill>
              <a:srgbClr val="A37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665880" y="280694"/>
            <a:ext cx="4885640" cy="10241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A374D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기능 설명</a:t>
            </a:r>
            <a:endParaRPr lang="en-US" altLang="ko-KR" sz="2800" b="1" kern="0" dirty="0">
              <a:solidFill>
                <a:srgbClr val="A374D0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서비스 소개</a:t>
            </a:r>
            <a:endParaRPr lang="ko-KR" altLang="en-US" sz="6000" kern="0" dirty="0">
              <a:solidFill>
                <a:prstClr val="black">
                  <a:lumMod val="65000"/>
                  <a:lumOff val="3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608126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349249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5CDA2C-8144-471C-BDEE-664B354FBF42}"/>
              </a:ext>
            </a:extLst>
          </p:cNvPr>
          <p:cNvSpPr/>
          <p:nvPr/>
        </p:nvSpPr>
        <p:spPr>
          <a:xfrm>
            <a:off x="1094984" y="4971876"/>
            <a:ext cx="4502933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문열림여부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데이터 수집 및 분석을 통해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장기간 문열림이 감지되지 않을 때</a:t>
            </a:r>
            <a:r>
              <a:rPr lang="en-US" altLang="ko-KR" sz="1400" dirty="0">
                <a:solidFill>
                  <a:srgbClr val="C0000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사용자의 핸드폰에 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알림을 띄워 </a:t>
            </a:r>
            <a:r>
              <a:rPr lang="ko-KR" altLang="en-US" sz="1400" dirty="0">
                <a:solidFill>
                  <a:srgbClr val="C0000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생존 여부를 확인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할 수 있도록 함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265C16-DB04-4F8A-8FAB-77329005A7A8}"/>
              </a:ext>
            </a:extLst>
          </p:cNvPr>
          <p:cNvSpPr/>
          <p:nvPr/>
        </p:nvSpPr>
        <p:spPr>
          <a:xfrm>
            <a:off x="6920173" y="4969388"/>
            <a:ext cx="4502933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장기간 알림에 응답이 없을 경우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설정된 </a:t>
            </a:r>
            <a:r>
              <a:rPr lang="ko-KR" altLang="en-US" sz="1400" dirty="0">
                <a:solidFill>
                  <a:srgbClr val="C0000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보호자의 연락처에 알림 또는 </a:t>
            </a:r>
            <a:r>
              <a:rPr lang="en-US" altLang="ko-KR" sz="1400" dirty="0">
                <a:solidFill>
                  <a:srgbClr val="C0000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112</a:t>
            </a:r>
            <a:r>
              <a:rPr lang="ko-KR" altLang="en-US" sz="1400" dirty="0">
                <a:solidFill>
                  <a:srgbClr val="C0000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로 신고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하여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사고 발생 시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, </a:t>
            </a:r>
            <a:r>
              <a:rPr lang="ko-KR" altLang="en-US" sz="1400" dirty="0">
                <a:solidFill>
                  <a:srgbClr val="C0000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빠른 대처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가 가능하도록 함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603CD75-8113-4409-9F1D-BD42E0FCA44E}"/>
              </a:ext>
            </a:extLst>
          </p:cNvPr>
          <p:cNvGrpSpPr/>
          <p:nvPr/>
        </p:nvGrpSpPr>
        <p:grpSpPr>
          <a:xfrm>
            <a:off x="2495268" y="2106427"/>
            <a:ext cx="2101303" cy="2101303"/>
            <a:chOff x="2615228" y="2644311"/>
            <a:chExt cx="2101303" cy="2101303"/>
          </a:xfrm>
        </p:grpSpPr>
        <p:pic>
          <p:nvPicPr>
            <p:cNvPr id="3" name="그림 2" descr="시계이(가) 표시된 사진&#10;&#10;자동 생성된 설명">
              <a:extLst>
                <a:ext uri="{FF2B5EF4-FFF2-40B4-BE49-F238E27FC236}">
                  <a16:creationId xmlns:a16="http://schemas.microsoft.com/office/drawing/2014/main" id="{C26C8228-2587-4B32-B4C3-7FBA92B2D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5228" y="2644311"/>
              <a:ext cx="2101303" cy="2101303"/>
            </a:xfrm>
            <a:prstGeom prst="rect">
              <a:avLst/>
            </a:prstGeom>
          </p:spPr>
        </p:pic>
        <p:pic>
          <p:nvPicPr>
            <p:cNvPr id="5" name="그림 4" descr="옅은, 시계이(가) 표시된 사진&#10;&#10;자동 생성된 설명">
              <a:extLst>
                <a:ext uri="{FF2B5EF4-FFF2-40B4-BE49-F238E27FC236}">
                  <a16:creationId xmlns:a16="http://schemas.microsoft.com/office/drawing/2014/main" id="{6FBC7A59-2B4D-41FF-BD5F-FDFE71C20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6304" y="2670741"/>
              <a:ext cx="630146" cy="630146"/>
            </a:xfrm>
            <a:prstGeom prst="rect">
              <a:avLst/>
            </a:prstGeom>
          </p:spPr>
        </p:pic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BCD12C9-D167-461B-B4FC-A466BB126F40}"/>
              </a:ext>
            </a:extLst>
          </p:cNvPr>
          <p:cNvCxnSpPr>
            <a:cxnSpLocks/>
          </p:cNvCxnSpPr>
          <p:nvPr/>
        </p:nvCxnSpPr>
        <p:spPr>
          <a:xfrm>
            <a:off x="6096000" y="2033419"/>
            <a:ext cx="0" cy="399472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73038AB-6710-44D9-9FC6-6B3FA5468A70}"/>
              </a:ext>
            </a:extLst>
          </p:cNvPr>
          <p:cNvGrpSpPr/>
          <p:nvPr/>
        </p:nvGrpSpPr>
        <p:grpSpPr>
          <a:xfrm>
            <a:off x="7434426" y="2368416"/>
            <a:ext cx="3474425" cy="1816968"/>
            <a:chOff x="7382781" y="2654988"/>
            <a:chExt cx="3474425" cy="1816968"/>
          </a:xfrm>
        </p:grpSpPr>
        <p:pic>
          <p:nvPicPr>
            <p:cNvPr id="13" name="그림 12" descr="그리기이(가) 표시된 사진&#10;&#10;자동 생성된 설명">
              <a:extLst>
                <a:ext uri="{FF2B5EF4-FFF2-40B4-BE49-F238E27FC236}">
                  <a16:creationId xmlns:a16="http://schemas.microsoft.com/office/drawing/2014/main" id="{B23D5814-374F-44AC-BAF3-3013B8CAB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0238" y="2654988"/>
              <a:ext cx="1816968" cy="1816968"/>
            </a:xfrm>
            <a:prstGeom prst="rect">
              <a:avLst/>
            </a:prstGeom>
          </p:spPr>
        </p:pic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F65E9C5-E2E2-4B31-B641-707782A836AD}"/>
                </a:ext>
              </a:extLst>
            </p:cNvPr>
            <p:cNvCxnSpPr>
              <a:cxnSpLocks/>
            </p:cNvCxnSpPr>
            <p:nvPr/>
          </p:nvCxnSpPr>
          <p:spPr>
            <a:xfrm>
              <a:off x="8641976" y="3479780"/>
              <a:ext cx="529664" cy="0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9146C9B-9A07-4252-A908-5A8981ABA5D8}"/>
                </a:ext>
              </a:extLst>
            </p:cNvPr>
            <p:cNvGrpSpPr/>
            <p:nvPr/>
          </p:nvGrpSpPr>
          <p:grpSpPr>
            <a:xfrm>
              <a:off x="7382781" y="2805213"/>
              <a:ext cx="1167994" cy="1167994"/>
              <a:chOff x="7181255" y="2670741"/>
              <a:chExt cx="1167994" cy="1167994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F00102C9-9312-4DB9-BB39-F9FF570644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81255" y="2670741"/>
                <a:ext cx="1167994" cy="1167994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9B6607-679E-42BF-9959-B84D9381EDA5}"/>
                  </a:ext>
                </a:extLst>
              </p:cNvPr>
              <p:cNvSpPr txBox="1"/>
              <p:nvPr/>
            </p:nvSpPr>
            <p:spPr>
              <a:xfrm>
                <a:off x="7813981" y="2706771"/>
                <a:ext cx="473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000000"/>
                    </a:solidFill>
                    <a:latin typeface="a고딕17" panose="02020600000000000000" pitchFamily="18" charset="-127"/>
                    <a:ea typeface="a고딕17" panose="02020600000000000000" pitchFamily="18" charset="-127"/>
                  </a:rPr>
                  <a:t>70</a:t>
                </a:r>
                <a:endParaRPr lang="ko-KR" altLang="en-US" sz="2000" b="1" dirty="0">
                  <a:solidFill>
                    <a:srgbClr val="000000"/>
                  </a:solidFill>
                  <a:latin typeface="a고딕17" panose="02020600000000000000" pitchFamily="18" charset="-127"/>
                  <a:ea typeface="a고딕17" panose="02020600000000000000" pitchFamily="18" charset="-127"/>
                </a:endParaRPr>
              </a:p>
            </p:txBody>
          </p:sp>
        </p:grp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334F1DE-9F9A-4968-A092-AFFEB9E4FAF7}"/>
              </a:ext>
            </a:extLst>
          </p:cNvPr>
          <p:cNvSpPr/>
          <p:nvPr/>
        </p:nvSpPr>
        <p:spPr>
          <a:xfrm>
            <a:off x="1730594" y="4487321"/>
            <a:ext cx="2991791" cy="374248"/>
          </a:xfrm>
          <a:prstGeom prst="roundRect">
            <a:avLst/>
          </a:prstGeom>
          <a:solidFill>
            <a:srgbClr val="A374D0"/>
          </a:solidFill>
          <a:ln w="28575">
            <a:solidFill>
              <a:srgbClr val="A374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이상상황 감지 및 알림 서비스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9021A5B-70E0-4B50-8861-5B84E38ACF59}"/>
              </a:ext>
            </a:extLst>
          </p:cNvPr>
          <p:cNvSpPr/>
          <p:nvPr/>
        </p:nvSpPr>
        <p:spPr>
          <a:xfrm>
            <a:off x="7544342" y="4487321"/>
            <a:ext cx="2991791" cy="374248"/>
          </a:xfrm>
          <a:prstGeom prst="roundRect">
            <a:avLst/>
          </a:prstGeom>
          <a:solidFill>
            <a:srgbClr val="A374D0"/>
          </a:solidFill>
          <a:ln w="28575">
            <a:solidFill>
              <a:srgbClr val="A374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자동 신고 서비스</a:t>
            </a:r>
          </a:p>
        </p:txBody>
      </p:sp>
    </p:spTree>
    <p:extLst>
      <p:ext uri="{BB962C8B-B14F-4D97-AF65-F5344CB8AC3E}">
        <p14:creationId xmlns:p14="http://schemas.microsoft.com/office/powerpoint/2010/main" val="2079461017"/>
      </p:ext>
    </p:extLst>
  </p:cSld>
  <p:clrMapOvr>
    <a:masterClrMapping/>
  </p:clrMapOvr>
</p:sld>
</file>

<file path=ppt/theme/theme1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1372</Words>
  <Application>Microsoft Office PowerPoint</Application>
  <PresentationFormat>와이드스크린</PresentationFormat>
  <Paragraphs>291</Paragraphs>
  <Slides>18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a고딕13</vt:lpstr>
      <vt:lpstr>a고딕18</vt:lpstr>
      <vt:lpstr>a고딕16</vt:lpstr>
      <vt:lpstr>a고딕14</vt:lpstr>
      <vt:lpstr>a고딕17</vt:lpstr>
      <vt:lpstr>a고딕15</vt:lpstr>
      <vt:lpstr>맑은 고딕</vt:lpstr>
      <vt:lpstr>a고딕12</vt:lpstr>
      <vt:lpstr>Arial</vt:lpstr>
      <vt:lpstr>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 영은</cp:lastModifiedBy>
  <cp:revision>112</cp:revision>
  <dcterms:created xsi:type="dcterms:W3CDTF">2020-03-24T04:35:17Z</dcterms:created>
  <dcterms:modified xsi:type="dcterms:W3CDTF">2020-04-25T20:02:11Z</dcterms:modified>
</cp:coreProperties>
</file>