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0" r:id="rId1"/>
  </p:sldMasterIdLst>
  <p:sldIdLst>
    <p:sldId id="257" r:id="rId2"/>
    <p:sldId id="258" r:id="rId3"/>
    <p:sldId id="265" r:id="rId4"/>
    <p:sldId id="267" r:id="rId5"/>
    <p:sldId id="270" r:id="rId6"/>
    <p:sldId id="268" r:id="rId7"/>
    <p:sldId id="269" r:id="rId8"/>
    <p:sldId id="266" r:id="rId9"/>
    <p:sldId id="271" r:id="rId10"/>
    <p:sldId id="272" r:id="rId11"/>
    <p:sldId id="274" r:id="rId12"/>
    <p:sldId id="275" r:id="rId13"/>
    <p:sldId id="27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228" autoAdjust="0"/>
    <p:restoredTop sz="94660"/>
  </p:normalViewPr>
  <p:slideViewPr>
    <p:cSldViewPr snapToGrid="0">
      <p:cViewPr>
        <p:scale>
          <a:sx n="80" d="100"/>
          <a:sy n="80" d="100"/>
        </p:scale>
        <p:origin x="168" y="31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91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5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37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99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1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1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2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04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8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85125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project-static-webpage.com.s3-website.ap-northeast-2.amazonaws.com/" TargetMode="External"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jpe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원호 13"/>
          <p:cNvSpPr/>
          <p:nvPr/>
        </p:nvSpPr>
        <p:spPr>
          <a:xfrm rot="10800000" flipH="1">
            <a:off x="4409237" y="1685570"/>
            <a:ext cx="3475582" cy="3475582"/>
          </a:xfrm>
          <a:prstGeom prst="arc">
            <a:avLst>
              <a:gd name="adj1" fmla="val 1833054"/>
              <a:gd name="adj2" fmla="val 19893891"/>
            </a:avLst>
          </a:prstGeom>
          <a:ln w="12700">
            <a:solidFill>
              <a:srgbClr val="f53f3e"/>
            </a:solidFill>
            <a:head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43322" y="2672020"/>
            <a:ext cx="7207421" cy="11413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bIns="28800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>
                <a:solidFill>
                  <a:prstClr val="white"/>
                </a:solidFill>
              </a:rPr>
              <a:t>AWS </a:t>
            </a:r>
            <a:r>
              <a:rPr lang="ko-KR" altLang="en-US" sz="4000" b="1" i="1" kern="0">
                <a:solidFill>
                  <a:prstClr val="white"/>
                </a:solidFill>
              </a:rPr>
              <a:t>기반 정적 웹페이지 구축</a:t>
            </a:r>
            <a:endParaRPr lang="en-US" altLang="ko-KR" sz="4000" b="1" i="1" kern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14398" y="4187477"/>
            <a:ext cx="2473192" cy="496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>
                <a:solidFill>
                  <a:srgbClr val="f53f3e"/>
                </a:solidFill>
              </a:rPr>
              <a:t>1</a:t>
            </a:r>
            <a:r>
              <a:rPr lang="ko-KR" altLang="en-US" sz="900">
                <a:solidFill>
                  <a:srgbClr val="f53f3e"/>
                </a:solidFill>
              </a:rPr>
              <a:t>조 </a:t>
            </a:r>
            <a:r>
              <a:rPr lang="en-US" altLang="ko-KR" sz="900">
                <a:solidFill>
                  <a:srgbClr val="f53f3e"/>
                </a:solidFill>
              </a:rPr>
              <a:t>: </a:t>
            </a:r>
            <a:r>
              <a:rPr lang="ko-KR" altLang="en-US" sz="900">
                <a:solidFill>
                  <a:srgbClr val="f53f3e"/>
                </a:solidFill>
              </a:rPr>
              <a:t>강상욱</a:t>
            </a:r>
            <a:r>
              <a:rPr lang="en-US" altLang="ko-KR" sz="900">
                <a:solidFill>
                  <a:srgbClr val="f53f3e"/>
                </a:solidFill>
              </a:rPr>
              <a:t>, </a:t>
            </a:r>
            <a:r>
              <a:rPr lang="ko-KR" altLang="en-US" sz="900">
                <a:solidFill>
                  <a:srgbClr val="f53f3e"/>
                </a:solidFill>
              </a:rPr>
              <a:t>강윤호</a:t>
            </a:r>
            <a:r>
              <a:rPr lang="en-US" altLang="ko-KR" sz="900">
                <a:solidFill>
                  <a:srgbClr val="f53f3e"/>
                </a:solidFill>
              </a:rPr>
              <a:t>, </a:t>
            </a:r>
            <a:r>
              <a:rPr lang="ko-KR" altLang="en-US" sz="900">
                <a:solidFill>
                  <a:srgbClr val="f53f3e"/>
                </a:solidFill>
              </a:rPr>
              <a:t>김지훈</a:t>
            </a:r>
            <a:r>
              <a:rPr lang="en-US" altLang="ko-KR" sz="900">
                <a:solidFill>
                  <a:srgbClr val="f53f3e"/>
                </a:solidFill>
              </a:rPr>
              <a:t>, </a:t>
            </a:r>
            <a:r>
              <a:rPr lang="ko-KR" altLang="en-US" sz="900">
                <a:solidFill>
                  <a:srgbClr val="f53f3e"/>
                </a:solidFill>
              </a:rPr>
              <a:t>남승재</a:t>
            </a:r>
            <a:r>
              <a:rPr lang="en-US" altLang="ko-KR" sz="900">
                <a:solidFill>
                  <a:srgbClr val="f53f3e"/>
                </a:solidFill>
              </a:rPr>
              <a:t>, </a:t>
            </a:r>
            <a:r>
              <a:rPr lang="ko-KR" altLang="en-US" sz="900">
                <a:solidFill>
                  <a:srgbClr val="f53f3e"/>
                </a:solidFill>
              </a:rPr>
              <a:t>조은빛</a:t>
            </a:r>
            <a:endParaRPr lang="ko-KR" altLang="en-US" sz="900">
              <a:solidFill>
                <a:srgbClr val="f53f3e"/>
              </a:solidFill>
            </a:endParaRPr>
          </a:p>
          <a:p>
            <a:pPr algn="ctr">
              <a:defRPr/>
            </a:pPr>
            <a:endParaRPr lang="ko-KR" altLang="en-US" sz="900">
              <a:solidFill>
                <a:srgbClr val="f53f3e"/>
              </a:solidFill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lt1"/>
                </a:solidFill>
              </a:rPr>
              <a:t>개발기간 </a:t>
            </a:r>
            <a:r>
              <a:rPr lang="en-US" altLang="ko-KR" sz="900">
                <a:solidFill>
                  <a:schemeClr val="lt1"/>
                </a:solidFill>
              </a:rPr>
              <a:t>:</a:t>
            </a:r>
            <a:r>
              <a:rPr lang="ko-KR" altLang="en-US" sz="900">
                <a:solidFill>
                  <a:schemeClr val="lt1"/>
                </a:solidFill>
              </a:rPr>
              <a:t> </a:t>
            </a:r>
            <a:r>
              <a:rPr lang="en-US" altLang="ko-KR" sz="900">
                <a:solidFill>
                  <a:schemeClr val="lt1"/>
                </a:solidFill>
              </a:rPr>
              <a:t>2021-01-18~2021-01-20</a:t>
            </a:r>
            <a:endParaRPr lang="en-US" altLang="ko-KR" sz="900">
              <a:solidFill>
                <a:schemeClr val="lt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609860" y="2360554"/>
            <a:ext cx="1073203" cy="290618"/>
          </a:xfrm>
          <a:prstGeom prst="roundRect">
            <a:avLst>
              <a:gd name="adj" fmla="val 50000"/>
            </a:avLst>
          </a:prstGeom>
          <a:solidFill>
            <a:srgbClr val="f53f3e"/>
          </a:solidFill>
          <a:ln w="1079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120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0463" y="2286461"/>
            <a:ext cx="891996" cy="4388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91567" y="3576840"/>
            <a:ext cx="2109787" cy="514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5" name="타원 4"/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 smtClean="0">
                  <a:solidFill>
                    <a:prstClr val="white">
                      <a:lumMod val="95000"/>
                    </a:prstClr>
                  </a:solidFill>
                </a:rPr>
                <a:t>08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719846" y="247845"/>
            <a:ext cx="9614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white"/>
                </a:solidFill>
              </a:rPr>
              <a:t>웹사이트 </a:t>
            </a:r>
            <a:r>
              <a:rPr lang="ko-KR" altLang="en-US" sz="2800" b="1" i="1" kern="0" dirty="0" smtClean="0">
                <a:solidFill>
                  <a:prstClr val="white"/>
                </a:solidFill>
              </a:rPr>
              <a:t>제작</a:t>
            </a:r>
            <a:endParaRPr lang="ko-KR" altLang="en-US" sz="2800" b="1" i="1" kern="0" dirty="0" smtClea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prstClr val="white">
                    <a:lumMod val="50000"/>
                  </a:prstClr>
                </a:solidFill>
              </a:rPr>
              <a:t>AWS Architecture – Static Web Page Encore</a:t>
            </a:r>
            <a:endParaRPr lang="ko-KR" altLang="en-US" sz="5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0780" y="1785277"/>
            <a:ext cx="986737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prstClr val="white">
                    <a:lumMod val="95000"/>
                  </a:prstClr>
                </a:solidFill>
              </a:rPr>
              <a:t>구현 화면</a:t>
            </a:r>
            <a:endParaRPr lang="en-US" altLang="ko-KR" sz="28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prstClr val="white">
                    <a:lumMod val="95000"/>
                  </a:prstClr>
                </a:solidFill>
              </a:rPr>
              <a:t>사이트 </a:t>
            </a:r>
            <a:r>
              <a:rPr lang="en-US" altLang="ko-KR" sz="2800" dirty="0" smtClean="0">
                <a:solidFill>
                  <a:prstClr val="white">
                    <a:lumMod val="95000"/>
                  </a:prstClr>
                </a:solidFill>
              </a:rPr>
              <a:t>URL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hlinkClick r:id="rId2"/>
              </a:rPr>
              <a:t>http://project-static-webpage.com.s3-website.ap-northeast-2.amazonaws.com</a:t>
            </a:r>
            <a:endParaRPr lang="en-US" altLang="ko-KR" sz="20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633" y="1785277"/>
            <a:ext cx="7067268" cy="34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 rot="0"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5" name="타원 4"/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lnSpc>
                  <a:spcPct val="200000"/>
                </a:lnSpc>
                <a:defRPr/>
              </a:pPr>
              <a:r>
                <a:rPr lang="en-US" altLang="ko-KR" sz="110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  <a:endParaRPr lang="en-US" altLang="ko-KR" sz="1100">
                <a:solidFill>
                  <a:prstClr val="white">
                    <a:lumMod val="95000"/>
                  </a:prstClr>
                </a:solidFill>
              </a:endParaRPr>
            </a:p>
            <a:p>
              <a:pPr algn="ctr">
                <a:lnSpc>
                  <a:spcPct val="200000"/>
                </a:lnSpc>
                <a:defRPr/>
              </a:pPr>
              <a:r>
                <a:rPr lang="en-US" altLang="ko-KR" sz="1600" b="1">
                  <a:solidFill>
                    <a:prstClr val="white">
                      <a:lumMod val="95000"/>
                    </a:prstClr>
                  </a:solidFill>
                </a:rPr>
                <a:t>09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719846" y="247845"/>
            <a:ext cx="9614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>
                <a:solidFill>
                  <a:prstClr val="white"/>
                </a:solidFill>
              </a:rPr>
              <a:t>기대</a:t>
            </a:r>
            <a:r>
              <a:rPr lang="en-US" altLang="ko-KR" sz="2800" b="1" i="1" kern="0">
                <a:solidFill>
                  <a:prstClr val="white"/>
                </a:solidFill>
              </a:rPr>
              <a:t> </a:t>
            </a:r>
            <a:r>
              <a:rPr lang="ko-KR" altLang="en-US" sz="2800" b="1" i="1" kern="0">
                <a:solidFill>
                  <a:prstClr val="white"/>
                </a:solidFill>
              </a:rPr>
              <a:t>효과</a:t>
            </a:r>
            <a:endParaRPr lang="ko-KR" altLang="en-US" sz="2800" b="1" i="1" ker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>
                <a:solidFill>
                  <a:prstClr val="white">
                    <a:lumMod val="50000"/>
                  </a:prstClr>
                </a:solidFill>
              </a:rPr>
              <a:t>AWS Architecture – Static Web Page Encore</a:t>
            </a:r>
            <a:endParaRPr lang="ko-KR" altLang="en-US" sz="5400" ker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1255" y="1442376"/>
            <a:ext cx="10045968" cy="52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>
                <a:solidFill>
                  <a:prstClr val="white">
                    <a:lumMod val="95000"/>
                  </a:prstClr>
                </a:solidFill>
              </a:rPr>
              <a:t>시스템 아키텍처 측면</a:t>
            </a:r>
            <a:endParaRPr lang="ko-KR" altLang="en-US" sz="280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       </a:t>
            </a:r>
            <a:r>
              <a:rPr lang="en-US" altLang="ko-KR" sz="2400">
                <a:solidFill>
                  <a:prstClr val="white">
                    <a:lumMod val="95000"/>
                  </a:prstClr>
                </a:solidFill>
              </a:rPr>
              <a:t>Amazon S3</a:t>
            </a:r>
            <a:endParaRPr lang="ko-KR" altLang="en-US" sz="240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    </a:t>
            </a:r>
            <a:r>
              <a:rPr lang="en-US" altLang="ko-KR" sz="2400">
                <a:solidFill>
                  <a:prstClr val="white">
                    <a:lumMod val="95000"/>
                  </a:prstClr>
                </a:solidFill>
              </a:rPr>
              <a:t>	99.99%</a:t>
            </a: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의</a:t>
            </a:r>
            <a:r>
              <a:rPr lang="en-US" altLang="ko-KR" sz="240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가용성과 </a:t>
            </a:r>
            <a:r>
              <a:rPr lang="en-US" altLang="ko-KR" sz="2400">
                <a:solidFill>
                  <a:prstClr val="white">
                    <a:lumMod val="95000"/>
                  </a:prstClr>
                </a:solidFill>
              </a:rPr>
              <a:t>99.999999999%</a:t>
            </a: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의 데이터 내구성</a:t>
            </a:r>
            <a:endParaRPr lang="ko-KR" altLang="en-US" sz="240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    </a:t>
            </a:r>
            <a:r>
              <a:rPr lang="en-US" altLang="ko-KR" sz="240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높은 비용 효율성</a:t>
            </a:r>
            <a:r>
              <a:rPr lang="en-US" altLang="ko-KR" sz="2100">
                <a:solidFill>
                  <a:prstClr val="white">
                    <a:lumMod val="95000"/>
                  </a:prstClr>
                </a:solidFill>
              </a:rPr>
              <a:t>(GB</a:t>
            </a:r>
            <a:r>
              <a:rPr lang="ko-KR" altLang="en-US" sz="2100">
                <a:solidFill>
                  <a:prstClr val="white">
                    <a:lumMod val="95000"/>
                  </a:prstClr>
                </a:solidFill>
              </a:rPr>
              <a:t>당 </a:t>
            </a:r>
            <a:r>
              <a:rPr lang="en-US" altLang="ko-KR" sz="2100">
                <a:solidFill>
                  <a:prstClr val="white">
                    <a:lumMod val="95000"/>
                  </a:prstClr>
                </a:solidFill>
              </a:rPr>
              <a:t>0.025 USD, </a:t>
            </a:r>
            <a:r>
              <a:rPr lang="ko-KR" altLang="en-US" sz="2100">
                <a:solidFill>
                  <a:prstClr val="white">
                    <a:lumMod val="95000"/>
                  </a:prstClr>
                </a:solidFill>
              </a:rPr>
              <a:t>요청 </a:t>
            </a:r>
            <a:r>
              <a:rPr lang="en-US" altLang="ko-KR" sz="2100">
                <a:solidFill>
                  <a:prstClr val="white">
                    <a:lumMod val="95000"/>
                  </a:prstClr>
                </a:solidFill>
              </a:rPr>
              <a:t>1000</a:t>
            </a:r>
            <a:r>
              <a:rPr lang="ko-KR" altLang="en-US" sz="2100">
                <a:solidFill>
                  <a:prstClr val="white">
                    <a:lumMod val="95000"/>
                  </a:prstClr>
                </a:solidFill>
              </a:rPr>
              <a:t>건당 </a:t>
            </a:r>
            <a:r>
              <a:rPr lang="en-US" altLang="ko-KR" sz="2100">
                <a:solidFill>
                  <a:prstClr val="white">
                    <a:lumMod val="95000"/>
                  </a:prstClr>
                </a:solidFill>
              </a:rPr>
              <a:t>0.0045USD)</a:t>
            </a:r>
            <a:endParaRPr lang="en-US" altLang="ko-KR" sz="210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    </a:t>
            </a:r>
            <a:r>
              <a:rPr lang="en-US" altLang="ko-KR" sz="240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뛰어난 확장성</a:t>
            </a:r>
            <a:r>
              <a:rPr lang="en-US" altLang="ko-KR" sz="240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100">
                <a:solidFill>
                  <a:prstClr val="white">
                    <a:lumMod val="95000"/>
                  </a:prstClr>
                </a:solidFill>
              </a:rPr>
              <a:t>(</a:t>
            </a:r>
            <a:r>
              <a:rPr lang="ko-KR" altLang="en-US" sz="2100">
                <a:solidFill>
                  <a:prstClr val="white">
                    <a:lumMod val="95000"/>
                  </a:prstClr>
                </a:solidFill>
              </a:rPr>
              <a:t>개별 객체는 </a:t>
            </a:r>
            <a:r>
              <a:rPr lang="en-US" altLang="ko-KR" sz="2100">
                <a:solidFill>
                  <a:prstClr val="white">
                    <a:lumMod val="95000"/>
                  </a:prstClr>
                </a:solidFill>
              </a:rPr>
              <a:t>5TB</a:t>
            </a:r>
            <a:r>
              <a:rPr lang="ko-KR" altLang="en-US" sz="2100">
                <a:solidFill>
                  <a:prstClr val="white">
                    <a:lumMod val="95000"/>
                  </a:prstClr>
                </a:solidFill>
              </a:rPr>
              <a:t>↓만 가능하지만 필요한만큼 저장 가능</a:t>
            </a:r>
            <a:r>
              <a:rPr lang="en-US" altLang="ko-KR" sz="2100">
                <a:solidFill>
                  <a:prstClr val="white">
                    <a:lumMod val="95000"/>
                  </a:prstClr>
                </a:solidFill>
              </a:rPr>
              <a:t>)</a:t>
            </a:r>
            <a:endParaRPr lang="en-US" altLang="ko-KR" sz="210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>
                <a:solidFill>
                  <a:prstClr val="white">
                    <a:lumMod val="95000"/>
                  </a:prstClr>
                </a:solidFill>
              </a:rPr>
              <a:t>    	</a:t>
            </a: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관리 및 유지보수 용이 </a:t>
            </a:r>
            <a:r>
              <a:rPr lang="en-US" altLang="ko-KR" sz="2100">
                <a:solidFill>
                  <a:prstClr val="white">
                    <a:lumMod val="95000"/>
                  </a:prstClr>
                </a:solidFill>
              </a:rPr>
              <a:t>(</a:t>
            </a:r>
            <a:r>
              <a:rPr lang="ko-KR" altLang="en-US" sz="2100">
                <a:solidFill>
                  <a:prstClr val="white">
                    <a:lumMod val="95000"/>
                  </a:prstClr>
                </a:solidFill>
              </a:rPr>
              <a:t>이벤트 알림 기능</a:t>
            </a:r>
            <a:r>
              <a:rPr lang="en-US" altLang="ko-KR" sz="2100">
                <a:solidFill>
                  <a:prstClr val="white">
                    <a:lumMod val="95000"/>
                  </a:prstClr>
                </a:solidFill>
              </a:rPr>
              <a:t>)</a:t>
            </a:r>
            <a:endParaRPr lang="en-US" altLang="ko-KR" sz="240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>
                <a:solidFill>
                  <a:prstClr val="white">
                    <a:lumMod val="95000"/>
                  </a:prstClr>
                </a:solidFill>
              </a:rPr>
              <a:t>         </a:t>
            </a: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보안 관리 용이 </a:t>
            </a:r>
            <a:r>
              <a:rPr lang="en-US" altLang="ko-KR" sz="2100">
                <a:solidFill>
                  <a:prstClr val="white">
                    <a:lumMod val="95000"/>
                  </a:prstClr>
                </a:solidFill>
              </a:rPr>
              <a:t>(</a:t>
            </a:r>
            <a:r>
              <a:rPr lang="ko-KR" altLang="en-US" sz="2100">
                <a:solidFill>
                  <a:prstClr val="white">
                    <a:lumMod val="95000"/>
                  </a:prstClr>
                </a:solidFill>
              </a:rPr>
              <a:t>객체 잠금</a:t>
            </a:r>
            <a:r>
              <a:rPr lang="en-US" altLang="ko-KR" sz="2100">
                <a:solidFill>
                  <a:prstClr val="white">
                    <a:lumMod val="95000"/>
                  </a:prstClr>
                </a:solidFill>
              </a:rPr>
              <a:t>, AWS Trusted Adviosr)</a:t>
            </a:r>
            <a:endParaRPr lang="en-US" altLang="ko-KR" sz="210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>
                <a:solidFill>
                  <a:prstClr val="white">
                    <a:lumMod val="95000"/>
                  </a:prstClr>
                </a:solidFill>
              </a:rPr>
              <a:t>웹사이트 측면</a:t>
            </a:r>
            <a:endParaRPr lang="ko-KR" altLang="en-US" sz="280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>
                <a:solidFill>
                  <a:prstClr val="white">
                    <a:lumMod val="95000"/>
                  </a:prstClr>
                </a:solidFill>
              </a:rPr>
              <a:t>    </a:t>
            </a: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예비 가맹업주들에게 </a:t>
            </a:r>
            <a:r>
              <a:rPr lang="en-US" altLang="ko-KR" sz="2400">
                <a:solidFill>
                  <a:prstClr val="white">
                    <a:lumMod val="95000"/>
                  </a:prstClr>
                </a:solidFill>
              </a:rPr>
              <a:t>         </a:t>
            </a: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400">
                <a:solidFill>
                  <a:prstClr val="white">
                    <a:lumMod val="95000"/>
                  </a:prstClr>
                </a:solidFill>
              </a:rPr>
              <a:t>          </a:t>
            </a: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만의 강점을 홍보</a:t>
            </a:r>
            <a:endParaRPr lang="ko-KR" altLang="en-US" sz="240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5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31115" y="6077733"/>
            <a:ext cx="2099251" cy="512217"/>
          </a:xfrm>
          <a:prstGeom prst="rect">
            <a:avLst/>
          </a:prstGeom>
        </p:spPr>
      </p:pic>
      <p:pic>
        <p:nvPicPr>
          <p:cNvPr id="57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281337" y="2112762"/>
            <a:ext cx="499971" cy="595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 rot="0"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5" name="타원 4"/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lnSpc>
                  <a:spcPct val="200000"/>
                </a:lnSpc>
                <a:defRPr/>
              </a:pPr>
              <a:r>
                <a:rPr lang="en-US" altLang="ko-KR" sz="110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  <a:endParaRPr lang="en-US" altLang="ko-KR" sz="1100">
                <a:solidFill>
                  <a:prstClr val="white">
                    <a:lumMod val="95000"/>
                  </a:prstClr>
                </a:solidFill>
              </a:endParaRPr>
            </a:p>
            <a:p>
              <a:pPr algn="ctr">
                <a:lnSpc>
                  <a:spcPct val="200000"/>
                </a:lnSpc>
                <a:defRPr/>
              </a:pPr>
              <a:r>
                <a:rPr lang="en-US" altLang="ko-KR" sz="1600" b="1">
                  <a:solidFill>
                    <a:prstClr val="white">
                      <a:lumMod val="95000"/>
                    </a:prstClr>
                  </a:solidFill>
                </a:rPr>
                <a:t>10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719846" y="247845"/>
            <a:ext cx="9614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>
                <a:solidFill>
                  <a:prstClr val="white"/>
                </a:solidFill>
              </a:rPr>
              <a:t>향후 운영 및 발전 방향</a:t>
            </a:r>
            <a:endParaRPr lang="ko-KR" altLang="en-US" sz="2800" b="1" i="1" ker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>
                <a:solidFill>
                  <a:prstClr val="white">
                    <a:lumMod val="50000"/>
                  </a:prstClr>
                </a:solidFill>
              </a:rPr>
              <a:t>AWS Architecture – Static Web Page Encore</a:t>
            </a:r>
            <a:endParaRPr lang="ko-KR" altLang="en-US" sz="5400" ker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0780" y="1785277"/>
            <a:ext cx="9867375" cy="3927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사이트에 접속하는 건수가 적어질 경우  </a:t>
            </a:r>
            <a:r>
              <a:rPr lang="en-US" altLang="ko-KR" sz="2400">
                <a:solidFill>
                  <a:prstClr val="white">
                    <a:lumMod val="95000"/>
                  </a:prstClr>
                </a:solidFill>
              </a:rPr>
              <a:t>S3 standard IA</a:t>
            </a: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로 전환하여 비용 절감 가능</a:t>
            </a:r>
            <a:endParaRPr lang="ko-KR" altLang="en-US" sz="240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회원정보 및 사진</a:t>
            </a:r>
            <a:r>
              <a:rPr lang="en-US" altLang="ko-KR" sz="240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가맹점 정보를 </a:t>
            </a:r>
            <a:r>
              <a:rPr lang="en-US" altLang="ko-KR" sz="2400">
                <a:solidFill>
                  <a:prstClr val="white">
                    <a:lumMod val="95000"/>
                  </a:prstClr>
                </a:solidFill>
              </a:rPr>
              <a:t>DB</a:t>
            </a: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를 활용하여 관리할 예정으로 </a:t>
            </a:r>
            <a:r>
              <a:rPr lang="en-US" altLang="ko-KR" sz="2400">
                <a:solidFill>
                  <a:prstClr val="white">
                    <a:lumMod val="95000"/>
                  </a:prstClr>
                </a:solidFill>
              </a:rPr>
              <a:t>EC2 </a:t>
            </a: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사용</a:t>
            </a:r>
            <a:endParaRPr lang="ko-KR" altLang="en-US" sz="240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인터넷 주문 서비스 구축 예정</a:t>
            </a:r>
            <a:endParaRPr lang="ko-KR" altLang="en-US" sz="240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추후 일본 진출을 노리는 클라이언트의 목표에 맞춰 </a:t>
            </a:r>
            <a:endParaRPr lang="ko-KR" altLang="en-US" sz="240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>
                <a:solidFill>
                  <a:prstClr val="white">
                    <a:lumMod val="95000"/>
                  </a:prstClr>
                </a:solidFill>
              </a:rPr>
              <a:t>    </a:t>
            </a:r>
            <a:r>
              <a:rPr lang="ko-KR" altLang="en-US" sz="2400">
                <a:solidFill>
                  <a:prstClr val="white">
                    <a:lumMod val="95000"/>
                  </a:prstClr>
                </a:solidFill>
              </a:rPr>
              <a:t>일본 리전으로의 이중화 및 클라우드 프론트 배치 가능</a:t>
            </a:r>
            <a:endParaRPr lang="ko-KR" altLang="en-US" sz="2400">
              <a:solidFill>
                <a:prstClr val="white">
                  <a:lumMod val="9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원호 13"/>
          <p:cNvSpPr/>
          <p:nvPr/>
        </p:nvSpPr>
        <p:spPr>
          <a:xfrm rot="10800000" flipH="1">
            <a:off x="4409237" y="1685570"/>
            <a:ext cx="3475582" cy="3475582"/>
          </a:xfrm>
          <a:prstGeom prst="arc">
            <a:avLst>
              <a:gd name="adj1" fmla="val 1833054"/>
              <a:gd name="adj2" fmla="val 19893891"/>
            </a:avLst>
          </a:prstGeom>
          <a:ln w="12700">
            <a:solidFill>
              <a:srgbClr val="f53f3e"/>
            </a:solidFill>
            <a:head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71060" y="2662495"/>
            <a:ext cx="2972257" cy="124500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bIns="28800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>
                <a:solidFill>
                  <a:prstClr val="white"/>
                </a:solidFill>
              </a:rPr>
              <a:t>감사합니다</a:t>
            </a:r>
            <a:r>
              <a:rPr lang="en-US" altLang="ko-KR" sz="4000" b="1" kern="0">
                <a:solidFill>
                  <a:prstClr val="white"/>
                </a:solidFill>
              </a:rPr>
              <a:t>.</a:t>
            </a:r>
            <a:endParaRPr lang="en-US" altLang="ko-KR" sz="4000" b="1" kern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14398" y="4187477"/>
            <a:ext cx="24641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>
                <a:solidFill>
                  <a:srgbClr val="f53f3e"/>
                </a:solidFill>
              </a:rPr>
              <a:t>1</a:t>
            </a:r>
            <a:r>
              <a:rPr lang="ko-KR" altLang="en-US" sz="900">
                <a:solidFill>
                  <a:srgbClr val="f53f3e"/>
                </a:solidFill>
              </a:rPr>
              <a:t>조 </a:t>
            </a:r>
            <a:r>
              <a:rPr lang="en-US" altLang="ko-KR" sz="900">
                <a:solidFill>
                  <a:srgbClr val="f53f3e"/>
                </a:solidFill>
              </a:rPr>
              <a:t>: </a:t>
            </a:r>
            <a:r>
              <a:rPr lang="ko-KR" altLang="en-US" sz="900">
                <a:solidFill>
                  <a:srgbClr val="f53f3e"/>
                </a:solidFill>
              </a:rPr>
              <a:t>강상욱</a:t>
            </a:r>
            <a:r>
              <a:rPr lang="en-US" altLang="ko-KR" sz="900">
                <a:solidFill>
                  <a:srgbClr val="f53f3e"/>
                </a:solidFill>
              </a:rPr>
              <a:t>, </a:t>
            </a:r>
            <a:r>
              <a:rPr lang="ko-KR" altLang="en-US" sz="900">
                <a:solidFill>
                  <a:srgbClr val="f53f3e"/>
                </a:solidFill>
              </a:rPr>
              <a:t>강윤호</a:t>
            </a:r>
            <a:r>
              <a:rPr lang="en-US" altLang="ko-KR" sz="900">
                <a:solidFill>
                  <a:srgbClr val="f53f3e"/>
                </a:solidFill>
              </a:rPr>
              <a:t>, </a:t>
            </a:r>
            <a:r>
              <a:rPr lang="ko-KR" altLang="en-US" sz="900">
                <a:solidFill>
                  <a:srgbClr val="f53f3e"/>
                </a:solidFill>
              </a:rPr>
              <a:t>김지훈</a:t>
            </a:r>
            <a:r>
              <a:rPr lang="en-US" altLang="ko-KR" sz="900">
                <a:solidFill>
                  <a:srgbClr val="f53f3e"/>
                </a:solidFill>
              </a:rPr>
              <a:t>, </a:t>
            </a:r>
            <a:r>
              <a:rPr lang="ko-KR" altLang="en-US" sz="900">
                <a:solidFill>
                  <a:srgbClr val="f53f3e"/>
                </a:solidFill>
              </a:rPr>
              <a:t>남승재</a:t>
            </a:r>
            <a:r>
              <a:rPr lang="en-US" altLang="ko-KR" sz="900">
                <a:solidFill>
                  <a:srgbClr val="f53f3e"/>
                </a:solidFill>
              </a:rPr>
              <a:t>, </a:t>
            </a:r>
            <a:r>
              <a:rPr lang="ko-KR" altLang="en-US" sz="900">
                <a:solidFill>
                  <a:srgbClr val="f53f3e"/>
                </a:solidFill>
              </a:rPr>
              <a:t>조은빛</a:t>
            </a:r>
            <a:endParaRPr lang="en-US" altLang="ko-KR" sz="900">
              <a:solidFill>
                <a:srgbClr val="f53f3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609860" y="2360554"/>
            <a:ext cx="1073203" cy="290618"/>
          </a:xfrm>
          <a:prstGeom prst="roundRect">
            <a:avLst>
              <a:gd name="adj" fmla="val 50000"/>
            </a:avLst>
          </a:prstGeom>
          <a:solidFill>
            <a:srgbClr val="f53f3e"/>
          </a:solidFill>
          <a:ln w="1079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120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0463" y="2286461"/>
            <a:ext cx="891996" cy="4388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91567" y="3576840"/>
            <a:ext cx="2109787" cy="514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5" name="타원 4"/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>
                  <a:solidFill>
                    <a:prstClr val="white">
                      <a:lumMod val="95000"/>
                    </a:prstClr>
                  </a:solidFill>
                </a:rPr>
                <a:t>01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719846" y="247845"/>
            <a:ext cx="9614055" cy="148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AWS </a:t>
            </a:r>
            <a:r>
              <a:rPr lang="ko-KR" altLang="en-US" sz="2800" b="1" i="1" kern="0" dirty="0" smtClean="0">
                <a:solidFill>
                  <a:prstClr val="white"/>
                </a:solidFill>
              </a:rPr>
              <a:t>기반 정적 </a:t>
            </a:r>
            <a:r>
              <a:rPr lang="ko-KR" altLang="en-US" sz="2800" b="1" i="1" kern="0" dirty="0" err="1" smtClean="0">
                <a:solidFill>
                  <a:prstClr val="white"/>
                </a:solidFill>
              </a:rPr>
              <a:t>웹페이지</a:t>
            </a:r>
            <a:r>
              <a:rPr lang="ko-KR" altLang="en-US" sz="2800" b="1" i="1" kern="0" dirty="0" smtClean="0">
                <a:solidFill>
                  <a:prstClr val="white"/>
                </a:solidFill>
              </a:rPr>
              <a:t>                         사이트 </a:t>
            </a:r>
            <a:r>
              <a:rPr lang="ko-KR" altLang="en-US" sz="2800" b="1" i="1" kern="0" dirty="0" smtClean="0">
                <a:solidFill>
                  <a:prstClr val="white"/>
                </a:solidFill>
              </a:rPr>
              <a:t>제작</a:t>
            </a:r>
            <a:endParaRPr lang="en-US" altLang="ko-KR" sz="2800" b="1" i="1" kern="0" dirty="0" smtClea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50000"/>
                  </a:prstClr>
                </a:solidFill>
              </a:rPr>
              <a:t>AWS Architecture – Static Web Page Encore</a:t>
            </a:r>
            <a:endParaRPr lang="ko-KR" altLang="en-US" sz="800" kern="0" dirty="0">
              <a:solidFill>
                <a:prstClr val="white">
                  <a:lumMod val="50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800" b="1" i="1" kern="0" dirty="0" smtClean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69" y="279387"/>
            <a:ext cx="2936824" cy="71658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080780" y="1785277"/>
            <a:ext cx="98673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>
                <a:solidFill>
                  <a:prstClr val="white">
                    <a:lumMod val="95000"/>
                  </a:prstClr>
                </a:solidFill>
              </a:rPr>
              <a:t>시스템 요구사항에 맞는 </a:t>
            </a:r>
            <a:r>
              <a:rPr lang="en-US" altLang="ko-KR" sz="2400" b="1" dirty="0" smtClean="0">
                <a:solidFill>
                  <a:prstClr val="white">
                    <a:lumMod val="95000"/>
                  </a:prstClr>
                </a:solidFill>
              </a:rPr>
              <a:t>AWS </a:t>
            </a:r>
            <a:r>
              <a:rPr lang="ko-KR" altLang="en-US" sz="2400" b="1" dirty="0" smtClean="0">
                <a:solidFill>
                  <a:prstClr val="white">
                    <a:lumMod val="95000"/>
                  </a:prstClr>
                </a:solidFill>
              </a:rPr>
              <a:t>기반 시스템 아키텍처 설계 및 구축</a:t>
            </a:r>
            <a:endParaRPr lang="en-US" altLang="ko-KR" sz="2400" b="1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2400" b="1" dirty="0">
              <a:solidFill>
                <a:prstClr val="white">
                  <a:lumMod val="9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>
                <a:solidFill>
                  <a:prstClr val="white">
                    <a:lumMod val="95000"/>
                  </a:prstClr>
                </a:solidFill>
              </a:rPr>
              <a:t>비즈니스 요구사항에 맞는 </a:t>
            </a:r>
            <a:r>
              <a:rPr lang="ko-KR" altLang="en-US" sz="2400" b="1" dirty="0" smtClean="0">
                <a:solidFill>
                  <a:prstClr val="white">
                    <a:lumMod val="95000"/>
                  </a:prstClr>
                </a:solidFill>
              </a:rPr>
              <a:t>정적 </a:t>
            </a:r>
            <a:r>
              <a:rPr lang="ko-KR" altLang="en-US" sz="2400" b="1" dirty="0" err="1" smtClean="0">
                <a:solidFill>
                  <a:prstClr val="white">
                    <a:lumMod val="95000"/>
                  </a:prstClr>
                </a:solidFill>
              </a:rPr>
              <a:t>웹페이지</a:t>
            </a:r>
            <a:r>
              <a:rPr lang="ko-KR" altLang="en-US" sz="2400" b="1" dirty="0" smtClean="0">
                <a:solidFill>
                  <a:prstClr val="white">
                    <a:lumMod val="95000"/>
                  </a:prstClr>
                </a:solidFill>
              </a:rPr>
              <a:t> 구현</a:t>
            </a:r>
            <a:endParaRPr lang="ko-KR" altLang="en-US" sz="2400" b="1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395" y="3264391"/>
            <a:ext cx="2893506" cy="289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5" name="타원 4"/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 smtClean="0">
                  <a:solidFill>
                    <a:prstClr val="white">
                      <a:lumMod val="95000"/>
                    </a:prstClr>
                  </a:solidFill>
                </a:rPr>
                <a:t>02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719846" y="247845"/>
            <a:ext cx="9614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white"/>
                </a:solidFill>
              </a:rPr>
              <a:t>팀원 소개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prstClr val="white">
                    <a:lumMod val="50000"/>
                  </a:prstClr>
                </a:solidFill>
              </a:rPr>
              <a:t>AWS Architecture – Static Web Page Encore</a:t>
            </a:r>
            <a:endParaRPr lang="ko-KR" altLang="en-US" sz="5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83743"/>
              </p:ext>
            </p:extLst>
          </p:nvPr>
        </p:nvGraphicFramePr>
        <p:xfrm>
          <a:off x="1580314" y="2867066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79475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021365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7892124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조 조장 강상욱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222A3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5071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AWS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기반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아키텍처 설계 및 구축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상단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메뉴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홈 화면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조은빛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7063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김밥 메뉴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강윤호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437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분식 메뉴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김지훈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7613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식사 메뉴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강상욱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4297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지도 화면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하단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남승재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8056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080780" y="1785277"/>
            <a:ext cx="986737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prstClr val="white">
                    <a:lumMod val="95000"/>
                  </a:prstClr>
                </a:solidFill>
              </a:rPr>
              <a:t>직책 및 역할 분담</a:t>
            </a:r>
            <a:endParaRPr lang="ko-KR" altLang="en-US" sz="24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4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5" name="타원 4"/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 smtClean="0">
                  <a:solidFill>
                    <a:prstClr val="white">
                      <a:lumMod val="95000"/>
                    </a:prstClr>
                  </a:solidFill>
                </a:rPr>
                <a:t>03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719846" y="247845"/>
            <a:ext cx="9614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white"/>
                </a:solidFill>
              </a:rPr>
              <a:t>비즈니스 요구사항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prstClr val="white">
                    <a:lumMod val="50000"/>
                  </a:prstClr>
                </a:solidFill>
              </a:rPr>
              <a:t>AWS Architecture – Static Web Page Encore</a:t>
            </a:r>
            <a:endParaRPr lang="ko-KR" altLang="en-US" sz="5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0780" y="1785277"/>
            <a:ext cx="986737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prstClr val="white">
                    <a:lumMod val="95000"/>
                  </a:prstClr>
                </a:solidFill>
              </a:rPr>
              <a:t>기능적 요구사항</a:t>
            </a:r>
            <a:endParaRPr lang="en-US" altLang="ko-KR" sz="2400" b="1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white">
                    <a:lumMod val="95000"/>
                  </a:prstClr>
                </a:solidFill>
              </a:rPr>
              <a:t>  </a:t>
            </a:r>
            <a:r>
              <a:rPr lang="ko-KR" altLang="en-US" sz="2000" dirty="0" smtClean="0">
                <a:solidFill>
                  <a:prstClr val="white">
                    <a:lumMod val="95000"/>
                  </a:prstClr>
                </a:solidFill>
              </a:rPr>
              <a:t>홈 화면에는 추천 메뉴와 인테리어 삽입</a:t>
            </a:r>
            <a:endParaRPr lang="en-US" altLang="ko-KR" sz="20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white">
                    <a:lumMod val="95000"/>
                  </a:prstClr>
                </a:solidFill>
              </a:rPr>
              <a:t>  </a:t>
            </a:r>
            <a:r>
              <a:rPr lang="ko-KR" altLang="en-US" sz="2000" dirty="0" smtClean="0">
                <a:solidFill>
                  <a:prstClr val="white">
                    <a:lumMod val="95000"/>
                  </a:prstClr>
                </a:solidFill>
              </a:rPr>
              <a:t>상단 </a:t>
            </a:r>
            <a:r>
              <a:rPr lang="ko-KR" altLang="en-US" sz="2000" dirty="0" err="1" smtClean="0">
                <a:solidFill>
                  <a:prstClr val="white">
                    <a:lumMod val="95000"/>
                  </a:prstClr>
                </a:solidFill>
              </a:rPr>
              <a:t>메뉴바가</a:t>
            </a:r>
            <a:r>
              <a:rPr lang="ko-KR" altLang="en-US" sz="2000" dirty="0" smtClean="0">
                <a:solidFill>
                  <a:prstClr val="white">
                    <a:lumMod val="95000"/>
                  </a:prstClr>
                </a:solidFill>
              </a:rPr>
              <a:t> 스크롤에 따라 이동</a:t>
            </a:r>
            <a:endParaRPr lang="en-US" altLang="ko-KR" sz="20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white">
                    <a:lumMod val="95000"/>
                  </a:prstClr>
                </a:solidFill>
              </a:rPr>
              <a:t>  </a:t>
            </a:r>
            <a:r>
              <a:rPr lang="ko-KR" altLang="en-US" sz="2000" dirty="0" smtClean="0">
                <a:solidFill>
                  <a:prstClr val="white">
                    <a:lumMod val="95000"/>
                  </a:prstClr>
                </a:solidFill>
              </a:rPr>
              <a:t>메뉴 페이지의 음식 소개에 사진과 음식 이름</a:t>
            </a:r>
            <a:r>
              <a:rPr lang="en-US" altLang="ko-KR" sz="2000" dirty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2000" dirty="0" smtClean="0">
                <a:solidFill>
                  <a:prstClr val="white">
                    <a:lumMod val="95000"/>
                  </a:prstClr>
                </a:solidFill>
              </a:rPr>
              <a:t>가격 삽입</a:t>
            </a:r>
            <a:endParaRPr lang="en-US" altLang="ko-KR" sz="20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>
                    <a:lumMod val="95000"/>
                  </a:prstClr>
                </a:solidFill>
              </a:rPr>
              <a:t>   </a:t>
            </a:r>
            <a:r>
              <a:rPr lang="ko-KR" altLang="en-US" sz="2000" dirty="0" smtClean="0">
                <a:solidFill>
                  <a:prstClr val="white">
                    <a:lumMod val="95000"/>
                  </a:prstClr>
                </a:solidFill>
              </a:rPr>
              <a:t>가맹점들을 지도에 표시</a:t>
            </a:r>
            <a:endParaRPr lang="en-US" altLang="ko-KR" sz="20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white">
                    <a:lumMod val="95000"/>
                  </a:prstClr>
                </a:solidFill>
              </a:rPr>
              <a:t>  </a:t>
            </a:r>
            <a:r>
              <a:rPr lang="ko-KR" altLang="en-US" sz="2000" dirty="0" smtClean="0">
                <a:solidFill>
                  <a:prstClr val="white">
                    <a:lumMod val="95000"/>
                  </a:prstClr>
                </a:solidFill>
              </a:rPr>
              <a:t>화면 하단에 </a:t>
            </a:r>
            <a:r>
              <a:rPr lang="en-US" altLang="ko-KR" sz="2000" dirty="0" smtClean="0">
                <a:solidFill>
                  <a:prstClr val="white">
                    <a:lumMod val="95000"/>
                  </a:prstClr>
                </a:solidFill>
              </a:rPr>
              <a:t>SNS </a:t>
            </a:r>
            <a:r>
              <a:rPr lang="ko-KR" altLang="en-US" sz="2000" dirty="0" smtClean="0">
                <a:solidFill>
                  <a:prstClr val="white">
                    <a:lumMod val="95000"/>
                  </a:prstClr>
                </a:solidFill>
              </a:rPr>
              <a:t>링크 삽입</a:t>
            </a:r>
            <a:endParaRPr lang="en-US" altLang="ko-KR" sz="20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prstClr val="white">
                    <a:lumMod val="95000"/>
                  </a:prstClr>
                </a:solidFill>
              </a:rPr>
              <a:t>비기능적 요구사항</a:t>
            </a:r>
            <a:endParaRPr lang="en-US" altLang="ko-KR" sz="2400" b="1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white">
                    <a:lumMod val="95000"/>
                  </a:prstClr>
                </a:solidFill>
              </a:rPr>
              <a:t>  </a:t>
            </a:r>
            <a:r>
              <a:rPr lang="ko-KR" altLang="en-US" sz="2000" dirty="0" smtClean="0">
                <a:solidFill>
                  <a:prstClr val="white">
                    <a:lumMod val="95000"/>
                  </a:prstClr>
                </a:solidFill>
              </a:rPr>
              <a:t>비용이 사용량에 따라 산정</a:t>
            </a:r>
            <a:endParaRPr lang="ko-KR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 rot="0"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5" name="타원 4"/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lnSpc>
                  <a:spcPct val="200000"/>
                </a:lnSpc>
                <a:defRPr/>
              </a:pPr>
              <a:r>
                <a:rPr lang="en-US" altLang="ko-KR" sz="110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  <a:endParaRPr lang="en-US" altLang="ko-KR" sz="1100">
                <a:solidFill>
                  <a:prstClr val="white">
                    <a:lumMod val="95000"/>
                  </a:prstClr>
                </a:solidFill>
              </a:endParaRPr>
            </a:p>
            <a:p>
              <a:pPr algn="ctr">
                <a:lnSpc>
                  <a:spcPct val="200000"/>
                </a:lnSpc>
                <a:defRPr/>
              </a:pPr>
              <a:r>
                <a:rPr lang="en-US" altLang="ko-KR" sz="1600" b="1">
                  <a:solidFill>
                    <a:prstClr val="white">
                      <a:lumMod val="95000"/>
                    </a:prstClr>
                  </a:solidFill>
                </a:rPr>
                <a:t>04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719846" y="247845"/>
            <a:ext cx="9614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>
                <a:solidFill>
                  <a:prstClr val="white"/>
                </a:solidFill>
              </a:rPr>
              <a:t>아키텍처 요구사항</a:t>
            </a:r>
            <a:endParaRPr lang="ko-KR" altLang="en-US" sz="2800" b="1" i="1" ker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>
                <a:solidFill>
                  <a:prstClr val="white">
                    <a:lumMod val="50000"/>
                  </a:prstClr>
                </a:solidFill>
              </a:rPr>
              <a:t>AWS Architecture – Static Web Page Encore</a:t>
            </a:r>
            <a:endParaRPr lang="ko-KR" altLang="en-US" sz="5400" ker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6" name="직사각형 9"/>
          <p:cNvSpPr/>
          <p:nvPr/>
        </p:nvSpPr>
        <p:spPr>
          <a:xfrm>
            <a:off x="1080780" y="1785277"/>
            <a:ext cx="10253121" cy="3289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800">
                <a:solidFill>
                  <a:prstClr val="white">
                    <a:lumMod val="95000"/>
                  </a:prstClr>
                </a:solidFill>
              </a:rPr>
              <a:t>99% </a:t>
            </a:r>
            <a:r>
              <a:rPr lang="ko-KR" altLang="en-US" sz="2800">
                <a:solidFill>
                  <a:prstClr val="white">
                    <a:lumMod val="95000"/>
                  </a:prstClr>
                </a:solidFill>
              </a:rPr>
              <a:t>이상의 데이터 내구성</a:t>
            </a:r>
            <a:endParaRPr lang="ko-KR" altLang="en-US" sz="280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>
                <a:solidFill>
                  <a:prstClr val="white">
                    <a:lumMod val="95000"/>
                  </a:prstClr>
                </a:solidFill>
              </a:rPr>
              <a:t>가맹점과 메뉴가 추가될 가능성을 고려</a:t>
            </a:r>
            <a:r>
              <a:rPr lang="en-US" altLang="ko-KR" sz="280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2800">
                <a:solidFill>
                  <a:prstClr val="white">
                    <a:lumMod val="95000"/>
                  </a:prstClr>
                </a:solidFill>
              </a:rPr>
              <a:t>용량 확장 용이</a:t>
            </a:r>
            <a:endParaRPr lang="ko-KR" altLang="en-US" sz="280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>
                <a:solidFill>
                  <a:prstClr val="white">
                    <a:lumMod val="95000"/>
                  </a:prstClr>
                </a:solidFill>
              </a:rPr>
              <a:t>유동적인 사이트 운영 비용</a:t>
            </a:r>
            <a:endParaRPr lang="ko-KR" altLang="en-US" sz="280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>
                <a:solidFill>
                  <a:prstClr val="white">
                    <a:lumMod val="95000"/>
                  </a:prstClr>
                </a:solidFill>
              </a:rPr>
              <a:t>선택적인 사용자 및 그룹 제어 권한 관리</a:t>
            </a:r>
            <a:endParaRPr lang="ko-KR" altLang="en-US" sz="280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>
                <a:solidFill>
                  <a:prstClr val="white">
                    <a:lumMod val="95000"/>
                  </a:prstClr>
                </a:solidFill>
              </a:rPr>
              <a:t>프렌차이즈 가입자가 많지 않아 데이터베이스를 불필요</a:t>
            </a:r>
            <a:endParaRPr lang="ko-KR" altLang="en-US" sz="2800">
              <a:solidFill>
                <a:prstClr val="white">
                  <a:lumMod val="9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 rot="0"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5" name="타원 4"/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lnSpc>
                  <a:spcPct val="200000"/>
                </a:lnSpc>
                <a:defRPr/>
              </a:pPr>
              <a:r>
                <a:rPr lang="en-US" altLang="ko-KR" sz="110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  <a:endParaRPr lang="en-US" altLang="ko-KR" sz="1100">
                <a:solidFill>
                  <a:prstClr val="white">
                    <a:lumMod val="95000"/>
                  </a:prstClr>
                </a:solidFill>
              </a:endParaRPr>
            </a:p>
            <a:p>
              <a:pPr algn="ctr">
                <a:lnSpc>
                  <a:spcPct val="200000"/>
                </a:lnSpc>
                <a:defRPr/>
              </a:pPr>
              <a:r>
                <a:rPr lang="en-US" altLang="ko-KR" sz="1600" b="1">
                  <a:solidFill>
                    <a:prstClr val="white">
                      <a:lumMod val="95000"/>
                    </a:prstClr>
                  </a:solidFill>
                </a:rPr>
                <a:t>04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719846" y="247845"/>
            <a:ext cx="9614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>
                <a:solidFill>
                  <a:prstClr val="white"/>
                </a:solidFill>
              </a:rPr>
              <a:t>아키텍처 구현</a:t>
            </a:r>
            <a:endParaRPr lang="ko-KR" altLang="en-US" sz="2800" b="1" i="1" ker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>
                <a:solidFill>
                  <a:prstClr val="white">
                    <a:lumMod val="50000"/>
                  </a:prstClr>
                </a:solidFill>
              </a:rPr>
              <a:t>AWS Architecture – Static Web Page Encore</a:t>
            </a:r>
            <a:endParaRPr lang="ko-KR" altLang="en-US" sz="5400" ker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6" name="직사각형 9"/>
          <p:cNvSpPr/>
          <p:nvPr/>
        </p:nvSpPr>
        <p:spPr>
          <a:xfrm>
            <a:off x="1080780" y="1785277"/>
            <a:ext cx="9867375" cy="388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>
                <a:solidFill>
                  <a:prstClr val="white">
                    <a:lumMod val="95000"/>
                  </a:prstClr>
                </a:solidFill>
              </a:rPr>
              <a:t>국내를 대상으로 영업하는 고객의 특성을 고려</a:t>
            </a:r>
            <a:endParaRPr lang="ko-KR" altLang="en-US" sz="2800">
              <a:solidFill>
                <a:prstClr val="white">
                  <a:lumMod val="95000"/>
                </a:prst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2800">
                <a:solidFill>
                  <a:prstClr val="white">
                    <a:lumMod val="95000"/>
                  </a:prstClr>
                </a:solidFill>
              </a:rPr>
              <a:t>&gt; </a:t>
            </a:r>
            <a:r>
              <a:rPr lang="ko-KR" altLang="en-US" sz="2800">
                <a:solidFill>
                  <a:prstClr val="white">
                    <a:lumMod val="95000"/>
                  </a:prstClr>
                </a:solidFill>
              </a:rPr>
              <a:t>서울 리전 사용</a:t>
            </a:r>
            <a:endParaRPr lang="ko-KR" altLang="en-US" sz="280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800">
                <a:solidFill>
                  <a:prstClr val="white">
                    <a:lumMod val="95000"/>
                  </a:prstClr>
                </a:solidFill>
              </a:rPr>
              <a:t>DB</a:t>
            </a:r>
            <a:r>
              <a:rPr lang="ko-KR" altLang="en-US" sz="2800">
                <a:solidFill>
                  <a:prstClr val="white">
                    <a:lumMod val="95000"/>
                  </a:prstClr>
                </a:solidFill>
              </a:rPr>
              <a:t>를 필요로 하지 않는 정적 웹사이트임을 고려</a:t>
            </a:r>
            <a:endParaRPr lang="ko-KR" altLang="en-US" sz="2800">
              <a:solidFill>
                <a:prstClr val="white">
                  <a:lumMod val="95000"/>
                </a:prst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2800">
                <a:solidFill>
                  <a:prstClr val="white">
                    <a:lumMod val="95000"/>
                  </a:prstClr>
                </a:solidFill>
              </a:rPr>
              <a:t>&gt; </a:t>
            </a:r>
            <a:r>
              <a:rPr lang="ko-KR" altLang="en-US" sz="2800">
                <a:solidFill>
                  <a:prstClr val="white">
                    <a:lumMod val="95000"/>
                  </a:prstClr>
                </a:solidFill>
              </a:rPr>
              <a:t>스토리지 클래스는 </a:t>
            </a:r>
            <a:r>
              <a:rPr lang="en-US" altLang="ko-KR" sz="2800">
                <a:solidFill>
                  <a:prstClr val="white">
                    <a:lumMod val="95000"/>
                  </a:prstClr>
                </a:solidFill>
              </a:rPr>
              <a:t>S3 standard </a:t>
            </a:r>
            <a:r>
              <a:rPr lang="ko-KR" altLang="en-US" sz="2800">
                <a:solidFill>
                  <a:prstClr val="white">
                    <a:lumMod val="95000"/>
                  </a:prstClr>
                </a:solidFill>
              </a:rPr>
              <a:t>사용</a:t>
            </a:r>
            <a:endParaRPr lang="ko-KR" altLang="en-US" sz="280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>
                <a:solidFill>
                  <a:prstClr val="white">
                    <a:lumMod val="95000"/>
                  </a:prstClr>
                </a:solidFill>
              </a:rPr>
              <a:t>객체는 </a:t>
            </a:r>
            <a:r>
              <a:rPr lang="en-US" altLang="ko-KR" sz="2800">
                <a:solidFill>
                  <a:prstClr val="white">
                    <a:lumMod val="95000"/>
                  </a:prstClr>
                </a:solidFill>
              </a:rPr>
              <a:t>HTML </a:t>
            </a:r>
            <a:r>
              <a:rPr lang="ko-KR" altLang="en-US" sz="2800">
                <a:solidFill>
                  <a:prstClr val="white">
                    <a:lumMod val="95000"/>
                  </a:prstClr>
                </a:solidFill>
              </a:rPr>
              <a:t>문서와 이미지 파일만으로 구성</a:t>
            </a:r>
            <a:endParaRPr lang="ko-KR" altLang="en-US" sz="280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>
                <a:solidFill>
                  <a:prstClr val="white">
                    <a:lumMod val="95000"/>
                  </a:prstClr>
                </a:solidFill>
              </a:rPr>
              <a:t>사용자와 </a:t>
            </a:r>
            <a:r>
              <a:rPr lang="en-US" altLang="ko-KR" sz="2800">
                <a:solidFill>
                  <a:prstClr val="white">
                    <a:lumMod val="95000"/>
                  </a:prstClr>
                </a:solidFill>
              </a:rPr>
              <a:t>S3 </a:t>
            </a:r>
            <a:r>
              <a:rPr lang="ko-KR" altLang="en-US" sz="2800">
                <a:solidFill>
                  <a:prstClr val="white">
                    <a:lumMod val="95000"/>
                  </a:prstClr>
                </a:solidFill>
              </a:rPr>
              <a:t>간 이동 데이터는 </a:t>
            </a:r>
            <a:r>
              <a:rPr lang="en-US" altLang="ko-KR" sz="2800">
                <a:solidFill>
                  <a:prstClr val="white">
                    <a:lumMod val="95000"/>
                  </a:prstClr>
                </a:solidFill>
              </a:rPr>
              <a:t>HTML </a:t>
            </a:r>
            <a:r>
              <a:rPr lang="ko-KR" altLang="en-US" sz="2800">
                <a:solidFill>
                  <a:prstClr val="white">
                    <a:lumMod val="95000"/>
                  </a:prstClr>
                </a:solidFill>
              </a:rPr>
              <a:t>문서와 이미지</a:t>
            </a:r>
            <a:endParaRPr lang="en-US" altLang="ko-KR" sz="2800">
              <a:solidFill>
                <a:prstClr val="white">
                  <a:lumMod val="9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5" name="타원 4"/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 smtClean="0">
                  <a:solidFill>
                    <a:prstClr val="white">
                      <a:lumMod val="95000"/>
                    </a:prstClr>
                  </a:solidFill>
                </a:rPr>
                <a:t>05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719846" y="247845"/>
            <a:ext cx="9614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white"/>
                </a:solidFill>
              </a:rPr>
              <a:t>아키텍처 구성도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prstClr val="white">
                    <a:lumMod val="50000"/>
                  </a:prstClr>
                </a:solidFill>
              </a:rPr>
              <a:t>AWS Architecture – Static Web Page Encore</a:t>
            </a:r>
            <a:endParaRPr lang="ko-KR" altLang="en-US" sz="5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0780" y="1677998"/>
            <a:ext cx="8429350" cy="462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5" name="타원 4"/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 smtClean="0">
                  <a:solidFill>
                    <a:prstClr val="white">
                      <a:lumMod val="95000"/>
                    </a:prstClr>
                  </a:solidFill>
                </a:rPr>
                <a:t>06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719846" y="247845"/>
            <a:ext cx="9614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/>
                </a:solidFill>
              </a:rPr>
              <a:t>AWS </a:t>
            </a:r>
            <a:r>
              <a:rPr lang="ko-KR" altLang="en-US" sz="2800" b="1" i="1" kern="0" dirty="0" smtClean="0">
                <a:solidFill>
                  <a:prstClr val="white"/>
                </a:solidFill>
              </a:rPr>
              <a:t>기반 정적 </a:t>
            </a:r>
            <a:r>
              <a:rPr lang="ko-KR" altLang="en-US" sz="2800" b="1" i="1" kern="0" dirty="0" err="1" smtClean="0">
                <a:solidFill>
                  <a:prstClr val="white"/>
                </a:solidFill>
              </a:rPr>
              <a:t>웹페이지</a:t>
            </a:r>
            <a:r>
              <a:rPr lang="ko-KR" altLang="en-US" sz="2800" b="1" i="1" kern="0" dirty="0" smtClean="0">
                <a:solidFill>
                  <a:prstClr val="white"/>
                </a:solidFill>
              </a:rPr>
              <a:t>                         사이트 제작</a:t>
            </a:r>
            <a:endParaRPr lang="en-US" altLang="ko-KR" sz="2800" b="1" i="1" kern="0" dirty="0" smtClea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69" y="279387"/>
            <a:ext cx="2936824" cy="71658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080780" y="3002101"/>
            <a:ext cx="9867375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prstClr val="white">
                    <a:lumMod val="95000"/>
                  </a:prstClr>
                </a:solidFill>
              </a:rPr>
              <a:t>버킷</a:t>
            </a:r>
            <a:r>
              <a:rPr lang="ko-KR" altLang="en-US" sz="2400" dirty="0" smtClean="0">
                <a:solidFill>
                  <a:prstClr val="white">
                    <a:lumMod val="95000"/>
                  </a:prstClr>
                </a:solidFill>
              </a:rPr>
              <a:t> 생성 부분</a:t>
            </a:r>
            <a:endParaRPr lang="en-US" altLang="ko-KR" sz="24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prstClr val="white">
                    <a:lumMod val="95000"/>
                  </a:prstClr>
                </a:solidFill>
              </a:rPr>
              <a:t>객체 업로드 부분</a:t>
            </a:r>
            <a:endParaRPr lang="ko-KR" altLang="en-US" sz="2400" b="1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-252" t="374" r="916" b="-374"/>
          <a:stretch/>
        </p:blipFill>
        <p:spPr>
          <a:xfrm>
            <a:off x="21599" y="1438609"/>
            <a:ext cx="12111078" cy="16412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r="513" b="54850"/>
          <a:stretch/>
        </p:blipFill>
        <p:spPr>
          <a:xfrm>
            <a:off x="21599" y="4124691"/>
            <a:ext cx="12129488" cy="273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581247" y="279387"/>
            <a:ext cx="999067" cy="999067"/>
            <a:chOff x="581247" y="279387"/>
            <a:chExt cx="999067" cy="999067"/>
          </a:xfrm>
        </p:grpSpPr>
        <p:sp>
          <p:nvSpPr>
            <p:cNvPr id="5" name="타원 4"/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1100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600" b="1" dirty="0" smtClean="0">
                  <a:solidFill>
                    <a:prstClr val="white">
                      <a:lumMod val="95000"/>
                    </a:prstClr>
                  </a:solidFill>
                </a:rPr>
                <a:t>07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719846" y="247845"/>
            <a:ext cx="9614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white"/>
                </a:solidFill>
              </a:rPr>
              <a:t>웹사이트 구현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prstClr val="white">
                    <a:lumMod val="50000"/>
                  </a:prstClr>
                </a:solidFill>
              </a:rPr>
              <a:t>AWS Architecture – Static Web Page Encore</a:t>
            </a:r>
            <a:endParaRPr lang="ko-KR" altLang="en-US" sz="5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0780" y="1785277"/>
            <a:ext cx="98673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solidFill>
                  <a:prstClr val="white">
                    <a:lumMod val="95000"/>
                  </a:prstClr>
                </a:solidFill>
              </a:rPr>
              <a:t>프렌차이즈</a:t>
            </a:r>
            <a:r>
              <a:rPr lang="ko-KR" altLang="en-US" sz="2800" dirty="0" smtClean="0">
                <a:solidFill>
                  <a:prstClr val="white">
                    <a:lumMod val="95000"/>
                  </a:prstClr>
                </a:solidFill>
              </a:rPr>
              <a:t> 웹사이트 제작</a:t>
            </a:r>
            <a:endParaRPr lang="en-US" altLang="ko-KR" sz="28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prstClr val="white">
                    <a:lumMod val="95000"/>
                  </a:prstClr>
                </a:solidFill>
              </a:rPr>
              <a:t>개발 환경</a:t>
            </a:r>
            <a:endParaRPr lang="en-US" altLang="ko-KR" sz="2800" dirty="0" smtClean="0">
              <a:solidFill>
                <a:prstClr val="white">
                  <a:lumMod val="9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>
                    <a:lumMod val="95000"/>
                  </a:prstClr>
                </a:solidFill>
              </a:rPr>
              <a:t>HTML, CSS, </a:t>
            </a:r>
            <a:r>
              <a:rPr lang="en-US" altLang="ko-KR" sz="2400" dirty="0" err="1" smtClean="0">
                <a:solidFill>
                  <a:prstClr val="white">
                    <a:lumMod val="95000"/>
                  </a:prstClr>
                </a:solidFill>
              </a:rPr>
              <a:t>Javascript</a:t>
            </a:r>
            <a:r>
              <a:rPr lang="en-US" altLang="ko-KR" sz="2400" dirty="0" smtClean="0">
                <a:solidFill>
                  <a:prstClr val="white">
                    <a:lumMod val="95000"/>
                  </a:prstClr>
                </a:solidFill>
              </a:rPr>
              <a:t>, bootstrap4, </a:t>
            </a:r>
            <a:r>
              <a:rPr lang="en-US" altLang="ko-KR" sz="2400" dirty="0" err="1" smtClean="0">
                <a:solidFill>
                  <a:prstClr val="white">
                    <a:lumMod val="95000"/>
                  </a:prstClr>
                </a:solidFill>
              </a:rPr>
              <a:t>PyCharm</a:t>
            </a:r>
            <a:r>
              <a:rPr lang="en-US" altLang="ko-KR" sz="2400" dirty="0" smtClean="0">
                <a:solidFill>
                  <a:prstClr val="white">
                    <a:lumMod val="95000"/>
                  </a:prstClr>
                </a:solidFill>
              </a:rPr>
              <a:t>, VS Code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60817" y="4323426"/>
            <a:ext cx="1235981" cy="12359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89852" y="4323425"/>
            <a:ext cx="1235982" cy="12359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80314" y="4323426"/>
            <a:ext cx="2309586" cy="12771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57368" y="4323426"/>
            <a:ext cx="1235981" cy="127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5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378</ep:Words>
  <ep:PresentationFormat>와이드스크린</ep:PresentationFormat>
  <ep:Paragraphs>71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2020-02-27T04:34:19.000</dcterms:created>
  <dc:creator>조땡</dc:creator>
  <cp:lastModifiedBy>seung</cp:lastModifiedBy>
  <dcterms:modified xsi:type="dcterms:W3CDTF">2021-01-25T02:37:05.487</dcterms:modified>
  <cp:revision>29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