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1" r:id="rId3"/>
    <p:sldId id="259" r:id="rId4"/>
    <p:sldId id="260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6070C-6086-4DB4-BA01-D5BD986CE07C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5AD13FA0-11B0-4FB6-BDC5-6FC66F533292}">
      <dgm:prSet phldrT="[텍스트]"/>
      <dgm:spPr/>
      <dgm:t>
        <a:bodyPr/>
        <a:lstStyle/>
        <a:p>
          <a:pPr latinLnBrk="1"/>
          <a:r>
            <a:rPr lang="en-US" altLang="ko-KR" b="1"/>
            <a:t>Edge Computing</a:t>
          </a:r>
          <a:endParaRPr lang="ko-KR" altLang="en-US" b="1"/>
        </a:p>
      </dgm:t>
    </dgm:pt>
    <dgm:pt modelId="{4EA324FF-8512-4CBC-BA65-656BD918AA96}" type="parTrans" cxnId="{A6FB20F4-8C91-4779-B2C5-7F7399867ADB}">
      <dgm:prSet/>
      <dgm:spPr/>
      <dgm:t>
        <a:bodyPr/>
        <a:lstStyle/>
        <a:p>
          <a:pPr latinLnBrk="1"/>
          <a:endParaRPr lang="ko-KR" altLang="en-US"/>
        </a:p>
      </dgm:t>
    </dgm:pt>
    <dgm:pt modelId="{C2A0EDF8-B0D8-4FAE-B7FE-F28322089786}" type="sibTrans" cxnId="{A6FB20F4-8C91-4779-B2C5-7F7399867ADB}">
      <dgm:prSet/>
      <dgm:spPr/>
      <dgm:t>
        <a:bodyPr/>
        <a:lstStyle/>
        <a:p>
          <a:pPr latinLnBrk="1"/>
          <a:endParaRPr lang="ko-KR" altLang="en-US"/>
        </a:p>
      </dgm:t>
    </dgm:pt>
    <dgm:pt modelId="{1C6B52BD-FF39-4E01-A084-706E33D90385}">
      <dgm:prSet phldrT="[텍스트]" custT="1"/>
      <dgm:spPr/>
      <dgm:t>
        <a:bodyPr/>
        <a:lstStyle/>
        <a:p>
          <a:pPr latinLnBrk="1"/>
          <a:r>
            <a:rPr lang="en-US" sz="2400" b="1" i="0"/>
            <a:t>Optimized Server</a:t>
          </a:r>
          <a:endParaRPr lang="ko-KR" altLang="en-US" sz="2400" b="1"/>
        </a:p>
      </dgm:t>
    </dgm:pt>
    <dgm:pt modelId="{FCA415F7-C2C0-40C8-92B2-703E789909B9}" type="parTrans" cxnId="{4F85F3E7-B81A-47A1-BDE0-EFF38DBB1E80}">
      <dgm:prSet/>
      <dgm:spPr/>
      <dgm:t>
        <a:bodyPr/>
        <a:lstStyle/>
        <a:p>
          <a:pPr latinLnBrk="1"/>
          <a:endParaRPr lang="ko-KR" altLang="en-US"/>
        </a:p>
      </dgm:t>
    </dgm:pt>
    <dgm:pt modelId="{E8CC4EDF-A5E5-4325-9343-07AB2D34EE3E}" type="sibTrans" cxnId="{4F85F3E7-B81A-47A1-BDE0-EFF38DBB1E80}">
      <dgm:prSet/>
      <dgm:spPr/>
      <dgm:t>
        <a:bodyPr/>
        <a:lstStyle/>
        <a:p>
          <a:pPr latinLnBrk="1"/>
          <a:endParaRPr lang="ko-KR" altLang="en-US"/>
        </a:p>
      </dgm:t>
    </dgm:pt>
    <dgm:pt modelId="{2EBF28F9-7F25-489B-BAB2-A3469210C860}">
      <dgm:prSet phldrT="[텍스트]"/>
      <dgm:spPr/>
      <dgm:t>
        <a:bodyPr/>
        <a:lstStyle/>
        <a:p>
          <a:pPr latinLnBrk="1"/>
          <a:r>
            <a:rPr lang="en-US" altLang="ko-KR" b="1"/>
            <a:t>Edge Detection</a:t>
          </a:r>
          <a:endParaRPr lang="ko-KR" altLang="en-US" b="1"/>
        </a:p>
      </dgm:t>
    </dgm:pt>
    <dgm:pt modelId="{0D47C745-ED2F-4DD1-ABDB-DF16A1B870BB}" type="parTrans" cxnId="{B299DE8D-CDB3-4D7F-8B52-87CE27E64E96}">
      <dgm:prSet/>
      <dgm:spPr/>
      <dgm:t>
        <a:bodyPr/>
        <a:lstStyle/>
        <a:p>
          <a:pPr latinLnBrk="1"/>
          <a:endParaRPr lang="ko-KR" altLang="en-US"/>
        </a:p>
      </dgm:t>
    </dgm:pt>
    <dgm:pt modelId="{136E3A18-5E29-4F13-B00D-745CD69DD1FC}" type="sibTrans" cxnId="{B299DE8D-CDB3-4D7F-8B52-87CE27E64E96}">
      <dgm:prSet/>
      <dgm:spPr/>
      <dgm:t>
        <a:bodyPr/>
        <a:lstStyle/>
        <a:p>
          <a:pPr latinLnBrk="1"/>
          <a:endParaRPr lang="ko-KR" altLang="en-US"/>
        </a:p>
      </dgm:t>
    </dgm:pt>
    <dgm:pt modelId="{BEA017D2-9FF3-4585-87CC-095095134D0B}" type="pres">
      <dgm:prSet presAssocID="{3986070C-6086-4DB4-BA01-D5BD986CE07C}" presName="compositeShape" presStyleCnt="0">
        <dgm:presLayoutVars>
          <dgm:chMax val="7"/>
          <dgm:dir/>
          <dgm:resizeHandles val="exact"/>
        </dgm:presLayoutVars>
      </dgm:prSet>
      <dgm:spPr/>
    </dgm:pt>
    <dgm:pt modelId="{8612363E-1814-4A8F-8DBB-46C50C7DFC1F}" type="pres">
      <dgm:prSet presAssocID="{5AD13FA0-11B0-4FB6-BDC5-6FC66F533292}" presName="circ1" presStyleLbl="vennNode1" presStyleIdx="0" presStyleCnt="3"/>
      <dgm:spPr/>
    </dgm:pt>
    <dgm:pt modelId="{998A6898-14B3-476E-9E70-B61B5C72757A}" type="pres">
      <dgm:prSet presAssocID="{5AD13FA0-11B0-4FB6-BDC5-6FC66F53329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AB9811-3BBA-4BC7-80CB-46055C380E43}" type="pres">
      <dgm:prSet presAssocID="{1C6B52BD-FF39-4E01-A084-706E33D90385}" presName="circ2" presStyleLbl="vennNode1" presStyleIdx="1" presStyleCnt="3"/>
      <dgm:spPr/>
    </dgm:pt>
    <dgm:pt modelId="{64851218-635A-479C-A900-8371D049C78E}" type="pres">
      <dgm:prSet presAssocID="{1C6B52BD-FF39-4E01-A084-706E33D9038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3D7E7F-2D3C-4935-933C-F9E75522B1A1}" type="pres">
      <dgm:prSet presAssocID="{2EBF28F9-7F25-489B-BAB2-A3469210C860}" presName="circ3" presStyleLbl="vennNode1" presStyleIdx="2" presStyleCnt="3"/>
      <dgm:spPr/>
    </dgm:pt>
    <dgm:pt modelId="{3F75DEA1-768B-4F80-BE3E-EE48DA88A409}" type="pres">
      <dgm:prSet presAssocID="{2EBF28F9-7F25-489B-BAB2-A3469210C86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A741E0B-C136-4248-9CB5-F7F8B0345F88}" type="presOf" srcId="{1C6B52BD-FF39-4E01-A084-706E33D90385}" destId="{4AAB9811-3BBA-4BC7-80CB-46055C380E43}" srcOrd="0" destOrd="0" presId="urn:microsoft.com/office/officeart/2005/8/layout/venn1"/>
    <dgm:cxn modelId="{51A87827-F6FF-45F4-B24C-2386241470FF}" type="presOf" srcId="{2EBF28F9-7F25-489B-BAB2-A3469210C860}" destId="{DE3D7E7F-2D3C-4935-933C-F9E75522B1A1}" srcOrd="0" destOrd="0" presId="urn:microsoft.com/office/officeart/2005/8/layout/venn1"/>
    <dgm:cxn modelId="{DC397B37-20BF-4024-BF69-315F50308C72}" type="presOf" srcId="{3986070C-6086-4DB4-BA01-D5BD986CE07C}" destId="{BEA017D2-9FF3-4585-87CC-095095134D0B}" srcOrd="0" destOrd="0" presId="urn:microsoft.com/office/officeart/2005/8/layout/venn1"/>
    <dgm:cxn modelId="{8DECD754-67BC-4C34-BAB6-CC55E6D31E68}" type="presOf" srcId="{1C6B52BD-FF39-4E01-A084-706E33D90385}" destId="{64851218-635A-479C-A900-8371D049C78E}" srcOrd="1" destOrd="0" presId="urn:microsoft.com/office/officeart/2005/8/layout/venn1"/>
    <dgm:cxn modelId="{B299DE8D-CDB3-4D7F-8B52-87CE27E64E96}" srcId="{3986070C-6086-4DB4-BA01-D5BD986CE07C}" destId="{2EBF28F9-7F25-489B-BAB2-A3469210C860}" srcOrd="2" destOrd="0" parTransId="{0D47C745-ED2F-4DD1-ABDB-DF16A1B870BB}" sibTransId="{136E3A18-5E29-4F13-B00D-745CD69DD1FC}"/>
    <dgm:cxn modelId="{FA2B25AE-D6EC-4249-92EE-9C16E867F0BE}" type="presOf" srcId="{5AD13FA0-11B0-4FB6-BDC5-6FC66F533292}" destId="{998A6898-14B3-476E-9E70-B61B5C72757A}" srcOrd="1" destOrd="0" presId="urn:microsoft.com/office/officeart/2005/8/layout/venn1"/>
    <dgm:cxn modelId="{4F85F3E7-B81A-47A1-BDE0-EFF38DBB1E80}" srcId="{3986070C-6086-4DB4-BA01-D5BD986CE07C}" destId="{1C6B52BD-FF39-4E01-A084-706E33D90385}" srcOrd="1" destOrd="0" parTransId="{FCA415F7-C2C0-40C8-92B2-703E789909B9}" sibTransId="{E8CC4EDF-A5E5-4325-9343-07AB2D34EE3E}"/>
    <dgm:cxn modelId="{42C0F6EB-2863-473B-8C72-3D0294674FB9}" type="presOf" srcId="{2EBF28F9-7F25-489B-BAB2-A3469210C860}" destId="{3F75DEA1-768B-4F80-BE3E-EE48DA88A409}" srcOrd="1" destOrd="0" presId="urn:microsoft.com/office/officeart/2005/8/layout/venn1"/>
    <dgm:cxn modelId="{3DC18BED-1694-46EF-AC7F-F287EF0FFB88}" type="presOf" srcId="{5AD13FA0-11B0-4FB6-BDC5-6FC66F533292}" destId="{8612363E-1814-4A8F-8DBB-46C50C7DFC1F}" srcOrd="0" destOrd="0" presId="urn:microsoft.com/office/officeart/2005/8/layout/venn1"/>
    <dgm:cxn modelId="{A6FB20F4-8C91-4779-B2C5-7F7399867ADB}" srcId="{3986070C-6086-4DB4-BA01-D5BD986CE07C}" destId="{5AD13FA0-11B0-4FB6-BDC5-6FC66F533292}" srcOrd="0" destOrd="0" parTransId="{4EA324FF-8512-4CBC-BA65-656BD918AA96}" sibTransId="{C2A0EDF8-B0D8-4FAE-B7FE-F28322089786}"/>
    <dgm:cxn modelId="{6161CED6-02B8-4F7C-A9D0-D63CC31C5A03}" type="presParOf" srcId="{BEA017D2-9FF3-4585-87CC-095095134D0B}" destId="{8612363E-1814-4A8F-8DBB-46C50C7DFC1F}" srcOrd="0" destOrd="0" presId="urn:microsoft.com/office/officeart/2005/8/layout/venn1"/>
    <dgm:cxn modelId="{35F0F87E-5EA2-4BCE-B1F3-126C9A25FF0F}" type="presParOf" srcId="{BEA017D2-9FF3-4585-87CC-095095134D0B}" destId="{998A6898-14B3-476E-9E70-B61B5C72757A}" srcOrd="1" destOrd="0" presId="urn:microsoft.com/office/officeart/2005/8/layout/venn1"/>
    <dgm:cxn modelId="{A37B9903-AE1A-4C74-9CA4-D1DD3BFB01D6}" type="presParOf" srcId="{BEA017D2-9FF3-4585-87CC-095095134D0B}" destId="{4AAB9811-3BBA-4BC7-80CB-46055C380E43}" srcOrd="2" destOrd="0" presId="urn:microsoft.com/office/officeart/2005/8/layout/venn1"/>
    <dgm:cxn modelId="{51CB1C08-2C82-4080-B86A-D2E39B2B5BA7}" type="presParOf" srcId="{BEA017D2-9FF3-4585-87CC-095095134D0B}" destId="{64851218-635A-479C-A900-8371D049C78E}" srcOrd="3" destOrd="0" presId="urn:microsoft.com/office/officeart/2005/8/layout/venn1"/>
    <dgm:cxn modelId="{EE92380B-06E8-4C20-87DA-38F653EFFEED}" type="presParOf" srcId="{BEA017D2-9FF3-4585-87CC-095095134D0B}" destId="{DE3D7E7F-2D3C-4935-933C-F9E75522B1A1}" srcOrd="4" destOrd="0" presId="urn:microsoft.com/office/officeart/2005/8/layout/venn1"/>
    <dgm:cxn modelId="{B9BA8FB4-E466-418D-908D-9FC8BA41BD8F}" type="presParOf" srcId="{BEA017D2-9FF3-4585-87CC-095095134D0B}" destId="{3F75DEA1-768B-4F80-BE3E-EE48DA88A40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2363E-1814-4A8F-8DBB-46C50C7DFC1F}">
      <dsp:nvSpPr>
        <dsp:cNvPr id="0" name=""/>
        <dsp:cNvSpPr/>
      </dsp:nvSpPr>
      <dsp:spPr>
        <a:xfrm>
          <a:off x="2181317" y="52198"/>
          <a:ext cx="2505525" cy="250552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1" kern="1200"/>
            <a:t>Edge Computing</a:t>
          </a:r>
          <a:endParaRPr lang="ko-KR" altLang="en-US" sz="2500" b="1" kern="1200"/>
        </a:p>
      </dsp:txBody>
      <dsp:txXfrm>
        <a:off x="2515387" y="490665"/>
        <a:ext cx="1837385" cy="1127486"/>
      </dsp:txXfrm>
    </dsp:sp>
    <dsp:sp modelId="{4AAB9811-3BBA-4BC7-80CB-46055C380E43}">
      <dsp:nvSpPr>
        <dsp:cNvPr id="0" name=""/>
        <dsp:cNvSpPr/>
      </dsp:nvSpPr>
      <dsp:spPr>
        <a:xfrm>
          <a:off x="3085394" y="1618151"/>
          <a:ext cx="2505525" cy="2505525"/>
        </a:xfrm>
        <a:prstGeom prst="ellipse">
          <a:avLst/>
        </a:prstGeom>
        <a:solidFill>
          <a:schemeClr val="accent3">
            <a:alpha val="50000"/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Optimized Server</a:t>
          </a:r>
          <a:endParaRPr lang="ko-KR" altLang="en-US" sz="2400" b="1" kern="1200"/>
        </a:p>
      </dsp:txBody>
      <dsp:txXfrm>
        <a:off x="3851667" y="2265412"/>
        <a:ext cx="1503315" cy="1378038"/>
      </dsp:txXfrm>
    </dsp:sp>
    <dsp:sp modelId="{DE3D7E7F-2D3C-4935-933C-F9E75522B1A1}">
      <dsp:nvSpPr>
        <dsp:cNvPr id="0" name=""/>
        <dsp:cNvSpPr/>
      </dsp:nvSpPr>
      <dsp:spPr>
        <a:xfrm>
          <a:off x="1277240" y="1618151"/>
          <a:ext cx="2505525" cy="2505525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1" kern="1200"/>
            <a:t>Edge Detection</a:t>
          </a:r>
          <a:endParaRPr lang="ko-KR" altLang="en-US" sz="2500" b="1" kern="1200"/>
        </a:p>
      </dsp:txBody>
      <dsp:txXfrm>
        <a:off x="1513177" y="2265412"/>
        <a:ext cx="1503315" cy="1378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A558D-B51E-4916-9B60-719387E98B7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58E9-A18E-44C8-8280-696BA7FA3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G"/><Relationship Id="rId21" Type="http://schemas.openxmlformats.org/officeDocument/2006/relationships/image" Target="../media/image26.pn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5" Type="http://schemas.openxmlformats.org/officeDocument/2006/relationships/image" Target="../media/image30.png"/><Relationship Id="rId2" Type="http://schemas.openxmlformats.org/officeDocument/2006/relationships/image" Target="../media/image7.JPG"/><Relationship Id="rId16" Type="http://schemas.openxmlformats.org/officeDocument/2006/relationships/image" Target="../media/image21.JPG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JPG"/><Relationship Id="rId15" Type="http://schemas.openxmlformats.org/officeDocument/2006/relationships/image" Target="../media/image20.jpe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jpe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jpe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2770094" y="1193225"/>
            <a:ext cx="6651812" cy="4397872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>
                <a:solidFill>
                  <a:srgbClr val="4E5D70"/>
                </a:solidFill>
              </a:rPr>
              <a:t>프로젝트 명</a:t>
            </a:r>
            <a:r>
              <a:rPr lang="en-US" altLang="ko-KR" b="1" kern="0">
                <a:solidFill>
                  <a:srgbClr val="4E5D70"/>
                </a:solidFill>
              </a:rPr>
              <a:t>: Smart </a:t>
            </a:r>
            <a:r>
              <a:rPr lang="ko-KR" altLang="en-US" b="1" kern="0">
                <a:solidFill>
                  <a:srgbClr val="4E5D70"/>
                </a:solidFill>
              </a:rPr>
              <a:t>해상물류를 구현할 최신 </a:t>
            </a:r>
            <a:r>
              <a:rPr lang="en-US" altLang="ko-KR" b="1" kern="0">
                <a:solidFill>
                  <a:srgbClr val="4E5D70"/>
                </a:solidFill>
              </a:rPr>
              <a:t>Edge Computing</a:t>
            </a:r>
            <a:r>
              <a:rPr lang="ko-KR" altLang="en-US" b="1" kern="0">
                <a:solidFill>
                  <a:srgbClr val="4E5D70"/>
                </a:solidFill>
              </a:rPr>
              <a:t>을 이용한 자율 주행</a:t>
            </a:r>
            <a:r>
              <a:rPr lang="en-US" altLang="ko-KR" b="1" kern="0">
                <a:solidFill>
                  <a:srgbClr val="4E5D70"/>
                </a:solidFill>
              </a:rPr>
              <a:t>·</a:t>
            </a:r>
            <a:r>
              <a:rPr lang="ko-KR" altLang="en-US" b="1" kern="0">
                <a:solidFill>
                  <a:srgbClr val="4E5D70"/>
                </a:solidFill>
              </a:rPr>
              <a:t>접안 시뮬레이터</a:t>
            </a:r>
            <a:endParaRPr lang="en-US" altLang="ko-KR" b="1" kern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b="1" kern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b="1" kern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>
                <a:solidFill>
                  <a:prstClr val="white">
                    <a:lumMod val="75000"/>
                  </a:prstClr>
                </a:solidFill>
              </a:rPr>
              <a:t>Mentor: </a:t>
            </a:r>
            <a:r>
              <a:rPr lang="ko-KR" altLang="en-US" b="1" kern="0">
                <a:solidFill>
                  <a:prstClr val="white">
                    <a:lumMod val="75000"/>
                  </a:prstClr>
                </a:solidFill>
              </a:rPr>
              <a:t>박승창</a:t>
            </a:r>
            <a:endParaRPr lang="en-US" altLang="ko-KR" b="1" kern="0" dirty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>
                <a:solidFill>
                  <a:prstClr val="white">
                    <a:lumMod val="75000"/>
                  </a:prstClr>
                </a:solidFill>
              </a:rPr>
              <a:t>Mentee: </a:t>
            </a:r>
            <a:r>
              <a:rPr lang="ko-KR" altLang="en-US" b="1" kern="0">
                <a:solidFill>
                  <a:prstClr val="white">
                    <a:lumMod val="75000"/>
                  </a:prstClr>
                </a:solidFill>
              </a:rPr>
              <a:t>강윤모 강윤호</a:t>
            </a:r>
            <a:r>
              <a:rPr lang="en-US" altLang="ko-KR" b="1" kern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b="1" kern="0">
                <a:solidFill>
                  <a:prstClr val="white">
                    <a:lumMod val="75000"/>
                  </a:prstClr>
                </a:solidFill>
              </a:rPr>
              <a:t>신재성 유승형</a:t>
            </a:r>
            <a:endParaRPr lang="en-US" altLang="ko-KR" b="1" kern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EA689E-1860-484B-BF36-1775FFD31D02}"/>
              </a:ext>
            </a:extLst>
          </p:cNvPr>
          <p:cNvGrpSpPr/>
          <p:nvPr/>
        </p:nvGrpSpPr>
        <p:grpSpPr>
          <a:xfrm>
            <a:off x="5436855" y="1193225"/>
            <a:ext cx="1318287" cy="588835"/>
            <a:chOff x="5736382" y="166456"/>
            <a:chExt cx="719232" cy="41754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A753DEB-4900-43C1-B5C2-AD632F98F9DB}"/>
                </a:ext>
              </a:extLst>
            </p:cNvPr>
            <p:cNvSpPr/>
            <p:nvPr/>
          </p:nvSpPr>
          <p:spPr>
            <a:xfrm>
              <a:off x="5736382" y="166456"/>
              <a:ext cx="719232" cy="417544"/>
            </a:xfrm>
            <a:custGeom>
              <a:avLst/>
              <a:gdLst>
                <a:gd name="connsiteX0" fmla="*/ 0 w 1581154"/>
                <a:gd name="connsiteY0" fmla="*/ 0 h 917925"/>
                <a:gd name="connsiteX1" fmla="*/ 1581154 w 1581154"/>
                <a:gd name="connsiteY1" fmla="*/ 0 h 917925"/>
                <a:gd name="connsiteX2" fmla="*/ 1581154 w 1581154"/>
                <a:gd name="connsiteY2" fmla="*/ 3281 h 917925"/>
                <a:gd name="connsiteX3" fmla="*/ 1529610 w 1581154"/>
                <a:gd name="connsiteY3" fmla="*/ 8477 h 917925"/>
                <a:gd name="connsiteX4" fmla="*/ 1196449 w 1581154"/>
                <a:gd name="connsiteY4" fmla="*/ 417251 h 917925"/>
                <a:gd name="connsiteX5" fmla="*/ 1196449 w 1581154"/>
                <a:gd name="connsiteY5" fmla="*/ 420116 h 917925"/>
                <a:gd name="connsiteX6" fmla="*/ 1196451 w 1581154"/>
                <a:gd name="connsiteY6" fmla="*/ 420136 h 917925"/>
                <a:gd name="connsiteX7" fmla="*/ 1196450 w 1581154"/>
                <a:gd name="connsiteY7" fmla="*/ 500674 h 917925"/>
                <a:gd name="connsiteX8" fmla="*/ 779199 w 1581154"/>
                <a:gd name="connsiteY8" fmla="*/ 917925 h 917925"/>
                <a:gd name="connsiteX9" fmla="*/ 779200 w 1581154"/>
                <a:gd name="connsiteY9" fmla="*/ 917924 h 917925"/>
                <a:gd name="connsiteX10" fmla="*/ 361949 w 1581154"/>
                <a:gd name="connsiteY10" fmla="*/ 500673 h 917925"/>
                <a:gd name="connsiteX11" fmla="*/ 361949 w 1581154"/>
                <a:gd name="connsiteY11" fmla="*/ 420136 h 917925"/>
                <a:gd name="connsiteX12" fmla="*/ 361950 w 1581154"/>
                <a:gd name="connsiteY12" fmla="*/ 420126 h 917925"/>
                <a:gd name="connsiteX13" fmla="*/ 361950 w 1581154"/>
                <a:gd name="connsiteY13" fmla="*/ 417251 h 917925"/>
                <a:gd name="connsiteX14" fmla="*/ 28790 w 1581154"/>
                <a:gd name="connsiteY14" fmla="*/ 8477 h 917925"/>
                <a:gd name="connsiteX15" fmla="*/ 0 w 1581154"/>
                <a:gd name="connsiteY15" fmla="*/ 5575 h 91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1154" h="917925">
                  <a:moveTo>
                    <a:pt x="0" y="0"/>
                  </a:moveTo>
                  <a:lnTo>
                    <a:pt x="1581154" y="0"/>
                  </a:lnTo>
                  <a:lnTo>
                    <a:pt x="1581154" y="3281"/>
                  </a:lnTo>
                  <a:lnTo>
                    <a:pt x="1529610" y="8477"/>
                  </a:lnTo>
                  <a:cubicBezTo>
                    <a:pt x="1339476" y="47384"/>
                    <a:pt x="1196449" y="215615"/>
                    <a:pt x="1196449" y="417251"/>
                  </a:cubicBezTo>
                  <a:lnTo>
                    <a:pt x="1196449" y="420116"/>
                  </a:lnTo>
                  <a:lnTo>
                    <a:pt x="1196451" y="420136"/>
                  </a:lnTo>
                  <a:cubicBezTo>
                    <a:pt x="1196451" y="446982"/>
                    <a:pt x="1196450" y="473828"/>
                    <a:pt x="1196450" y="500674"/>
                  </a:cubicBezTo>
                  <a:cubicBezTo>
                    <a:pt x="1196450" y="731115"/>
                    <a:pt x="1009640" y="917925"/>
                    <a:pt x="779199" y="917925"/>
                  </a:cubicBezTo>
                  <a:lnTo>
                    <a:pt x="779200" y="917924"/>
                  </a:lnTo>
                  <a:cubicBezTo>
                    <a:pt x="548759" y="917924"/>
                    <a:pt x="361949" y="731114"/>
                    <a:pt x="361949" y="500673"/>
                  </a:cubicBezTo>
                  <a:lnTo>
                    <a:pt x="361949" y="420136"/>
                  </a:lnTo>
                  <a:lnTo>
                    <a:pt x="361950" y="420126"/>
                  </a:lnTo>
                  <a:lnTo>
                    <a:pt x="361950" y="417251"/>
                  </a:lnTo>
                  <a:cubicBezTo>
                    <a:pt x="361950" y="215615"/>
                    <a:pt x="218924" y="47384"/>
                    <a:pt x="28790" y="8477"/>
                  </a:cubicBezTo>
                  <a:lnTo>
                    <a:pt x="0" y="5575"/>
                  </a:lnTo>
                  <a:close/>
                </a:path>
              </a:pathLst>
            </a:cu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31CA71C-9C3C-4F2D-9148-00435318BD1D}"/>
                </a:ext>
              </a:extLst>
            </p:cNvPr>
            <p:cNvSpPr/>
            <p:nvPr/>
          </p:nvSpPr>
          <p:spPr>
            <a:xfrm>
              <a:off x="5969998" y="3413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1A1CD4-828C-4D03-9877-2FEDBA553BD2}"/>
                </a:ext>
              </a:extLst>
            </p:cNvPr>
            <p:cNvSpPr/>
            <p:nvPr/>
          </p:nvSpPr>
          <p:spPr>
            <a:xfrm>
              <a:off x="5969998" y="38580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884446F-9622-4DC9-98EE-726A8D07BCC9}"/>
                </a:ext>
              </a:extLst>
            </p:cNvPr>
            <p:cNvSpPr/>
            <p:nvPr/>
          </p:nvSpPr>
          <p:spPr>
            <a:xfrm>
              <a:off x="5969998" y="4302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2770094" y="445443"/>
            <a:ext cx="6651812" cy="762920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FB9FC2-439A-47BE-BF69-1BA6D67CB584}"/>
              </a:ext>
            </a:extLst>
          </p:cNvPr>
          <p:cNvSpPr/>
          <p:nvPr/>
        </p:nvSpPr>
        <p:spPr>
          <a:xfrm>
            <a:off x="6041230" y="5739240"/>
            <a:ext cx="109538" cy="109538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CF13493-DDCC-4FAF-9D12-137F884D4D62}"/>
              </a:ext>
            </a:extLst>
          </p:cNvPr>
          <p:cNvSpPr/>
          <p:nvPr/>
        </p:nvSpPr>
        <p:spPr>
          <a:xfrm>
            <a:off x="6058228" y="5970729"/>
            <a:ext cx="75543" cy="75543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5F48659-409C-40E3-A7A8-801DFD4437CE}"/>
              </a:ext>
            </a:extLst>
          </p:cNvPr>
          <p:cNvSpPr/>
          <p:nvPr/>
        </p:nvSpPr>
        <p:spPr>
          <a:xfrm>
            <a:off x="6068614" y="6173643"/>
            <a:ext cx="54771" cy="54771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DD48048-4157-465D-B7E4-85F7AF5BC5C2}"/>
              </a:ext>
            </a:extLst>
          </p:cNvPr>
          <p:cNvSpPr/>
          <p:nvPr/>
        </p:nvSpPr>
        <p:spPr>
          <a:xfrm>
            <a:off x="6077999" y="6376557"/>
            <a:ext cx="36000" cy="36000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A1322-28F9-4076-A40C-CB5DC4B96215}"/>
              </a:ext>
            </a:extLst>
          </p:cNvPr>
          <p:cNvSpPr txBox="1"/>
          <p:nvPr/>
        </p:nvSpPr>
        <p:spPr>
          <a:xfrm>
            <a:off x="2625677" y="579253"/>
            <a:ext cx="66518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>
                <a:solidFill>
                  <a:schemeClr val="bg1"/>
                </a:solidFill>
              </a:rPr>
              <a:t>스마트 해상물류 </a:t>
            </a:r>
            <a:r>
              <a:rPr lang="en-US" altLang="ko-KR" b="1" i="1" kern="0">
                <a:solidFill>
                  <a:schemeClr val="bg1"/>
                </a:solidFill>
              </a:rPr>
              <a:t>3</a:t>
            </a:r>
            <a:r>
              <a:rPr lang="ko-KR" altLang="en-US" b="1" i="1" kern="0">
                <a:solidFill>
                  <a:schemeClr val="bg1"/>
                </a:solidFill>
              </a:rPr>
              <a:t>차 공모전</a:t>
            </a:r>
            <a:endParaRPr lang="en-US" altLang="ko-KR" b="1" i="1" ker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srgbClr val="4E5D70"/>
                </a:solidFill>
              </a:rPr>
              <a:t>Motivation, Process and Goal </a:t>
            </a:r>
            <a:r>
              <a:rPr lang="en-US" altLang="ko-KR" sz="2400" b="1" i="1" ker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white">
                  <a:lumMod val="7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srgbClr val="4E5D7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7C8429-05F1-4EAF-913A-0BB72486E5B3}"/>
              </a:ext>
            </a:extLst>
          </p:cNvPr>
          <p:cNvSpPr/>
          <p:nvPr/>
        </p:nvSpPr>
        <p:spPr>
          <a:xfrm>
            <a:off x="2259048" y="2121935"/>
            <a:ext cx="1980000" cy="1980000"/>
          </a:xfrm>
          <a:prstGeom prst="ellipse">
            <a:avLst/>
          </a:prstGeom>
          <a:solidFill>
            <a:schemeClr val="bg1">
              <a:alpha val="82000"/>
            </a:schemeClr>
          </a:solidFill>
          <a:ln w="44450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802717-A6B9-428F-BCD3-2798383BD715}"/>
              </a:ext>
            </a:extLst>
          </p:cNvPr>
          <p:cNvSpPr/>
          <p:nvPr/>
        </p:nvSpPr>
        <p:spPr>
          <a:xfrm>
            <a:off x="2517748" y="2427810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25</a:t>
            </a:r>
            <a:r>
              <a:rPr lang="en-US" altLang="ko-KR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3F0823-6C61-4DD4-8CC6-F4029DD3D363}"/>
              </a:ext>
            </a:extLst>
          </p:cNvPr>
          <p:cNvGraphicFramePr>
            <a:graphicFrameLocks noGrp="1"/>
          </p:cNvGraphicFramePr>
          <p:nvPr/>
        </p:nvGraphicFramePr>
        <p:xfrm>
          <a:off x="4637662" y="2006585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162434-1224-461F-9445-B6E7035CE3E0}"/>
              </a:ext>
            </a:extLst>
          </p:cNvPr>
          <p:cNvSpPr/>
          <p:nvPr/>
        </p:nvSpPr>
        <p:spPr>
          <a:xfrm>
            <a:off x="2170695" y="4561091"/>
            <a:ext cx="214408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rgbClr val="4E5D70"/>
                </a:solidFill>
              </a:rPr>
              <a:t>동기</a:t>
            </a:r>
            <a:endParaRPr lang="en-US" altLang="ko-KR" sz="1200" b="1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rgbClr val="4E5D70"/>
                </a:solidFill>
              </a:rPr>
              <a:t>한이음을 접한 동기</a:t>
            </a:r>
            <a:endParaRPr lang="en-US" altLang="ko-KR" sz="1200" b="1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rgbClr val="4E5D70"/>
                </a:solidFill>
              </a:rPr>
              <a:t>스마트 해상물류에 관심을 갖게된 계기</a:t>
            </a:r>
            <a:endParaRPr lang="en-US" altLang="ko-KR" sz="1200" b="1" dirty="0">
              <a:solidFill>
                <a:srgbClr val="4E5D7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24BF81E-027C-45C1-85E8-28999848A010}"/>
              </a:ext>
            </a:extLst>
          </p:cNvPr>
          <p:cNvSpPr/>
          <p:nvPr/>
        </p:nvSpPr>
        <p:spPr>
          <a:xfrm>
            <a:off x="5332281" y="2121935"/>
            <a:ext cx="1980000" cy="19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BAB4F2-F4DC-4029-A297-773F40A85866}"/>
              </a:ext>
            </a:extLst>
          </p:cNvPr>
          <p:cNvSpPr/>
          <p:nvPr/>
        </p:nvSpPr>
        <p:spPr>
          <a:xfrm>
            <a:off x="5590981" y="2427810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50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71371D0-D3BA-4EE9-A461-5B767F92B001}"/>
              </a:ext>
            </a:extLst>
          </p:cNvPr>
          <p:cNvSpPr/>
          <p:nvPr/>
        </p:nvSpPr>
        <p:spPr>
          <a:xfrm>
            <a:off x="5243928" y="4561091"/>
            <a:ext cx="214408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과정</a:t>
            </a:r>
            <a:endParaRPr lang="en-US" altLang="ko-KR" sz="1200" b="1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멘토님과의 미팅</a:t>
            </a:r>
            <a:endParaRPr lang="en-US" altLang="ko-KR" sz="1200" b="1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멘티들과 함께 개발</a:t>
            </a:r>
            <a:endParaRPr lang="en-US" altLang="ko-KR" sz="1200" b="1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논문</a:t>
            </a: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</a:rPr>
              <a:t>&amp;UNIST Ignite </a:t>
            </a: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사업</a:t>
            </a:r>
            <a:endParaRPr lang="en-US" altLang="ko-KR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CA5377B-A7AD-4494-B976-9DA6F64592BA}"/>
              </a:ext>
            </a:extLst>
          </p:cNvPr>
          <p:cNvSpPr/>
          <p:nvPr/>
        </p:nvSpPr>
        <p:spPr>
          <a:xfrm>
            <a:off x="8405514" y="2121935"/>
            <a:ext cx="1980000" cy="1980000"/>
          </a:xfrm>
          <a:prstGeom prst="ellipse">
            <a:avLst/>
          </a:prstGeom>
          <a:noFill/>
          <a:ln w="44450">
            <a:solidFill>
              <a:srgbClr val="4E5D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56BFF0A-6B56-4305-9B31-6ABE1CD1343A}"/>
              </a:ext>
            </a:extLst>
          </p:cNvPr>
          <p:cNvSpPr/>
          <p:nvPr/>
        </p:nvSpPr>
        <p:spPr>
          <a:xfrm>
            <a:off x="8317161" y="4561091"/>
            <a:ext cx="2144083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목표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SoC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를 이용한 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Edge Computing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실무 적용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DADC6799-9A56-4A31-BA4C-F892D17C3919}"/>
              </a:ext>
            </a:extLst>
          </p:cNvPr>
          <p:cNvGraphicFramePr>
            <a:graphicFrameLocks noGrp="1"/>
          </p:cNvGraphicFramePr>
          <p:nvPr/>
        </p:nvGraphicFramePr>
        <p:xfrm>
          <a:off x="7812639" y="2041657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rgbClr val="4E5D70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rgbClr val="4E5D70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D01A59F5-E5A9-450D-BA5A-243CAC7FF270}"/>
              </a:ext>
            </a:extLst>
          </p:cNvPr>
          <p:cNvSpPr/>
          <p:nvPr/>
        </p:nvSpPr>
        <p:spPr>
          <a:xfrm>
            <a:off x="8656337" y="2427810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/>
              <a:t>100</a:t>
            </a:r>
            <a:r>
              <a:rPr lang="en-US" altLang="ko-KR" sz="1400"/>
              <a:t>%</a:t>
            </a:r>
            <a:endParaRPr lang="en-US" altLang="ko-KR" sz="14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1A3A41B-27E4-4ACE-90E5-EC82301B51F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63" y="3251513"/>
            <a:ext cx="936000" cy="64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3D234C7-278E-4401-8DE5-64B92FEA7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30785" t="50820" r="32535" b="84"/>
          <a:stretch/>
        </p:blipFill>
        <p:spPr>
          <a:xfrm>
            <a:off x="3092838" y="3666100"/>
            <a:ext cx="315548" cy="26268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D335285-74F9-43EE-B744-CFECECF7A1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6000"/>
                    </a14:imgEffect>
                    <a14:imgEffect>
                      <a14:colorTemperature colorTemp="7078"/>
                    </a14:imgEffect>
                    <a14:imgEffect>
                      <a14:saturation sat="198000"/>
                    </a14:imgEffect>
                    <a14:imgEffect>
                      <a14:brightnessContrast bright="50000" contras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9176" y="3441726"/>
            <a:ext cx="524264" cy="523220"/>
          </a:xfrm>
          <a:prstGeom prst="rect">
            <a:avLst/>
          </a:prstGeom>
          <a:solidFill>
            <a:srgbClr val="CCECFF"/>
          </a:solidFill>
        </p:spPr>
      </p:pic>
    </p:spTree>
    <p:extLst>
      <p:ext uri="{BB962C8B-B14F-4D97-AF65-F5344CB8AC3E}">
        <p14:creationId xmlns:p14="http://schemas.microsoft.com/office/powerpoint/2010/main" val="32565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4E5D70"/>
                </a:solidFill>
              </a:rPr>
              <a:t>PPT PRESEN</a:t>
            </a:r>
            <a:r>
              <a:rPr lang="en-US" altLang="ko-KR" sz="2400" b="1" i="1" kern="0" dirty="0">
                <a:solidFill>
                  <a:prstClr val="white">
                    <a:lumMod val="75000"/>
                  </a:prstClr>
                </a:solidFill>
              </a:rPr>
              <a:t>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4E5D70"/>
                </a:solidFill>
              </a:rPr>
              <a:t>Enjoy your stylish business and campus life with BIZCAM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311A712-5380-4605-B440-330137BD07CC}"/>
              </a:ext>
            </a:extLst>
          </p:cNvPr>
          <p:cNvGrpSpPr/>
          <p:nvPr/>
        </p:nvGrpSpPr>
        <p:grpSpPr>
          <a:xfrm>
            <a:off x="196787" y="166456"/>
            <a:ext cx="11798423" cy="6547946"/>
            <a:chOff x="196787" y="166456"/>
            <a:chExt cx="11798423" cy="654794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BFF5475-8F35-4648-A7A5-1D63C9D82288}"/>
                </a:ext>
              </a:extLst>
            </p:cNvPr>
            <p:cNvSpPr/>
            <p:nvPr/>
          </p:nvSpPr>
          <p:spPr>
            <a:xfrm>
              <a:off x="3136216" y="6668683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8370372-4738-4A7F-84CB-356C7F5A6BE1}"/>
              </a:ext>
            </a:extLst>
          </p:cNvPr>
          <p:cNvSpPr txBox="1"/>
          <p:nvPr/>
        </p:nvSpPr>
        <p:spPr>
          <a:xfrm>
            <a:off x="2241739" y="2868706"/>
            <a:ext cx="3702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>
                <a:effectLst>
                  <a:reflection blurRad="6350" stA="55000" endA="300" endPos="45500" dir="5400000" sy="-100000" algn="bl" rotWithShape="0"/>
                </a:effectLst>
              </a:rPr>
              <a:t>자율 </a:t>
            </a: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운행</a:t>
            </a:r>
          </a:p>
        </p:txBody>
      </p:sp>
      <p:pic>
        <p:nvPicPr>
          <p:cNvPr id="34" name="Picture 2" descr="파라오의 꿈- 이집트 사진 여행기(23)">
            <a:extLst>
              <a:ext uri="{FF2B5EF4-FFF2-40B4-BE49-F238E27FC236}">
                <a16:creationId xmlns:a16="http://schemas.microsoft.com/office/drawing/2014/main" id="{0C660178-2F4D-49F1-A31E-5499BFFF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64" y="166456"/>
            <a:ext cx="3971928" cy="63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A257F04-DD44-4925-A7C1-DB9A0D70E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40" y="1933892"/>
            <a:ext cx="822960" cy="102064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9A235158-ECF0-4862-860A-10038F5A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820" y="5799101"/>
            <a:ext cx="304800" cy="763597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8E0AC5-90B8-457F-AFF5-49921F950EF6}"/>
              </a:ext>
            </a:extLst>
          </p:cNvPr>
          <p:cNvSpPr/>
          <p:nvPr/>
        </p:nvSpPr>
        <p:spPr>
          <a:xfrm>
            <a:off x="297729" y="277226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srgbClr val="4E5D70"/>
                </a:solidFill>
              </a:rPr>
              <a:t>Motor </a:t>
            </a:r>
            <a:r>
              <a:rPr lang="en-US" altLang="ko-KR" sz="2400" b="1" i="1" kern="0">
                <a:solidFill>
                  <a:prstClr val="white">
                    <a:lumMod val="75000"/>
                  </a:prstClr>
                </a:solidFill>
              </a:rPr>
              <a:t>Manipulation </a:t>
            </a:r>
          </a:p>
        </p:txBody>
      </p:sp>
    </p:spTree>
    <p:extLst>
      <p:ext uri="{BB962C8B-B14F-4D97-AF65-F5344CB8AC3E}">
        <p14:creationId xmlns:p14="http://schemas.microsoft.com/office/powerpoint/2010/main" val="2009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653" decel="165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17 -0.04467 L -0.00117 -0.04467 C -0.00156 -0.04907 -0.00182 -0.05347 -0.00208 -0.05787 C -0.0043 -0.10902 -0.00234 -0.08564 -0.00456 -0.10972 C -0.00573 -0.14768 -0.00599 -0.14097 -0.00456 -0.18819 C -0.00456 -0.19074 -0.00391 -0.19305 -0.00378 -0.1956 C -0.00338 -0.19953 -0.00325 -0.20347 -0.00286 -0.2074 C -0.00221 -0.21597 -0.00221 -0.21504 -0.00117 -0.22222 C -0.00156 -0.22916 -0.00143 -0.23611 -0.00208 -0.24305 C -0.00234 -0.24606 -0.00312 -0.24907 -0.00378 -0.25185 L -0.00456 -0.25648 C -0.00482 -0.26319 -0.00534 -0.27013 -0.00534 -0.27708 C -0.00586 -0.31273 0.00026 -0.35023 -0.00625 -0.38379 C -0.00833 -0.3949 -0.01953 -0.38472 -0.02617 -0.38518 C -0.0332 -0.38842 -0.0263 -0.38449 -0.03203 -0.38958 C -0.03281 -0.39027 -0.03385 -0.3905 -0.0345 -0.3912 C -0.03633 -0.39282 -0.03789 -0.39513 -0.03958 -0.39699 C -0.04036 -0.39814 -0.04115 -0.39953 -0.04206 -0.4 C -0.05117 -0.40555 -0.03737 -0.39675 -0.047 -0.40439 C -0.0487 -0.40578 -0.05065 -0.40578 -0.05208 -0.4074 C -0.05781 -0.41435 -0.05521 -0.41226 -0.0595 -0.41481 C -0.06237 -0.42222 -0.06042 -0.41828 -0.06628 -0.42523 C -0.06706 -0.42615 -0.06784 -0.42754 -0.06875 -0.42824 C -0.07044 -0.42916 -0.07226 -0.42939 -0.0737 -0.43125 L -0.07878 -0.43703 C -0.07956 -0.43796 -0.08021 -0.43981 -0.08125 -0.44004 C -0.08372 -0.44074 -0.08906 -0.44189 -0.09128 -0.44444 C -0.09518 -0.44907 -0.09284 -0.44699 -0.0987 -0.45046 L -0.10625 -0.45486 C -0.10703 -0.45532 -0.10794 -0.45555 -0.10872 -0.45625 C -0.1095 -0.4574 -0.11029 -0.45856 -0.1112 -0.45925 C -0.11198 -0.45995 -0.11302 -0.45995 -0.11367 -0.46088 C -0.11549 -0.4625 -0.1168 -0.4655 -0.11875 -0.46666 C -0.11953 -0.46713 -0.12044 -0.46736 -0.12122 -0.46828 C -0.12565 -0.47268 -0.12565 -0.47314 -0.12878 -0.47847 C -0.13086 -0.48981 -0.12799 -0.47592 -0.13125 -0.4875 C -0.13463 -0.49976 -0.12891 -0.48356 -0.13372 -0.49629 C -0.13398 -0.49884 -0.13424 -0.50138 -0.1345 -0.5037 C -0.13476 -0.50532 -0.13516 -0.50671 -0.13542 -0.5081 C -0.13568 -0.51018 -0.13594 -0.51203 -0.1362 -0.51412 C -0.13737 -0.5618 -0.13763 -0.55208 -0.1362 -0.61342 C -0.1362 -0.61689 -0.13568 -0.62037 -0.13542 -0.62361 C -0.13516 -0.63842 -0.1349 -0.65324 -0.1345 -0.66805 C -0.13411 -0.68449 -0.13437 -0.68125 -0.13294 -0.69189 C -0.13255 -0.6993 -0.13242 -0.70671 -0.13203 -0.71412 C -0.1319 -0.71851 -0.13125 -0.72291 -0.13125 -0.72731 C -0.13125 -0.73888 -0.13164 -0.75023 -0.13203 -0.76157 C -0.13216 -0.76388 -0.13268 -0.76643 -0.13294 -0.76898 C -0.1332 -0.77175 -0.13346 -0.77476 -0.13372 -0.77777 C -0.13529 -0.82615 -0.1345 -0.79444 -0.1345 -0.87245 L -0.1345 -0.87245 " pathEditMode="relative" ptsTypes="AAAAAAAAAAAAAAAAAAAAAAAAAAAAAAAAAAAAAAAAAAAAAAAAAAA">
                                      <p:cBhvr>
                                        <p:cTn id="6" dur="12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8" presetClass="emph" presetSubtype="0" accel="10000" decel="9333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Rot by="-2700000">
                                      <p:cBhvr>
                                        <p:cTn id="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6667" decel="6667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animRot by="2700000">
                                      <p:cBhvr>
                                        <p:cTn id="1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691544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srgbClr val="4E5D70"/>
                </a:solidFill>
              </a:rPr>
              <a:t>Motor </a:t>
            </a:r>
            <a:r>
              <a:rPr lang="en-US" altLang="ko-KR" sz="2400" b="1" i="1" kern="0">
                <a:solidFill>
                  <a:prstClr val="white">
                    <a:lumMod val="75000"/>
                  </a:prstClr>
                </a:solidFill>
              </a:rPr>
              <a:t>Manipulation </a:t>
            </a:r>
            <a:endParaRPr lang="en-US" altLang="ko-KR" sz="2400" b="1" i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249FB87-30EF-4084-B73D-EDE468A4C92B}"/>
              </a:ext>
            </a:extLst>
          </p:cNvPr>
          <p:cNvSpPr/>
          <p:nvPr/>
        </p:nvSpPr>
        <p:spPr>
          <a:xfrm>
            <a:off x="2255902" y="2870610"/>
            <a:ext cx="35333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b="1">
                <a:effectLst>
                  <a:reflection blurRad="6350" stA="55000" endA="300" endPos="45500" dir="5400000" sy="-100000" algn="bl" rotWithShape="0"/>
                </a:effectLst>
              </a:rPr>
              <a:t>자율 </a:t>
            </a: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접안</a:t>
            </a:r>
          </a:p>
        </p:txBody>
      </p:sp>
      <p:pic>
        <p:nvPicPr>
          <p:cNvPr id="61" name="Picture 2" descr="파라오의 꿈- 이집트 사진 여행기(23)">
            <a:extLst>
              <a:ext uri="{FF2B5EF4-FFF2-40B4-BE49-F238E27FC236}">
                <a16:creationId xmlns:a16="http://schemas.microsoft.com/office/drawing/2014/main" id="{2B75EB16-97F7-473E-892E-FD98EA97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87" y="166456"/>
            <a:ext cx="3971928" cy="65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49A87B9-F29A-440C-8B16-8D22DBAF1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17" y="6017885"/>
            <a:ext cx="304800" cy="76962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D2BD7A-55EC-40C7-99AA-5100D7D39A46}"/>
              </a:ext>
            </a:extLst>
          </p:cNvPr>
          <p:cNvSpPr/>
          <p:nvPr/>
        </p:nvSpPr>
        <p:spPr>
          <a:xfrm>
            <a:off x="7930861" y="166456"/>
            <a:ext cx="3971928" cy="54253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2A012A-84ED-4735-96D6-CE635C20A994}"/>
              </a:ext>
            </a:extLst>
          </p:cNvPr>
          <p:cNvSpPr/>
          <p:nvPr/>
        </p:nvSpPr>
        <p:spPr>
          <a:xfrm>
            <a:off x="9616957" y="475130"/>
            <a:ext cx="306594" cy="94414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42F606-FB2D-47B6-B5E9-3C87593CAAB0}"/>
              </a:ext>
            </a:extLst>
          </p:cNvPr>
          <p:cNvSpPr/>
          <p:nvPr/>
        </p:nvSpPr>
        <p:spPr>
          <a:xfrm>
            <a:off x="11596196" y="475130"/>
            <a:ext cx="306594" cy="119724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9158B3-9475-495D-8988-72AFC674CD2D}"/>
              </a:ext>
            </a:extLst>
          </p:cNvPr>
          <p:cNvSpPr/>
          <p:nvPr/>
        </p:nvSpPr>
        <p:spPr>
          <a:xfrm>
            <a:off x="9187543" y="475130"/>
            <a:ext cx="315306" cy="11106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25A611-DFB4-4294-B2C2-BB407A65D872}"/>
              </a:ext>
            </a:extLst>
          </p:cNvPr>
          <p:cNvGrpSpPr/>
          <p:nvPr/>
        </p:nvGrpSpPr>
        <p:grpSpPr>
          <a:xfrm>
            <a:off x="10499808" y="505246"/>
            <a:ext cx="519445" cy="125506"/>
            <a:chOff x="6858000" y="1039906"/>
            <a:chExt cx="519445" cy="12550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F9C45E0-9086-47BA-88CF-D5CC26C68744}"/>
                </a:ext>
              </a:extLst>
            </p:cNvPr>
            <p:cNvSpPr/>
            <p:nvPr/>
          </p:nvSpPr>
          <p:spPr>
            <a:xfrm>
              <a:off x="6858000" y="1039906"/>
              <a:ext cx="134471" cy="1255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0AC21C9-B1F9-488A-8BA8-C8B553E7BC1B}"/>
                </a:ext>
              </a:extLst>
            </p:cNvPr>
            <p:cNvSpPr/>
            <p:nvPr/>
          </p:nvSpPr>
          <p:spPr>
            <a:xfrm>
              <a:off x="7242974" y="1039906"/>
              <a:ext cx="134471" cy="1255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0" name="내용 개체 틀 3">
            <a:extLst>
              <a:ext uri="{FF2B5EF4-FFF2-40B4-BE49-F238E27FC236}">
                <a16:creationId xmlns:a16="http://schemas.microsoft.com/office/drawing/2014/main" id="{2B9D7C2B-E39D-4A94-A8CA-5A43B6FAE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85898" y="1760613"/>
            <a:ext cx="606357" cy="15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2000" decel="8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3.7037E-7 L 0.00534 -0.4662 " pathEditMode="fixed" rAng="0" ptsTypes="AA">
                                      <p:cBhvr>
                                        <p:cTn id="6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233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animMotion origin="layout" path="M -2.70833E-6 2.96296E-6 L 0.00586 -0.2136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1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455 -0.4662 L -0.00495 -0.6787 " pathEditMode="relative" rAng="0" ptsTypes="AA">
                                      <p:cBhvr>
                                        <p:cTn id="10" dur="5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-106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932" y="202900"/>
            <a:ext cx="636016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srgbClr val="4E5D70"/>
                </a:solidFill>
              </a:rPr>
              <a:t>Competition,</a:t>
            </a:r>
            <a:r>
              <a:rPr lang="en-US" altLang="ko-KR" sz="2400" b="1" i="1" kern="0">
                <a:solidFill>
                  <a:prstClr val="white">
                    <a:lumMod val="75000"/>
                  </a:prstClr>
                </a:solidFill>
              </a:rPr>
              <a:t> Creativity,supplement</a:t>
            </a:r>
            <a:r>
              <a:rPr lang="en-US" altLang="ko-KR"/>
              <a:t> </a:t>
            </a:r>
            <a:endParaRPr lang="en-US" altLang="ko-KR" sz="700" kern="0" dirty="0">
              <a:solidFill>
                <a:srgbClr val="4E5D7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5E2797-F948-4C2E-9937-9AF05DB2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1" y="2420254"/>
            <a:ext cx="2790825" cy="2628900"/>
          </a:xfrm>
          <a:prstGeom prst="rect">
            <a:avLst/>
          </a:prstGeom>
        </p:spPr>
      </p:pic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2A8D358D-D546-4B26-82E2-5A94F8198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1283454"/>
              </p:ext>
            </p:extLst>
          </p:nvPr>
        </p:nvGraphicFramePr>
        <p:xfrm>
          <a:off x="4971415" y="1584849"/>
          <a:ext cx="6868160" cy="417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819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270091" y="59848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srgbClr val="4E5D70"/>
                </a:solidFill>
              </a:rPr>
              <a:t>Develop </a:t>
            </a:r>
            <a:r>
              <a:rPr lang="en-US" altLang="ko-KR" sz="2400" b="1" i="1" kern="0">
                <a:solidFill>
                  <a:prstClr val="white">
                    <a:lumMod val="75000"/>
                  </a:prstClr>
                </a:solidFill>
              </a:rPr>
              <a:t>Environment </a:t>
            </a:r>
            <a:endParaRPr lang="en-US" altLang="ko-KR" sz="2400" b="1" i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97AE31-81A0-4791-A93C-565CDB66869B}"/>
              </a:ext>
            </a:extLst>
          </p:cNvPr>
          <p:cNvSpPr/>
          <p:nvPr/>
        </p:nvSpPr>
        <p:spPr>
          <a:xfrm>
            <a:off x="3980329" y="0"/>
            <a:ext cx="4231341" cy="669143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8748C-EE11-4D24-80E5-F9AACCC909F4}"/>
              </a:ext>
            </a:extLst>
          </p:cNvPr>
          <p:cNvSpPr/>
          <p:nvPr/>
        </p:nvSpPr>
        <p:spPr>
          <a:xfrm>
            <a:off x="123825" y="66675"/>
            <a:ext cx="3486150" cy="1019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21D595-11BC-42A8-99EE-BA481FEDCA3A}"/>
              </a:ext>
            </a:extLst>
          </p:cNvPr>
          <p:cNvSpPr txBox="1"/>
          <p:nvPr/>
        </p:nvSpPr>
        <p:spPr>
          <a:xfrm>
            <a:off x="1228751" y="840297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Frontend</a:t>
            </a:r>
            <a:endParaRPr lang="ko-KR" altLang="en-US" sz="32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83E181-0A62-46D4-8DD9-6D73AB791298}"/>
              </a:ext>
            </a:extLst>
          </p:cNvPr>
          <p:cNvSpPr txBox="1"/>
          <p:nvPr/>
        </p:nvSpPr>
        <p:spPr>
          <a:xfrm>
            <a:off x="8634972" y="752414"/>
            <a:ext cx="323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Data base&amp; Tools</a:t>
            </a:r>
            <a:endParaRPr lang="ko-KR" altLang="en-US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5FFC47-1B79-4FC6-9754-1525D212A13B}"/>
              </a:ext>
            </a:extLst>
          </p:cNvPr>
          <p:cNvSpPr txBox="1"/>
          <p:nvPr/>
        </p:nvSpPr>
        <p:spPr>
          <a:xfrm>
            <a:off x="5195327" y="721636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Backend</a:t>
            </a:r>
            <a:endParaRPr lang="ko-KR" altLang="en-US" sz="3200" b="1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18B14E2-BA0D-4EC5-BB9F-C0247136D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9" y="2317197"/>
            <a:ext cx="1074420" cy="762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B0E3FB3-2153-4BCD-8ECE-5A0CC06DD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83" y="5333654"/>
            <a:ext cx="701040" cy="746760"/>
          </a:xfrm>
          <a:prstGeom prst="rect">
            <a:avLst/>
          </a:prstGeom>
        </p:spPr>
      </p:pic>
      <p:pic>
        <p:nvPicPr>
          <p:cNvPr id="34" name="그림 3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DFA84F33-FAD4-461F-866A-D2E512B63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3141691"/>
            <a:ext cx="556260" cy="617220"/>
          </a:xfrm>
          <a:prstGeom prst="rect">
            <a:avLst/>
          </a:prstGeom>
        </p:spPr>
      </p:pic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298DB783-6E16-4B6D-9C46-A3A83C9FF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724" y="3128456"/>
            <a:ext cx="685800" cy="624840"/>
          </a:xfrm>
          <a:prstGeom prst="rect">
            <a:avLst/>
          </a:prstGeom>
        </p:spPr>
      </p:pic>
      <p:pic>
        <p:nvPicPr>
          <p:cNvPr id="36" name="그림 35" descr="그리기이(가) 표시된 사진&#10;&#10;자동 생성된 설명">
            <a:extLst>
              <a:ext uri="{FF2B5EF4-FFF2-40B4-BE49-F238E27FC236}">
                <a16:creationId xmlns:a16="http://schemas.microsoft.com/office/drawing/2014/main" id="{5C4ECF43-94F6-40F2-A808-41F60E3F36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41" y="4830073"/>
            <a:ext cx="1242060" cy="48006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8A53377-EC91-4397-8392-C409EF3FF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19" y="2349070"/>
            <a:ext cx="844334" cy="7793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B93C5A2-12C6-47EB-9657-180CA45555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1" y="3340458"/>
            <a:ext cx="945715" cy="10206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2583DE5-6EE6-400C-8F26-8E336D371D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7" y="3550242"/>
            <a:ext cx="1553306" cy="58477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EF550A9-6D58-4655-9837-E6B72CD7EF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1232" y="3720073"/>
            <a:ext cx="1746412" cy="534275"/>
          </a:xfrm>
          <a:prstGeom prst="rect">
            <a:avLst/>
          </a:prstGeom>
          <a:solidFill>
            <a:schemeClr val="accent2">
              <a:lumMod val="40000"/>
              <a:lumOff val="60000"/>
              <a:alpha val="92000"/>
            </a:schemeClr>
          </a:solidFill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E07E4AB-6BE8-49F0-A4CE-EF60FF3A7A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8673" y="1979561"/>
            <a:ext cx="1694594" cy="56925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DDC08A5-E89F-4408-95F8-D97DEA5870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2663" y="2297050"/>
            <a:ext cx="1132366" cy="106353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EBCCDD8-30E2-4CE5-A823-FA3E84A3FEB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99" y="4655416"/>
            <a:ext cx="1501139" cy="776057"/>
          </a:xfrm>
          <a:prstGeom prst="rect">
            <a:avLst/>
          </a:prstGeom>
        </p:spPr>
      </p:pic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id="{D16F5598-BD66-42C1-AE30-E7580A4AF68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478" y="3656517"/>
            <a:ext cx="1064849" cy="740108"/>
          </a:xfrm>
          <a:prstGeom prst="rect">
            <a:avLst/>
          </a:prstGeom>
        </p:spPr>
      </p:pic>
      <p:pic>
        <p:nvPicPr>
          <p:cNvPr id="45" name="그림 44" descr="그리기이(가) 표시된 사진&#10;&#10;자동 생성된 설명">
            <a:extLst>
              <a:ext uri="{FF2B5EF4-FFF2-40B4-BE49-F238E27FC236}">
                <a16:creationId xmlns:a16="http://schemas.microsoft.com/office/drawing/2014/main" id="{39B92956-4E2D-431E-9618-C8DD29F653A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89" y="5657636"/>
            <a:ext cx="1295400" cy="779355"/>
          </a:xfrm>
          <a:prstGeom prst="rect">
            <a:avLst/>
          </a:prstGeom>
        </p:spPr>
      </p:pic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F249F207-6D95-4D2A-AB36-453F199C87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19" y="3724794"/>
            <a:ext cx="1550756" cy="976035"/>
          </a:xfrm>
          <a:prstGeom prst="rect">
            <a:avLst/>
          </a:prstGeom>
        </p:spPr>
      </p:pic>
      <p:pic>
        <p:nvPicPr>
          <p:cNvPr id="47" name="그림 46" descr="그리기이(가) 표시된 사진&#10;&#10;자동 생성된 설명">
            <a:extLst>
              <a:ext uri="{FF2B5EF4-FFF2-40B4-BE49-F238E27FC236}">
                <a16:creationId xmlns:a16="http://schemas.microsoft.com/office/drawing/2014/main" id="{7E178BA9-0EFD-43B7-8860-09D2DCEAF77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82" y="5711407"/>
            <a:ext cx="1295400" cy="82116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0AA555C-535E-4532-BC9F-1B164F7E594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57" y="4718520"/>
            <a:ext cx="1336899" cy="503303"/>
          </a:xfrm>
          <a:prstGeom prst="rect">
            <a:avLst/>
          </a:prstGeom>
        </p:spPr>
      </p:pic>
      <p:pic>
        <p:nvPicPr>
          <p:cNvPr id="49" name="그림 48" descr="그리기이(가) 표시된 사진&#10;&#10;자동 생성된 설명">
            <a:extLst>
              <a:ext uri="{FF2B5EF4-FFF2-40B4-BE49-F238E27FC236}">
                <a16:creationId xmlns:a16="http://schemas.microsoft.com/office/drawing/2014/main" id="{32D9C5B0-B743-494C-9AC1-AF9B59E893B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07" y="5221823"/>
            <a:ext cx="1115166" cy="941123"/>
          </a:xfrm>
          <a:prstGeom prst="rect">
            <a:avLst/>
          </a:prstGeom>
        </p:spPr>
      </p:pic>
      <p:pic>
        <p:nvPicPr>
          <p:cNvPr id="50" name="그림 49" descr="그리기이(가) 표시된 사진&#10;&#10;자동 생성된 설명">
            <a:extLst>
              <a:ext uri="{FF2B5EF4-FFF2-40B4-BE49-F238E27FC236}">
                <a16:creationId xmlns:a16="http://schemas.microsoft.com/office/drawing/2014/main" id="{220C1351-EA09-442B-9DE3-47E415AD7F5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23" y="4192153"/>
            <a:ext cx="1123518" cy="89017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3D67F04-D071-4C5C-BF96-A599A542DFC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54983" y="4549381"/>
            <a:ext cx="2167178" cy="64117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1D1FA77-3215-48D2-BE79-61E17E7EE4F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60596" y="2712821"/>
            <a:ext cx="1228120" cy="955144"/>
          </a:xfrm>
          <a:prstGeom prst="rect">
            <a:avLst/>
          </a:prstGeom>
        </p:spPr>
      </p:pic>
      <p:pic>
        <p:nvPicPr>
          <p:cNvPr id="53" name="Picture 2" descr="Portainer - ASUSTOR NAS">
            <a:extLst>
              <a:ext uri="{FF2B5EF4-FFF2-40B4-BE49-F238E27FC236}">
                <a16:creationId xmlns:a16="http://schemas.microsoft.com/office/drawing/2014/main" id="{4652F59C-5993-4133-B3D5-344183BC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19" y="3379984"/>
            <a:ext cx="1214451" cy="12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Auto-delete files in a directory after a certain time in Nextcloud -  Maximilian Muth">
            <a:extLst>
              <a:ext uri="{FF2B5EF4-FFF2-40B4-BE49-F238E27FC236}">
                <a16:creationId xmlns:a16="http://schemas.microsoft.com/office/drawing/2014/main" id="{092D45B5-3C19-483F-97DB-4930CD55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35" y="5287550"/>
            <a:ext cx="1399856" cy="99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85C3616-7822-4BD8-B2F1-AE86A0BBB31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38073" y="2538369"/>
            <a:ext cx="740600" cy="8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8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736382" y="166456"/>
              <a:ext cx="719232" cy="417544"/>
              <a:chOff x="5736382" y="166456"/>
              <a:chExt cx="719232" cy="417544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A753DEB-4900-43C1-B5C2-AD632F98F9DB}"/>
                  </a:ext>
                </a:extLst>
              </p:cNvPr>
              <p:cNvSpPr/>
              <p:nvPr/>
            </p:nvSpPr>
            <p:spPr>
              <a:xfrm>
                <a:off x="5736382" y="166456"/>
                <a:ext cx="719232" cy="417544"/>
              </a:xfrm>
              <a:custGeom>
                <a:avLst/>
                <a:gdLst>
                  <a:gd name="connsiteX0" fmla="*/ 0 w 1581154"/>
                  <a:gd name="connsiteY0" fmla="*/ 0 h 917925"/>
                  <a:gd name="connsiteX1" fmla="*/ 1581154 w 1581154"/>
                  <a:gd name="connsiteY1" fmla="*/ 0 h 917925"/>
                  <a:gd name="connsiteX2" fmla="*/ 1581154 w 1581154"/>
                  <a:gd name="connsiteY2" fmla="*/ 3281 h 917925"/>
                  <a:gd name="connsiteX3" fmla="*/ 1529610 w 1581154"/>
                  <a:gd name="connsiteY3" fmla="*/ 8477 h 917925"/>
                  <a:gd name="connsiteX4" fmla="*/ 1196449 w 1581154"/>
                  <a:gd name="connsiteY4" fmla="*/ 417251 h 917925"/>
                  <a:gd name="connsiteX5" fmla="*/ 1196449 w 1581154"/>
                  <a:gd name="connsiteY5" fmla="*/ 420116 h 917925"/>
                  <a:gd name="connsiteX6" fmla="*/ 1196451 w 1581154"/>
                  <a:gd name="connsiteY6" fmla="*/ 420136 h 917925"/>
                  <a:gd name="connsiteX7" fmla="*/ 1196450 w 1581154"/>
                  <a:gd name="connsiteY7" fmla="*/ 500674 h 917925"/>
                  <a:gd name="connsiteX8" fmla="*/ 779199 w 1581154"/>
                  <a:gd name="connsiteY8" fmla="*/ 917925 h 917925"/>
                  <a:gd name="connsiteX9" fmla="*/ 779200 w 1581154"/>
                  <a:gd name="connsiteY9" fmla="*/ 917924 h 917925"/>
                  <a:gd name="connsiteX10" fmla="*/ 361949 w 1581154"/>
                  <a:gd name="connsiteY10" fmla="*/ 500673 h 917925"/>
                  <a:gd name="connsiteX11" fmla="*/ 361949 w 1581154"/>
                  <a:gd name="connsiteY11" fmla="*/ 420136 h 917925"/>
                  <a:gd name="connsiteX12" fmla="*/ 361950 w 1581154"/>
                  <a:gd name="connsiteY12" fmla="*/ 420126 h 917925"/>
                  <a:gd name="connsiteX13" fmla="*/ 361950 w 1581154"/>
                  <a:gd name="connsiteY13" fmla="*/ 417251 h 917925"/>
                  <a:gd name="connsiteX14" fmla="*/ 28790 w 1581154"/>
                  <a:gd name="connsiteY14" fmla="*/ 8477 h 917925"/>
                  <a:gd name="connsiteX15" fmla="*/ 0 w 1581154"/>
                  <a:gd name="connsiteY15" fmla="*/ 5575 h 917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81154" h="917925">
                    <a:moveTo>
                      <a:pt x="0" y="0"/>
                    </a:moveTo>
                    <a:lnTo>
                      <a:pt x="1581154" y="0"/>
                    </a:lnTo>
                    <a:lnTo>
                      <a:pt x="1581154" y="3281"/>
                    </a:lnTo>
                    <a:lnTo>
                      <a:pt x="1529610" y="8477"/>
                    </a:lnTo>
                    <a:cubicBezTo>
                      <a:pt x="1339476" y="47384"/>
                      <a:pt x="1196449" y="215615"/>
                      <a:pt x="1196449" y="417251"/>
                    </a:cubicBezTo>
                    <a:lnTo>
                      <a:pt x="1196449" y="420116"/>
                    </a:lnTo>
                    <a:lnTo>
                      <a:pt x="1196451" y="420136"/>
                    </a:lnTo>
                    <a:cubicBezTo>
                      <a:pt x="1196451" y="446982"/>
                      <a:pt x="1196450" y="473828"/>
                      <a:pt x="1196450" y="500674"/>
                    </a:cubicBezTo>
                    <a:cubicBezTo>
                      <a:pt x="1196450" y="731115"/>
                      <a:pt x="1009640" y="917925"/>
                      <a:pt x="779199" y="917925"/>
                    </a:cubicBezTo>
                    <a:lnTo>
                      <a:pt x="779200" y="917924"/>
                    </a:lnTo>
                    <a:cubicBezTo>
                      <a:pt x="548759" y="917924"/>
                      <a:pt x="361949" y="731114"/>
                      <a:pt x="361949" y="500673"/>
                    </a:cubicBezTo>
                    <a:lnTo>
                      <a:pt x="361949" y="420136"/>
                    </a:lnTo>
                    <a:lnTo>
                      <a:pt x="361950" y="420126"/>
                    </a:lnTo>
                    <a:lnTo>
                      <a:pt x="361950" y="417251"/>
                    </a:lnTo>
                    <a:cubicBezTo>
                      <a:pt x="361950" y="215615"/>
                      <a:pt x="218924" y="47384"/>
                      <a:pt x="28790" y="8477"/>
                    </a:cubicBezTo>
                    <a:lnTo>
                      <a:pt x="0" y="5575"/>
                    </a:lnTo>
                    <a:close/>
                  </a:path>
                </a:pathLst>
              </a:cu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srgbClr val="4E5D70"/>
                </a:solidFill>
              </a:rPr>
              <a:t>Develop Environment</a:t>
            </a:r>
            <a:r>
              <a:rPr lang="en-US" altLang="ko-KR" sz="2400" b="1" i="1" ker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E7E5989-73BC-4584-B912-F6F1872AC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14956"/>
              </p:ext>
            </p:extLst>
          </p:nvPr>
        </p:nvGraphicFramePr>
        <p:xfrm>
          <a:off x="5969998" y="1170632"/>
          <a:ext cx="5484791" cy="4095261"/>
        </p:xfrm>
        <a:graphic>
          <a:graphicData uri="http://schemas.openxmlformats.org/drawingml/2006/table">
            <a:tbl>
              <a:tblPr/>
              <a:tblGrid>
                <a:gridCol w="390409">
                  <a:extLst>
                    <a:ext uri="{9D8B030D-6E8A-4147-A177-3AD203B41FA5}">
                      <a16:colId xmlns:a16="http://schemas.microsoft.com/office/drawing/2014/main" val="465157169"/>
                    </a:ext>
                  </a:extLst>
                </a:gridCol>
                <a:gridCol w="1399026">
                  <a:extLst>
                    <a:ext uri="{9D8B030D-6E8A-4147-A177-3AD203B41FA5}">
                      <a16:colId xmlns:a16="http://schemas.microsoft.com/office/drawing/2014/main" val="2755661860"/>
                    </a:ext>
                  </a:extLst>
                </a:gridCol>
                <a:gridCol w="3695356">
                  <a:extLst>
                    <a:ext uri="{9D8B030D-6E8A-4147-A177-3AD203B41FA5}">
                      <a16:colId xmlns:a16="http://schemas.microsoft.com/office/drawing/2014/main" val="1645535384"/>
                    </a:ext>
                  </a:extLst>
                </a:gridCol>
              </a:tblGrid>
              <a:tr h="1824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64408"/>
                  </a:ext>
                </a:extLst>
              </a:tr>
              <a:tr h="36308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S/W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Deep Learning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TensorFlow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yolo v3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사용하여 물체를 인식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(Object Detection)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한 뒤에 이에 맞는 알고리즘 채택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996359"/>
                  </a:ext>
                </a:extLst>
              </a:tr>
              <a:tr h="468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Motor manipulation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자율 운행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자율 접안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센서 값을 입력받아 원하는 경로로 운행하기 위해 모터의 방향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세기 조절 알고리즘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예인선이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Object Detection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을 사용하여 해당 모선을 인식할 경우 부두에 안치되도록 접안시킴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74890"/>
                  </a:ext>
                </a:extLst>
              </a:tr>
              <a:tr h="543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Application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관제사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도선사 등 항만관계자분들이 사용할 수 있고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현재 자율 주행 혹은 자율 접안 시 출력되는 데이터 값들을 확인할 수 있는 어플리케이션 개발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604936"/>
                  </a:ext>
                </a:extLst>
              </a:tr>
              <a:tr h="363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Google Cloud Platform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을 사용하여 방화벽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VM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모듈을 사용한 가상 서버 설계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71511"/>
                  </a:ext>
                </a:extLst>
              </a:tr>
              <a:tr h="543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Edge Computing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라즈베리파이를 선박에 부착하여 자체 내에서 연산과정을 통해 나온 값을 부두의 서버에 전송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부두에서도 초음파 센서와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CDS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값을 계산하여 선박에 전송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83574"/>
                  </a:ext>
                </a:extLst>
              </a:tr>
              <a:tr h="3630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H/W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Sensor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각종 센서를 통해 원하는 값을 입력 받음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유량 센서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초음파 센서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레이저 센서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라즈베리파이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01265"/>
                  </a:ext>
                </a:extLst>
              </a:tr>
              <a:tr h="904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Motor, Boat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자율 운항 시뮬레이터 구동 여부를 실험하기 위한 보트 구성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실제 항만 환경에 착안하여 예인선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모선 두 가지 선박 설계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접안 알고리즘 안에서 모터의 경우 예인선에 부착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모선의 경우 선박의 엔진이 정지되어 있다고 가정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실제 접안 상황 착안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61469"/>
                  </a:ext>
                </a:extLst>
              </a:tr>
              <a:tr h="363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Pier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부두에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CDS(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조도센서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와 초음파 센서를 설치하여 모선이 정확한 지점에 접안을 할 수 있도록 설계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972" marR="47972" marT="13263" marB="132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8928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3AA63DE1-3533-4DC9-A2B0-A21693AF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10B2A6B-4032-4069-8E14-664E54170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79034"/>
              </p:ext>
            </p:extLst>
          </p:nvPr>
        </p:nvGraphicFramePr>
        <p:xfrm>
          <a:off x="478753" y="1170632"/>
          <a:ext cx="5374437" cy="4979266"/>
        </p:xfrm>
        <a:graphic>
          <a:graphicData uri="http://schemas.openxmlformats.org/drawingml/2006/table">
            <a:tbl>
              <a:tblPr/>
              <a:tblGrid>
                <a:gridCol w="53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8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70">
                <a:tc row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개발환경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스마트폰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App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Android Studio (1.2.2)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Android Studio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를 이용한</a:t>
                      </a: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application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안드로이드 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자율주행에 필요한 데이터를 저장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서버운영체제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Linux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Ubuntu, Window </a:t>
                      </a: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CentOS 6.6, GCP(Google Cloud Platform)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클라우드 서버 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CentOS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원격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접속용 툴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RSA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키 생성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(Putty gen)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0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GCP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(Google Cloud Platform)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atin typeface="+mn-lt"/>
                        </a:rPr>
                        <a:t>VM instance</a:t>
                      </a:r>
                      <a:endParaRPr lang="ko-KR" altLang="en-US" sz="700">
                        <a:latin typeface="+mn-lt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lt"/>
                        </a:rPr>
                        <a:t>가상 서버 설계 저장소</a:t>
                      </a:r>
                      <a:r>
                        <a:rPr lang="en-US" altLang="ko-KR" sz="700">
                          <a:latin typeface="+mn-lt"/>
                        </a:rPr>
                        <a:t>, </a:t>
                      </a:r>
                      <a:r>
                        <a:rPr lang="ko-KR" altLang="en-US" sz="700">
                          <a:latin typeface="+mn-lt"/>
                        </a:rPr>
                        <a:t>앱과 서버 연결시 필요한 터미널 구축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50351"/>
                  </a:ext>
                </a:extLst>
              </a:tr>
              <a:tr h="43313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lt"/>
                        </a:rPr>
                        <a:t>메타데이터 및 </a:t>
                      </a:r>
                      <a:r>
                        <a:rPr lang="en-US" altLang="ko-KR" sz="700">
                          <a:latin typeface="+mn-lt"/>
                        </a:rPr>
                        <a:t>SSH</a:t>
                      </a:r>
                      <a:endParaRPr lang="ko-KR" altLang="en-US" sz="700">
                        <a:latin typeface="+mn-lt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lt"/>
                        </a:rPr>
                        <a:t>보안을 위한 </a:t>
                      </a:r>
                      <a:r>
                        <a:rPr lang="en-US" altLang="ko-KR" sz="700">
                          <a:latin typeface="+mn-lt"/>
                        </a:rPr>
                        <a:t>RSA </a:t>
                      </a:r>
                      <a:r>
                        <a:rPr lang="ko-KR" altLang="en-US" sz="700">
                          <a:latin typeface="+mn-lt"/>
                        </a:rPr>
                        <a:t>키 저장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07330"/>
                  </a:ext>
                </a:extLst>
              </a:tr>
              <a:tr h="19246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자율주행</a:t>
                      </a:r>
                      <a:endParaRPr lang="en-US" altLang="ko-KR" sz="7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소프트웨어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Python (3.7)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인공지능형 알고리즘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73857"/>
                  </a:ext>
                </a:extLst>
              </a:tr>
              <a:tr h="331028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MATLAB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신호처리 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778367"/>
                  </a:ext>
                </a:extLst>
              </a:tr>
              <a:tr h="68922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웹 서버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데이터 </a:t>
                      </a:r>
                      <a:endParaRPr lang="en-US" altLang="ko-KR" sz="7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교류 가시화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ATOM, HTML, CSS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서버와 클라이언트의 데이터 교류가 잘 이루어지고 있는지 보여주기 위한 중간 지점구축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173799"/>
                  </a:ext>
                </a:extLst>
              </a:tr>
              <a:tr h="35777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딥러닝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영상처리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YOLO v3, OpenCV 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선박에 부착되어있는 웹캠 영상을 서버로 받아와 물체인식 알고리즘 적용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749871"/>
                  </a:ext>
                </a:extLst>
              </a:tr>
              <a:tr h="35777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NAS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시스템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Portainer,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Next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Cloud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크기가 큰 영상 혹은 대용량 업데이트 시 빠른 파일 전송을 위한 추가 서버 구축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7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568161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526</Words>
  <Application>Microsoft Office PowerPoint</Application>
  <PresentationFormat>와이드스크린</PresentationFormat>
  <Paragraphs>127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 윤모</cp:lastModifiedBy>
  <cp:revision>21</cp:revision>
  <dcterms:created xsi:type="dcterms:W3CDTF">2020-10-07T02:47:54Z</dcterms:created>
  <dcterms:modified xsi:type="dcterms:W3CDTF">2020-11-13T10:00:20Z</dcterms:modified>
</cp:coreProperties>
</file>