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59" r:id="rId6"/>
    <p:sldId id="261" r:id="rId7"/>
    <p:sldId id="262" r:id="rId8"/>
    <p:sldId id="281" r:id="rId9"/>
    <p:sldId id="264" r:id="rId10"/>
    <p:sldId id="263" r:id="rId11"/>
    <p:sldId id="265" r:id="rId12"/>
    <p:sldId id="266" r:id="rId13"/>
    <p:sldId id="273" r:id="rId14"/>
    <p:sldId id="274" r:id="rId15"/>
    <p:sldId id="277" r:id="rId16"/>
    <p:sldId id="278" r:id="rId17"/>
    <p:sldId id="276" r:id="rId18"/>
    <p:sldId id="279" r:id="rId19"/>
    <p:sldId id="275" r:id="rId20"/>
    <p:sldId id="280" r:id="rId21"/>
    <p:sldId id="268" r:id="rId22"/>
    <p:sldId id="269" r:id="rId23"/>
    <p:sldId id="270" r:id="rId24"/>
    <p:sldId id="271" r:id="rId25"/>
    <p:sldId id="272" r:id="rId2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0" autoAdjust="0"/>
    <p:restoredTop sz="94660"/>
  </p:normalViewPr>
  <p:slideViewPr>
    <p:cSldViewPr snapToGrid="0">
      <p:cViewPr varScale="1">
        <p:scale>
          <a:sx n="71" d="100"/>
          <a:sy n="71" d="100"/>
        </p:scale>
        <p:origin x="25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bg>
      <p:bgPr>
        <a:solidFill>
          <a:srgbClr val="003C7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719072" y="1377387"/>
            <a:ext cx="6739128" cy="2132576"/>
          </a:xfrm>
        </p:spPr>
        <p:txBody>
          <a:bodyPr anchor="t">
            <a:normAutofit/>
          </a:bodyPr>
          <a:lstStyle>
            <a:lvl1pPr algn="l">
              <a:defRPr sz="3600" b="1" baseline="0">
                <a:solidFill>
                  <a:schemeClr val="bg1"/>
                </a:solidFill>
                <a:latin typeface="PSU Stidti" panose="02000000000000000000" pitchFamily="50" charset="-34"/>
                <a:cs typeface="PSU Stidti" panose="02000000000000000000" pitchFamily="50" charset="-34"/>
              </a:defRPr>
            </a:lvl1pPr>
          </a:lstStyle>
          <a:p>
            <a:r>
              <a:rPr lang="en-US" dirty="0" smtClean="0"/>
              <a:t>T</a:t>
            </a:r>
            <a:endParaRPr lang="en-US" dirty="0"/>
          </a:p>
        </p:txBody>
      </p:sp>
      <p:sp>
        <p:nvSpPr>
          <p:cNvPr id="3" name="Subtitle 2"/>
          <p:cNvSpPr>
            <a:spLocks noGrp="1"/>
          </p:cNvSpPr>
          <p:nvPr>
            <p:ph type="subTitle" idx="1"/>
          </p:nvPr>
        </p:nvSpPr>
        <p:spPr>
          <a:xfrm>
            <a:off x="2916620" y="3925614"/>
            <a:ext cx="5565228" cy="1332186"/>
          </a:xfrm>
        </p:spPr>
        <p:txBody>
          <a:bodyPr>
            <a:normAutofit/>
          </a:bodyPr>
          <a:lstStyle>
            <a:lvl1pPr marL="0" indent="0" algn="ctr">
              <a:buNone/>
              <a:defRPr sz="2000">
                <a:solidFill>
                  <a:schemeClr val="bg1"/>
                </a:solidFill>
                <a:latin typeface="PSU Stidti" panose="02000000000000000000" pitchFamily="50" charset="-34"/>
                <a:cs typeface="PSU Stidti" panose="02000000000000000000" pitchFamily="50" charset="-34"/>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grpSp>
        <p:nvGrpSpPr>
          <p:cNvPr id="7" name="Group 7"/>
          <p:cNvGrpSpPr/>
          <p:nvPr/>
        </p:nvGrpSpPr>
        <p:grpSpPr>
          <a:xfrm>
            <a:off x="0" y="1433014"/>
            <a:ext cx="1596788" cy="436729"/>
            <a:chOff x="0" y="1433014"/>
            <a:chExt cx="1596788" cy="436729"/>
          </a:xfrm>
        </p:grpSpPr>
        <p:sp>
          <p:nvSpPr>
            <p:cNvPr id="8" name="Rectangle 8"/>
            <p:cNvSpPr/>
            <p:nvPr userDrawn="1"/>
          </p:nvSpPr>
          <p:spPr>
            <a:xfrm>
              <a:off x="0" y="1460310"/>
              <a:ext cx="914400" cy="3275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9"/>
            <p:cNvSpPr/>
            <p:nvPr userDrawn="1"/>
          </p:nvSpPr>
          <p:spPr>
            <a:xfrm>
              <a:off x="1160059" y="1433014"/>
              <a:ext cx="436729" cy="436729"/>
            </a:xfrm>
            <a:prstGeom prst="ellipse">
              <a:avLst/>
            </a:prstGeom>
            <a:solidFill>
              <a:srgbClr val="52B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 name="Rectangle 22"/>
          <p:cNvSpPr/>
          <p:nvPr/>
        </p:nvSpPr>
        <p:spPr>
          <a:xfrm>
            <a:off x="0" y="5527343"/>
            <a:ext cx="9144000" cy="1330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52393" y="5877848"/>
            <a:ext cx="2043030" cy="632680"/>
          </a:xfrm>
          <a:prstGeom prst="rect">
            <a:avLst/>
          </a:prstGeom>
        </p:spPr>
      </p:pic>
      <p:pic>
        <p:nvPicPr>
          <p:cNvPr id="12"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48467" y="181128"/>
            <a:ext cx="676077" cy="1051674"/>
          </a:xfrm>
          <a:prstGeom prst="rect">
            <a:avLst/>
          </a:prstGeom>
        </p:spPr>
      </p:pic>
      <p:pic>
        <p:nvPicPr>
          <p:cNvPr id="1026" name="Picture 2" descr="ãESSAND PSUãã®ç»åæ¤ç´¢çµæ"/>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 y="5517930"/>
            <a:ext cx="1340069" cy="1340069"/>
          </a:xfrm>
          <a:prstGeom prst="rect">
            <a:avLst/>
          </a:prstGeom>
          <a:noFill/>
          <a:extLst>
            <a:ext uri="{909E8E84-426E-40DD-AFC4-6F175D3DCCD1}">
              <a14:hiddenFill xmlns:a14="http://schemas.microsoft.com/office/drawing/2010/main">
                <a:solidFill>
                  <a:srgbClr val="FFFFFF"/>
                </a:solidFill>
              </a14:hiddenFill>
            </a:ext>
          </a:extLst>
        </p:spPr>
      </p:pic>
      <p:sp>
        <p:nvSpPr>
          <p:cNvPr id="20" name="テキスト ボックス 19"/>
          <p:cNvSpPr txBox="1"/>
          <p:nvPr/>
        </p:nvSpPr>
        <p:spPr>
          <a:xfrm>
            <a:off x="1647496" y="5785945"/>
            <a:ext cx="5202621" cy="984885"/>
          </a:xfrm>
          <a:prstGeom prst="rect">
            <a:avLst/>
          </a:prstGeom>
          <a:noFill/>
        </p:spPr>
        <p:txBody>
          <a:bodyPr wrap="square" rtlCol="0">
            <a:spAutoFit/>
          </a:bodyPr>
          <a:lstStyle/>
          <a:p>
            <a:r>
              <a:rPr kumimoji="1" lang="en-US" altLang="ja-JP" sz="3400" b="1" dirty="0" smtClean="0">
                <a:solidFill>
                  <a:srgbClr val="1D3B6D"/>
                </a:solidFill>
                <a:latin typeface="PSU Stidti" panose="02000000000000000000" pitchFamily="50" charset="-34"/>
                <a:cs typeface="PSU Stidti" panose="02000000000000000000" pitchFamily="50" charset="-34"/>
              </a:rPr>
              <a:t>Kiyota Hashimoto</a:t>
            </a:r>
            <a:r>
              <a:rPr kumimoji="1" lang="en-US" altLang="ja-JP" sz="3200" b="1" dirty="0" smtClean="0">
                <a:solidFill>
                  <a:srgbClr val="1D3B6D"/>
                </a:solidFill>
                <a:latin typeface="PSU Stidti" panose="02000000000000000000" pitchFamily="50" charset="-34"/>
                <a:cs typeface="PSU Stidti" panose="02000000000000000000" pitchFamily="50" charset="-34"/>
              </a:rPr>
              <a:t>, </a:t>
            </a:r>
            <a:r>
              <a:rPr kumimoji="1" lang="en-US" altLang="ja-JP" sz="2400" b="1" dirty="0" err="1" smtClean="0">
                <a:solidFill>
                  <a:srgbClr val="1D3B6D"/>
                </a:solidFill>
                <a:latin typeface="PSU Stidti" panose="02000000000000000000" pitchFamily="50" charset="-34"/>
                <a:cs typeface="PSU Stidti" panose="02000000000000000000" pitchFamily="50" charset="-34"/>
              </a:rPr>
              <a:t>D.Eng</a:t>
            </a:r>
            <a:endParaRPr kumimoji="1" lang="en-US" altLang="ja-JP" sz="2400" b="1" dirty="0" smtClean="0">
              <a:solidFill>
                <a:srgbClr val="1D3B6D"/>
              </a:solidFill>
              <a:latin typeface="PSU Stidti" panose="02000000000000000000" pitchFamily="50" charset="-34"/>
              <a:cs typeface="PSU Stidti" panose="02000000000000000000" pitchFamily="50" charset="-34"/>
            </a:endParaRPr>
          </a:p>
          <a:p>
            <a:r>
              <a:rPr kumimoji="1" lang="en-US" altLang="ja-JP" sz="2400" b="0" dirty="0" smtClean="0">
                <a:solidFill>
                  <a:srgbClr val="1D3B6D"/>
                </a:solidFill>
                <a:latin typeface="PSU Stidti" panose="02000000000000000000" pitchFamily="50" charset="-34"/>
                <a:cs typeface="PSU Stidti" panose="02000000000000000000" pitchFamily="50" charset="-34"/>
              </a:rPr>
              <a:t>           kiyota.hashimoto@gmail.com</a:t>
            </a:r>
            <a:endParaRPr kumimoji="1" lang="ja-JP" altLang="en-US" sz="2400" b="0" dirty="0">
              <a:solidFill>
                <a:srgbClr val="1D3B6D"/>
              </a:solidFill>
              <a:latin typeface="PSU Stidti" panose="02000000000000000000" pitchFamily="50" charset="-34"/>
              <a:cs typeface="PSU Stidti" panose="02000000000000000000" pitchFamily="50" charset="-34"/>
            </a:endParaRPr>
          </a:p>
        </p:txBody>
      </p:sp>
    </p:spTree>
    <p:extLst>
      <p:ext uri="{BB962C8B-B14F-4D97-AF65-F5344CB8AC3E}">
        <p14:creationId xmlns:p14="http://schemas.microsoft.com/office/powerpoint/2010/main" val="308419855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Page">
    <p:bg>
      <p:bgPr>
        <a:solidFill>
          <a:srgbClr val="003C7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84566" y="566504"/>
            <a:ext cx="6389759" cy="1176032"/>
          </a:xfrm>
        </p:spPr>
        <p:txBody>
          <a:bodyPr anchor="t">
            <a:normAutofit/>
          </a:bodyPr>
          <a:lstStyle>
            <a:lvl1pPr algn="l">
              <a:defRPr sz="3600" b="1" baseline="0">
                <a:solidFill>
                  <a:schemeClr val="bg1"/>
                </a:solidFill>
                <a:latin typeface="PSU Stidti" panose="02000000000000000000" pitchFamily="50" charset="-34"/>
                <a:cs typeface="PSU Stidti" panose="02000000000000000000" pitchFamily="50" charset="-34"/>
              </a:defRPr>
            </a:lvl1pPr>
          </a:lstStyle>
          <a:p>
            <a:r>
              <a:rPr lang="en-US" dirty="0" smtClean="0"/>
              <a:t>T</a:t>
            </a:r>
            <a:endParaRPr lang="en-US" dirty="0"/>
          </a:p>
        </p:txBody>
      </p:sp>
      <p:sp>
        <p:nvSpPr>
          <p:cNvPr id="3" name="Subtitle 2"/>
          <p:cNvSpPr>
            <a:spLocks noGrp="1"/>
          </p:cNvSpPr>
          <p:nvPr>
            <p:ph type="subTitle" idx="1"/>
          </p:nvPr>
        </p:nvSpPr>
        <p:spPr>
          <a:xfrm>
            <a:off x="0" y="5525814"/>
            <a:ext cx="9144000" cy="1332186"/>
          </a:xfrm>
          <a:solidFill>
            <a:schemeClr val="bg1"/>
          </a:solidFill>
        </p:spPr>
        <p:txBody>
          <a:bodyPr>
            <a:normAutofit/>
          </a:bodyPr>
          <a:lstStyle>
            <a:lvl1pPr marL="0" indent="0" algn="ctr">
              <a:buNone/>
              <a:defRPr sz="2000">
                <a:solidFill>
                  <a:srgbClr val="1D3B6D"/>
                </a:solidFill>
                <a:latin typeface="PSU Stidti" panose="02000000000000000000" pitchFamily="50" charset="-34"/>
                <a:cs typeface="PSU Stidti" panose="02000000000000000000" pitchFamily="50" charset="-34"/>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grpSp>
        <p:nvGrpSpPr>
          <p:cNvPr id="7" name="Group 7"/>
          <p:cNvGrpSpPr/>
          <p:nvPr/>
        </p:nvGrpSpPr>
        <p:grpSpPr>
          <a:xfrm>
            <a:off x="0" y="535867"/>
            <a:ext cx="1596788" cy="436729"/>
            <a:chOff x="0" y="1433014"/>
            <a:chExt cx="1596788" cy="436729"/>
          </a:xfrm>
        </p:grpSpPr>
        <p:sp>
          <p:nvSpPr>
            <p:cNvPr id="8" name="Rectangle 8"/>
            <p:cNvSpPr/>
            <p:nvPr userDrawn="1"/>
          </p:nvSpPr>
          <p:spPr>
            <a:xfrm>
              <a:off x="0" y="1460310"/>
              <a:ext cx="914400" cy="3275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9"/>
            <p:cNvSpPr/>
            <p:nvPr userDrawn="1"/>
          </p:nvSpPr>
          <p:spPr>
            <a:xfrm>
              <a:off x="1160059" y="1433014"/>
              <a:ext cx="436729" cy="436729"/>
            </a:xfrm>
            <a:prstGeom prst="ellipse">
              <a:avLst/>
            </a:prstGeom>
            <a:solidFill>
              <a:srgbClr val="52B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2"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8467" y="181128"/>
            <a:ext cx="676077" cy="1051674"/>
          </a:xfrm>
          <a:prstGeom prst="rect">
            <a:avLst/>
          </a:prstGeom>
        </p:spPr>
      </p:pic>
    </p:spTree>
    <p:extLst>
      <p:ext uri="{BB962C8B-B14F-4D97-AF65-F5344CB8AC3E}">
        <p14:creationId xmlns:p14="http://schemas.microsoft.com/office/powerpoint/2010/main" val="14163745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7" name="図 6"/>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sz="3200">
                <a:solidFill>
                  <a:srgbClr val="1D3B6D"/>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a:xfrm>
            <a:off x="0" y="6392927"/>
            <a:ext cx="2687574" cy="465073"/>
          </a:xfrm>
          <a:prstGeom prst="rect">
            <a:avLst/>
          </a:prstGeom>
        </p:spPr>
        <p:txBody>
          <a:bodyPr/>
          <a:lstStyle>
            <a:lvl1pPr>
              <a:defRPr sz="1200">
                <a:solidFill>
                  <a:schemeClr val="bg1">
                    <a:lumMod val="95000"/>
                  </a:schemeClr>
                </a:solidFill>
                <a:latin typeface="PSU Stidti" panose="02000000000000000000" pitchFamily="50" charset="-34"/>
                <a:cs typeface="PSU Stidti" panose="02000000000000000000" pitchFamily="50" charset="-34"/>
              </a:defRPr>
            </a:lvl1pPr>
          </a:lstStyle>
          <a:p>
            <a:fld id="{06A77D16-0833-4EC7-99B7-EE99066B40B1}" type="datetimeFigureOut">
              <a:rPr kumimoji="1" lang="ja-JP" altLang="en-US" smtClean="0"/>
              <a:t>2020/1/20</a:t>
            </a:fld>
            <a:endParaRPr kumimoji="1" lang="ja-JP" altLang="en-US"/>
          </a:p>
        </p:txBody>
      </p:sp>
      <p:sp>
        <p:nvSpPr>
          <p:cNvPr id="5" name="Footer Placeholder 4"/>
          <p:cNvSpPr>
            <a:spLocks noGrp="1"/>
          </p:cNvSpPr>
          <p:nvPr>
            <p:ph type="ftr" sz="quarter" idx="11"/>
          </p:nvPr>
        </p:nvSpPr>
        <p:spPr/>
        <p:txBody>
          <a:bodyPr/>
          <a:lstStyle>
            <a:lvl1pPr>
              <a:defRPr>
                <a:latin typeface="PSU Stidti" panose="02000000000000000000" pitchFamily="50" charset="-34"/>
                <a:cs typeface="PSU Stidti" panose="02000000000000000000" pitchFamily="50" charset="-34"/>
              </a:defRPr>
            </a:lvl1pPr>
          </a:lstStyle>
          <a:p>
            <a:endParaRPr kumimoji="1" lang="ja-JP" altLang="en-US"/>
          </a:p>
        </p:txBody>
      </p:sp>
      <p:sp>
        <p:nvSpPr>
          <p:cNvPr id="6" name="Slide Number Placeholder 5"/>
          <p:cNvSpPr>
            <a:spLocks noGrp="1"/>
          </p:cNvSpPr>
          <p:nvPr>
            <p:ph type="sldNum" sz="quarter" idx="12"/>
          </p:nvPr>
        </p:nvSpPr>
        <p:spPr/>
        <p:txBody>
          <a:bodyPr/>
          <a:lstStyle/>
          <a:p>
            <a:fld id="{12D32E4E-F837-4A82-9837-3437E2067D16}" type="slidenum">
              <a:rPr kumimoji="1" lang="ja-JP" altLang="en-US" smtClean="0"/>
              <a:t>‹#›</a:t>
            </a:fld>
            <a:endParaRPr kumimoji="1" lang="ja-JP" altLang="en-US"/>
          </a:p>
        </p:txBody>
      </p:sp>
    </p:spTree>
    <p:extLst>
      <p:ext uri="{BB962C8B-B14F-4D97-AF65-F5344CB8AC3E}">
        <p14:creationId xmlns:p14="http://schemas.microsoft.com/office/powerpoint/2010/main" val="53319521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9" name="図 8"/>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sz="3200">
                <a:solidFill>
                  <a:srgbClr val="1D3B6D"/>
                </a:solidFill>
                <a:latin typeface="PSU Stidti" panose="02000000000000000000" pitchFamily="50" charset="-34"/>
                <a:cs typeface="PSU Stidti" panose="02000000000000000000" pitchFamily="50" charset="-34"/>
              </a:defRPr>
            </a:lvl1p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53162" y="935608"/>
            <a:ext cx="4370070" cy="5282311"/>
          </a:xfrm>
        </p:spPr>
        <p:txBody>
          <a:bodyPr/>
          <a:lstStyle>
            <a:lvl1pPr>
              <a:defRPr>
                <a:latin typeface="PSU Stidti" panose="02000000000000000000" pitchFamily="50" charset="-34"/>
                <a:cs typeface="PSU Stidti" panose="02000000000000000000" pitchFamily="50" charset="-34"/>
              </a:defRPr>
            </a:lvl1pPr>
            <a:lvl2pPr>
              <a:defRPr>
                <a:latin typeface="PSU Stidti" panose="02000000000000000000" pitchFamily="50" charset="-34"/>
                <a:cs typeface="PSU Stidti" panose="02000000000000000000" pitchFamily="50" charset="-34"/>
              </a:defRPr>
            </a:lvl2pPr>
            <a:lvl3pPr>
              <a:defRPr>
                <a:latin typeface="PSU Stidti" panose="02000000000000000000" pitchFamily="50" charset="-34"/>
                <a:cs typeface="PSU Stidti" panose="02000000000000000000" pitchFamily="50" charset="-34"/>
              </a:defRPr>
            </a:lvl3pPr>
            <a:lvl4pPr>
              <a:defRPr>
                <a:latin typeface="PSU Stidti" panose="02000000000000000000" pitchFamily="50" charset="-34"/>
                <a:cs typeface="PSU Stidti" panose="02000000000000000000" pitchFamily="50" charset="-34"/>
              </a:defRPr>
            </a:lvl4pPr>
            <a:lvl5pPr>
              <a:defRPr>
                <a:latin typeface="PSU Stidti" panose="02000000000000000000" pitchFamily="50" charset="-34"/>
                <a:cs typeface="PSU Stidti" panose="02000000000000000000" pitchFamily="50" charset="-34"/>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53534" y="923416"/>
            <a:ext cx="4319778" cy="5270119"/>
          </a:xfrm>
        </p:spPr>
        <p:txBody>
          <a:bodyPr/>
          <a:lstStyle>
            <a:lvl1pPr>
              <a:defRPr>
                <a:latin typeface="PSU Stidti" panose="02000000000000000000" pitchFamily="50" charset="-34"/>
                <a:cs typeface="PSU Stidti" panose="02000000000000000000" pitchFamily="50" charset="-34"/>
              </a:defRPr>
            </a:lvl1pPr>
            <a:lvl2pPr>
              <a:defRPr>
                <a:latin typeface="PSU Stidti" panose="02000000000000000000" pitchFamily="50" charset="-34"/>
                <a:cs typeface="PSU Stidti" panose="02000000000000000000" pitchFamily="50" charset="-34"/>
              </a:defRPr>
            </a:lvl2pPr>
            <a:lvl3pPr>
              <a:defRPr>
                <a:latin typeface="PSU Stidti" panose="02000000000000000000" pitchFamily="50" charset="-34"/>
                <a:cs typeface="PSU Stidti" panose="02000000000000000000" pitchFamily="50" charset="-34"/>
              </a:defRPr>
            </a:lvl3pPr>
            <a:lvl4pPr>
              <a:defRPr>
                <a:latin typeface="PSU Stidti" panose="02000000000000000000" pitchFamily="50" charset="-34"/>
                <a:cs typeface="PSU Stidti" panose="02000000000000000000" pitchFamily="50" charset="-34"/>
              </a:defRPr>
            </a:lvl4pPr>
            <a:lvl5pPr>
              <a:defRPr>
                <a:latin typeface="PSU Stidti" panose="02000000000000000000" pitchFamily="50" charset="-34"/>
                <a:cs typeface="PSU Stidti" panose="02000000000000000000" pitchFamily="50" charset="-34"/>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a:xfrm>
            <a:off x="0" y="6392927"/>
            <a:ext cx="2687574" cy="365125"/>
          </a:xfrm>
          <a:prstGeom prst="rect">
            <a:avLst/>
          </a:prstGeom>
        </p:spPr>
        <p:txBody>
          <a:bodyPr/>
          <a:lstStyle>
            <a:lvl1pPr>
              <a:defRPr sz="1200">
                <a:solidFill>
                  <a:schemeClr val="bg1">
                    <a:lumMod val="95000"/>
                  </a:schemeClr>
                </a:solidFill>
                <a:latin typeface="PSU Stidti" panose="02000000000000000000" pitchFamily="50" charset="-34"/>
                <a:cs typeface="PSU Stidti" panose="02000000000000000000" pitchFamily="50" charset="-34"/>
              </a:defRPr>
            </a:lvl1pPr>
          </a:lstStyle>
          <a:p>
            <a:fld id="{06A77D16-0833-4EC7-99B7-EE99066B40B1}" type="datetimeFigureOut">
              <a:rPr kumimoji="1" lang="ja-JP" altLang="en-US" smtClean="0"/>
              <a:t>2020/1/20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2D32E4E-F837-4A82-9837-3437E2067D16}" type="slidenum">
              <a:rPr kumimoji="1" lang="ja-JP" altLang="en-US" smtClean="0"/>
              <a:t>‹#›</a:t>
            </a:fld>
            <a:endParaRPr kumimoji="1" lang="ja-JP" altLang="en-US"/>
          </a:p>
        </p:txBody>
      </p:sp>
    </p:spTree>
    <p:extLst>
      <p:ext uri="{BB962C8B-B14F-4D97-AF65-F5344CB8AC3E}">
        <p14:creationId xmlns:p14="http://schemas.microsoft.com/office/powerpoint/2010/main" val="101737346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7" name="図 6"/>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sz="3200">
                <a:solidFill>
                  <a:srgbClr val="1D3B6D"/>
                </a:solidFill>
                <a:latin typeface="PSU Stidti" panose="02000000000000000000" pitchFamily="50" charset="-34"/>
                <a:cs typeface="PSU Stidti" panose="02000000000000000000" pitchFamily="50" charset="-34"/>
              </a:defRPr>
            </a:lvl1pPr>
          </a:lstStyle>
          <a:p>
            <a:r>
              <a:rPr lang="ja-JP" altLang="en-US" smtClean="0"/>
              <a:t>マスター タイトルの書式設定</a:t>
            </a:r>
            <a:endParaRPr lang="en-US" dirty="0"/>
          </a:p>
        </p:txBody>
      </p:sp>
      <p:sp>
        <p:nvSpPr>
          <p:cNvPr id="3" name="Date Placeholder 2"/>
          <p:cNvSpPr>
            <a:spLocks noGrp="1"/>
          </p:cNvSpPr>
          <p:nvPr>
            <p:ph type="dt" sz="half" idx="10"/>
          </p:nvPr>
        </p:nvSpPr>
        <p:spPr>
          <a:xfrm>
            <a:off x="0" y="6392927"/>
            <a:ext cx="2687574" cy="365125"/>
          </a:xfrm>
          <a:prstGeom prst="rect">
            <a:avLst/>
          </a:prstGeom>
        </p:spPr>
        <p:txBody>
          <a:bodyPr/>
          <a:lstStyle>
            <a:lvl1pPr>
              <a:defRPr sz="1200">
                <a:solidFill>
                  <a:schemeClr val="bg1">
                    <a:lumMod val="95000"/>
                  </a:schemeClr>
                </a:solidFill>
                <a:latin typeface="PSU Stidti" panose="02000000000000000000" pitchFamily="50" charset="-34"/>
                <a:cs typeface="PSU Stidti" panose="02000000000000000000" pitchFamily="50" charset="-34"/>
              </a:defRPr>
            </a:lvl1pPr>
          </a:lstStyle>
          <a:p>
            <a:fld id="{06A77D16-0833-4EC7-99B7-EE99066B40B1}" type="datetimeFigureOut">
              <a:rPr kumimoji="1" lang="ja-JP" altLang="en-US" smtClean="0"/>
              <a:t>2020/1/20</a:t>
            </a:fld>
            <a:endParaRPr kumimoji="1" lang="ja-JP" altLang="en-US"/>
          </a:p>
        </p:txBody>
      </p:sp>
      <p:sp>
        <p:nvSpPr>
          <p:cNvPr id="4" name="Footer Placeholder 3"/>
          <p:cNvSpPr>
            <a:spLocks noGrp="1"/>
          </p:cNvSpPr>
          <p:nvPr>
            <p:ph type="ftr" sz="quarter" idx="11"/>
          </p:nvPr>
        </p:nvSpPr>
        <p:spPr/>
        <p:txBody>
          <a:bodyPr/>
          <a:lstStyle>
            <a:lvl1pPr>
              <a:defRPr>
                <a:solidFill>
                  <a:schemeClr val="bg1">
                    <a:lumMod val="95000"/>
                  </a:schemeClr>
                </a:solidFill>
              </a:defRPr>
            </a:lvl1pPr>
          </a:lstStyle>
          <a:p>
            <a:endParaRPr kumimoji="1" lang="ja-JP" altLang="en-US"/>
          </a:p>
        </p:txBody>
      </p:sp>
      <p:sp>
        <p:nvSpPr>
          <p:cNvPr id="5" name="Slide Number Placeholder 4"/>
          <p:cNvSpPr>
            <a:spLocks noGrp="1"/>
          </p:cNvSpPr>
          <p:nvPr>
            <p:ph type="sldNum" sz="quarter" idx="12"/>
          </p:nvPr>
        </p:nvSpPr>
        <p:spPr/>
        <p:txBody>
          <a:bodyPr/>
          <a:lstStyle/>
          <a:p>
            <a:fld id="{12D32E4E-F837-4A82-9837-3437E2067D16}" type="slidenum">
              <a:rPr kumimoji="1" lang="ja-JP" altLang="en-US" smtClean="0"/>
              <a:t>‹#›</a:t>
            </a:fld>
            <a:endParaRPr kumimoji="1" lang="ja-JP" altLang="en-US"/>
          </a:p>
        </p:txBody>
      </p:sp>
    </p:spTree>
    <p:extLst>
      <p:ext uri="{BB962C8B-B14F-4D97-AF65-F5344CB8AC3E}">
        <p14:creationId xmlns:p14="http://schemas.microsoft.com/office/powerpoint/2010/main" val="278436451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0" y="0"/>
            <a:ext cx="9144000" cy="6858000"/>
          </a:xfrm>
          <a:prstGeom prst="rect">
            <a:avLst/>
          </a:prstGeom>
        </p:spPr>
      </p:pic>
      <p:sp>
        <p:nvSpPr>
          <p:cNvPr id="2" name="Date Placeholder 1"/>
          <p:cNvSpPr>
            <a:spLocks noGrp="1"/>
          </p:cNvSpPr>
          <p:nvPr>
            <p:ph type="dt" sz="half" idx="10"/>
          </p:nvPr>
        </p:nvSpPr>
        <p:spPr>
          <a:xfrm>
            <a:off x="0" y="6392927"/>
            <a:ext cx="2687574" cy="365125"/>
          </a:xfrm>
          <a:prstGeom prst="rect">
            <a:avLst/>
          </a:prstGeom>
        </p:spPr>
        <p:txBody>
          <a:bodyPr/>
          <a:lstStyle>
            <a:lvl1pPr>
              <a:defRPr sz="1200">
                <a:solidFill>
                  <a:schemeClr val="bg1">
                    <a:lumMod val="95000"/>
                  </a:schemeClr>
                </a:solidFill>
                <a:latin typeface="PSU Stidti" panose="02000000000000000000" pitchFamily="50" charset="-34"/>
                <a:cs typeface="PSU Stidti" panose="02000000000000000000" pitchFamily="50" charset="-34"/>
              </a:defRPr>
            </a:lvl1pPr>
          </a:lstStyle>
          <a:p>
            <a:fld id="{06A77D16-0833-4EC7-99B7-EE99066B40B1}" type="datetimeFigureOut">
              <a:rPr kumimoji="1" lang="ja-JP" altLang="en-US" smtClean="0"/>
              <a:t>2020/1/20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2D32E4E-F837-4A82-9837-3437E2067D16}" type="slidenum">
              <a:rPr kumimoji="1" lang="ja-JP" altLang="en-US" smtClean="0"/>
              <a:t>‹#›</a:t>
            </a:fld>
            <a:endParaRPr kumimoji="1" lang="ja-JP" altLang="en-US"/>
          </a:p>
        </p:txBody>
      </p:sp>
    </p:spTree>
    <p:extLst>
      <p:ext uri="{BB962C8B-B14F-4D97-AF65-F5344CB8AC3E}">
        <p14:creationId xmlns:p14="http://schemas.microsoft.com/office/powerpoint/2010/main" val="292647456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最終スライド">
    <p:bg>
      <p:bgPr>
        <a:solidFill>
          <a:srgbClr val="003C7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06880" y="2889504"/>
            <a:ext cx="7095744" cy="2368296"/>
          </a:xfrm>
        </p:spPr>
        <p:txBody>
          <a:bodyPr>
            <a:normAutofit/>
          </a:bodyPr>
          <a:lstStyle>
            <a:lvl1pPr marL="0" indent="0" algn="ctr">
              <a:buNone/>
              <a:defRPr sz="2000">
                <a:solidFill>
                  <a:schemeClr val="bg1"/>
                </a:solidFill>
                <a:latin typeface="PSU Stidti" panose="02000000000000000000" pitchFamily="50" charset="-34"/>
                <a:cs typeface="PSU Stidti" panose="02000000000000000000" pitchFamily="50" charset="-34"/>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grpSp>
        <p:nvGrpSpPr>
          <p:cNvPr id="7" name="Group 7"/>
          <p:cNvGrpSpPr/>
          <p:nvPr/>
        </p:nvGrpSpPr>
        <p:grpSpPr>
          <a:xfrm>
            <a:off x="0" y="1433014"/>
            <a:ext cx="1596788" cy="436729"/>
            <a:chOff x="0" y="1433014"/>
            <a:chExt cx="1596788" cy="436729"/>
          </a:xfrm>
        </p:grpSpPr>
        <p:sp>
          <p:nvSpPr>
            <p:cNvPr id="8" name="Rectangle 8"/>
            <p:cNvSpPr/>
            <p:nvPr userDrawn="1"/>
          </p:nvSpPr>
          <p:spPr>
            <a:xfrm>
              <a:off x="0" y="1460310"/>
              <a:ext cx="914400" cy="3275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9"/>
            <p:cNvSpPr/>
            <p:nvPr userDrawn="1"/>
          </p:nvSpPr>
          <p:spPr>
            <a:xfrm>
              <a:off x="1160059" y="1433014"/>
              <a:ext cx="436729" cy="436729"/>
            </a:xfrm>
            <a:prstGeom prst="ellipse">
              <a:avLst/>
            </a:prstGeom>
            <a:solidFill>
              <a:srgbClr val="52B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 name="Rectangle 22"/>
          <p:cNvSpPr/>
          <p:nvPr/>
        </p:nvSpPr>
        <p:spPr>
          <a:xfrm>
            <a:off x="0" y="5527343"/>
            <a:ext cx="9144000" cy="1330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52393" y="5877848"/>
            <a:ext cx="2043030" cy="632680"/>
          </a:xfrm>
          <a:prstGeom prst="rect">
            <a:avLst/>
          </a:prstGeom>
        </p:spPr>
      </p:pic>
      <p:pic>
        <p:nvPicPr>
          <p:cNvPr id="12"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48467" y="181128"/>
            <a:ext cx="676077" cy="1051674"/>
          </a:xfrm>
          <a:prstGeom prst="rect">
            <a:avLst/>
          </a:prstGeom>
        </p:spPr>
      </p:pic>
      <p:pic>
        <p:nvPicPr>
          <p:cNvPr id="1026" name="Picture 2" descr="ãESSAND PSUãã®ç»åæ¤ç´¢çµæ"/>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 y="5517930"/>
            <a:ext cx="1340069" cy="1340069"/>
          </a:xfrm>
          <a:prstGeom prst="rect">
            <a:avLst/>
          </a:prstGeom>
          <a:noFill/>
          <a:extLst>
            <a:ext uri="{909E8E84-426E-40DD-AFC4-6F175D3DCCD1}">
              <a14:hiddenFill xmlns:a14="http://schemas.microsoft.com/office/drawing/2010/main">
                <a:solidFill>
                  <a:srgbClr val="FFFFFF"/>
                </a:solidFill>
              </a14:hiddenFill>
            </a:ext>
          </a:extLst>
        </p:spPr>
      </p:pic>
      <p:sp>
        <p:nvSpPr>
          <p:cNvPr id="20" name="テキスト ボックス 19"/>
          <p:cNvSpPr txBox="1"/>
          <p:nvPr/>
        </p:nvSpPr>
        <p:spPr>
          <a:xfrm>
            <a:off x="1647496" y="5785945"/>
            <a:ext cx="5202621" cy="984885"/>
          </a:xfrm>
          <a:prstGeom prst="rect">
            <a:avLst/>
          </a:prstGeom>
          <a:noFill/>
        </p:spPr>
        <p:txBody>
          <a:bodyPr wrap="square" rtlCol="0">
            <a:spAutoFit/>
          </a:bodyPr>
          <a:lstStyle/>
          <a:p>
            <a:r>
              <a:rPr kumimoji="1" lang="en-US" altLang="ja-JP" sz="3400" b="1" dirty="0" smtClean="0">
                <a:solidFill>
                  <a:srgbClr val="1D3B6D"/>
                </a:solidFill>
                <a:latin typeface="PSU Stidti" panose="02000000000000000000" pitchFamily="50" charset="-34"/>
                <a:cs typeface="PSU Stidti" panose="02000000000000000000" pitchFamily="50" charset="-34"/>
              </a:rPr>
              <a:t>Kiyota Hashimoto</a:t>
            </a:r>
            <a:r>
              <a:rPr kumimoji="1" lang="en-US" altLang="ja-JP" sz="3200" b="1" dirty="0" smtClean="0">
                <a:solidFill>
                  <a:srgbClr val="1D3B6D"/>
                </a:solidFill>
                <a:latin typeface="PSU Stidti" panose="02000000000000000000" pitchFamily="50" charset="-34"/>
                <a:cs typeface="PSU Stidti" panose="02000000000000000000" pitchFamily="50" charset="-34"/>
              </a:rPr>
              <a:t>, </a:t>
            </a:r>
            <a:r>
              <a:rPr kumimoji="1" lang="en-US" altLang="ja-JP" sz="2400" b="1" dirty="0" err="1" smtClean="0">
                <a:solidFill>
                  <a:srgbClr val="1D3B6D"/>
                </a:solidFill>
                <a:latin typeface="PSU Stidti" panose="02000000000000000000" pitchFamily="50" charset="-34"/>
                <a:cs typeface="PSU Stidti" panose="02000000000000000000" pitchFamily="50" charset="-34"/>
              </a:rPr>
              <a:t>D.Eng</a:t>
            </a:r>
            <a:endParaRPr kumimoji="1" lang="en-US" altLang="ja-JP" sz="2400" b="1" dirty="0" smtClean="0">
              <a:solidFill>
                <a:srgbClr val="1D3B6D"/>
              </a:solidFill>
              <a:latin typeface="PSU Stidti" panose="02000000000000000000" pitchFamily="50" charset="-34"/>
              <a:cs typeface="PSU Stidti" panose="02000000000000000000" pitchFamily="50" charset="-34"/>
            </a:endParaRPr>
          </a:p>
          <a:p>
            <a:r>
              <a:rPr kumimoji="1" lang="en-US" altLang="ja-JP" sz="2400" b="0" dirty="0" smtClean="0">
                <a:solidFill>
                  <a:srgbClr val="1D3B6D"/>
                </a:solidFill>
                <a:latin typeface="PSU Stidti" panose="02000000000000000000" pitchFamily="50" charset="-34"/>
                <a:cs typeface="PSU Stidti" panose="02000000000000000000" pitchFamily="50" charset="-34"/>
              </a:rPr>
              <a:t>           kiyota.hashimoto@gmail.com</a:t>
            </a:r>
            <a:endParaRPr kumimoji="1" lang="ja-JP" altLang="en-US" sz="2400" b="0" dirty="0">
              <a:solidFill>
                <a:srgbClr val="1D3B6D"/>
              </a:solidFill>
              <a:latin typeface="PSU Stidti" panose="02000000000000000000" pitchFamily="50" charset="-34"/>
              <a:cs typeface="PSU Stidti" panose="02000000000000000000" pitchFamily="50" charset="-34"/>
            </a:endParaRPr>
          </a:p>
        </p:txBody>
      </p:sp>
      <p:sp>
        <p:nvSpPr>
          <p:cNvPr id="4" name="テキスト ボックス 3"/>
          <p:cNvSpPr txBox="1"/>
          <p:nvPr/>
        </p:nvSpPr>
        <p:spPr>
          <a:xfrm>
            <a:off x="1678329" y="1354237"/>
            <a:ext cx="7106856" cy="1200329"/>
          </a:xfrm>
          <a:prstGeom prst="rect">
            <a:avLst/>
          </a:prstGeom>
          <a:noFill/>
        </p:spPr>
        <p:txBody>
          <a:bodyPr wrap="square" rtlCol="0">
            <a:spAutoFit/>
          </a:bodyPr>
          <a:lstStyle/>
          <a:p>
            <a:r>
              <a:rPr lang="en-US" altLang="ja-JP" sz="3600" b="1" dirty="0" smtClean="0">
                <a:solidFill>
                  <a:schemeClr val="bg1"/>
                </a:solidFill>
              </a:rPr>
              <a:t>Thank you for your attention</a:t>
            </a:r>
            <a:br>
              <a:rPr lang="en-US" altLang="ja-JP" sz="3600" b="1" dirty="0" smtClean="0">
                <a:solidFill>
                  <a:schemeClr val="bg1"/>
                </a:solidFill>
              </a:rPr>
            </a:br>
            <a:r>
              <a:rPr lang="th-TH" altLang="ja-JP" sz="3600" b="1" dirty="0" smtClean="0">
                <a:solidFill>
                  <a:schemeClr val="bg1"/>
                </a:solidFill>
              </a:rPr>
              <a:t>                       ขอบคุณมากครับ</a:t>
            </a:r>
            <a:endParaRPr kumimoji="1" lang="ja-JP" altLang="en-US" sz="3600" b="1" dirty="0">
              <a:solidFill>
                <a:schemeClr val="bg1"/>
              </a:solidFill>
            </a:endParaRPr>
          </a:p>
        </p:txBody>
      </p:sp>
    </p:spTree>
    <p:extLst>
      <p:ext uri="{BB962C8B-B14F-4D97-AF65-F5344CB8AC3E}">
        <p14:creationId xmlns:p14="http://schemas.microsoft.com/office/powerpoint/2010/main" val="221603725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57834" y="170055"/>
            <a:ext cx="7886700" cy="451738"/>
          </a:xfrm>
          <a:prstGeom prst="rect">
            <a:avLst/>
          </a:prstGeom>
        </p:spPr>
        <p:txBody>
          <a:bodyPr vert="horz" lIns="91440" tIns="45720" rIns="91440" bIns="45720" rtlCol="0" anchor="ctr">
            <a:noAutofit/>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360426" y="923416"/>
            <a:ext cx="8454390" cy="4977511"/>
          </a:xfrm>
          <a:prstGeom prst="rect">
            <a:avLst/>
          </a:prstGeom>
        </p:spPr>
        <p:txBody>
          <a:bodyPr vert="horz" lIns="91440" tIns="45720" rIns="9144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5" name="Footer Placeholder 4"/>
          <p:cNvSpPr>
            <a:spLocks noGrp="1"/>
          </p:cNvSpPr>
          <p:nvPr>
            <p:ph type="ftr" sz="quarter" idx="3"/>
          </p:nvPr>
        </p:nvSpPr>
        <p:spPr>
          <a:xfrm>
            <a:off x="2804160" y="6356351"/>
            <a:ext cx="5279136" cy="501649"/>
          </a:xfrm>
          <a:prstGeom prst="rect">
            <a:avLst/>
          </a:prstGeom>
        </p:spPr>
        <p:txBody>
          <a:bodyPr vert="horz" lIns="91440" tIns="45720" rIns="91440" bIns="45720" rtlCol="0" anchor="ctr"/>
          <a:lstStyle>
            <a:lvl1pPr algn="ctr">
              <a:defRPr sz="1200">
                <a:solidFill>
                  <a:schemeClr val="tx1">
                    <a:tint val="75000"/>
                  </a:schemeClr>
                </a:solidFill>
                <a:latin typeface="PSU Stidti" panose="02000000000000000000" pitchFamily="50" charset="-34"/>
                <a:cs typeface="PSU Stidti" panose="02000000000000000000" pitchFamily="50" charset="-34"/>
              </a:defRPr>
            </a:lvl1pPr>
          </a:lstStyle>
          <a:p>
            <a:endParaRPr kumimoji="1" lang="ja-JP" altLang="en-US"/>
          </a:p>
        </p:txBody>
      </p:sp>
      <p:sp>
        <p:nvSpPr>
          <p:cNvPr id="6" name="Slide Number Placeholder 5"/>
          <p:cNvSpPr>
            <a:spLocks noGrp="1"/>
          </p:cNvSpPr>
          <p:nvPr>
            <p:ph type="sldNum" sz="quarter" idx="4"/>
          </p:nvPr>
        </p:nvSpPr>
        <p:spPr>
          <a:xfrm>
            <a:off x="8163306" y="6356351"/>
            <a:ext cx="980694" cy="501649"/>
          </a:xfrm>
          <a:prstGeom prst="rect">
            <a:avLst/>
          </a:prstGeom>
        </p:spPr>
        <p:txBody>
          <a:bodyPr vert="horz" lIns="91440" tIns="45720" rIns="91440" bIns="45720" rtlCol="0" anchor="ctr"/>
          <a:lstStyle>
            <a:lvl1pPr algn="r">
              <a:defRPr sz="3200">
                <a:solidFill>
                  <a:schemeClr val="bg1"/>
                </a:solidFill>
                <a:latin typeface="PSU Stidti" panose="02000000000000000000" pitchFamily="50" charset="-34"/>
                <a:cs typeface="PSU Stidti" panose="02000000000000000000" pitchFamily="50" charset="-34"/>
              </a:defRPr>
            </a:lvl1pPr>
          </a:lstStyle>
          <a:p>
            <a:fld id="{12D32E4E-F837-4A82-9837-3437E2067D16}" type="slidenum">
              <a:rPr kumimoji="1" lang="ja-JP" altLang="en-US" smtClean="0"/>
              <a:t>‹#›</a:t>
            </a:fld>
            <a:endParaRPr kumimoji="1" lang="ja-JP" altLang="en-US"/>
          </a:p>
        </p:txBody>
      </p:sp>
    </p:spTree>
    <p:extLst>
      <p:ext uri="{BB962C8B-B14F-4D97-AF65-F5344CB8AC3E}">
        <p14:creationId xmlns:p14="http://schemas.microsoft.com/office/powerpoint/2010/main" val="5170309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Lst>
  <p:txStyles>
    <p:titleStyle>
      <a:lvl1pPr algn="l" defTabSz="914400" rtl="0" eaLnBrk="1" latinLnBrk="0" hangingPunct="1">
        <a:lnSpc>
          <a:spcPct val="90000"/>
        </a:lnSpc>
        <a:spcBef>
          <a:spcPct val="0"/>
        </a:spcBef>
        <a:buNone/>
        <a:defRPr kumimoji="1" sz="3600" kern="1200">
          <a:solidFill>
            <a:schemeClr val="tx1"/>
          </a:solidFill>
          <a:latin typeface="PSU Stidti" panose="02000000000000000000" pitchFamily="50" charset="-34"/>
          <a:ea typeface="+mj-ea"/>
          <a:cs typeface="PSU Stidti" panose="02000000000000000000" pitchFamily="50" charset="-34"/>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Ø"/>
        <a:defRPr kumimoji="1" sz="2800" kern="1200">
          <a:solidFill>
            <a:schemeClr val="tx1"/>
          </a:solidFill>
          <a:latin typeface="PSU Stidti" panose="02000000000000000000" pitchFamily="50" charset="-34"/>
          <a:ea typeface="+mn-ea"/>
          <a:cs typeface="PSU Stidti" panose="02000000000000000000" pitchFamily="50" charset="-34"/>
        </a:defRPr>
      </a:lvl1pPr>
      <a:lvl2pPr marL="685800" indent="-228600" algn="l" defTabSz="914400" rtl="0" eaLnBrk="1" latinLnBrk="0" hangingPunct="1">
        <a:lnSpc>
          <a:spcPct val="90000"/>
        </a:lnSpc>
        <a:spcBef>
          <a:spcPts val="500"/>
        </a:spcBef>
        <a:buFont typeface="Wingdings" panose="05000000000000000000" pitchFamily="2" charset="2"/>
        <a:buChar char="Ø"/>
        <a:defRPr kumimoji="1" sz="2400" kern="1200">
          <a:solidFill>
            <a:schemeClr val="tx1"/>
          </a:solidFill>
          <a:latin typeface="PSU Stidti" panose="02000000000000000000" pitchFamily="50" charset="-34"/>
          <a:ea typeface="+mn-ea"/>
          <a:cs typeface="PSU Stidti" panose="02000000000000000000" pitchFamily="50" charset="-34"/>
        </a:defRPr>
      </a:lvl2pPr>
      <a:lvl3pPr marL="1143000" indent="-228600" algn="l" defTabSz="914400" rtl="0" eaLnBrk="1" latinLnBrk="0" hangingPunct="1">
        <a:lnSpc>
          <a:spcPct val="90000"/>
        </a:lnSpc>
        <a:spcBef>
          <a:spcPts val="500"/>
        </a:spcBef>
        <a:buFont typeface="Wingdings" panose="05000000000000000000" pitchFamily="2" charset="2"/>
        <a:buChar char="Ø"/>
        <a:defRPr kumimoji="1" sz="2000" kern="1200">
          <a:solidFill>
            <a:schemeClr val="tx1"/>
          </a:solidFill>
          <a:latin typeface="PSU Stidti" panose="02000000000000000000" pitchFamily="50" charset="-34"/>
          <a:ea typeface="+mn-ea"/>
          <a:cs typeface="PSU Stidti" panose="02000000000000000000" pitchFamily="50" charset="-34"/>
        </a:defRPr>
      </a:lvl3pPr>
      <a:lvl4pPr marL="1600200" indent="-228600" algn="l" defTabSz="914400" rtl="0" eaLnBrk="1" latinLnBrk="0" hangingPunct="1">
        <a:lnSpc>
          <a:spcPct val="90000"/>
        </a:lnSpc>
        <a:spcBef>
          <a:spcPts val="500"/>
        </a:spcBef>
        <a:buFont typeface="Wingdings" panose="05000000000000000000" pitchFamily="2" charset="2"/>
        <a:buChar char="Ø"/>
        <a:defRPr kumimoji="1" sz="1800" kern="1200">
          <a:solidFill>
            <a:schemeClr val="tx1"/>
          </a:solidFill>
          <a:latin typeface="PSU Stidti" panose="02000000000000000000" pitchFamily="50" charset="-34"/>
          <a:ea typeface="+mn-ea"/>
          <a:cs typeface="PSU Stidti" panose="02000000000000000000" pitchFamily="50" charset="-34"/>
        </a:defRPr>
      </a:lvl4pPr>
      <a:lvl5pPr marL="2057400" indent="-228600" algn="l" defTabSz="914400" rtl="0" eaLnBrk="1" latinLnBrk="0" hangingPunct="1">
        <a:lnSpc>
          <a:spcPct val="90000"/>
        </a:lnSpc>
        <a:spcBef>
          <a:spcPts val="500"/>
        </a:spcBef>
        <a:buFont typeface="Wingdings" panose="05000000000000000000" pitchFamily="2" charset="2"/>
        <a:buChar char="Ø"/>
        <a:defRPr kumimoji="1" sz="1800" kern="1200">
          <a:solidFill>
            <a:schemeClr val="tx1"/>
          </a:solidFill>
          <a:latin typeface="PSU Stidti" panose="02000000000000000000" pitchFamily="50" charset="-34"/>
          <a:ea typeface="+mn-ea"/>
          <a:cs typeface="PSU Stidti" panose="02000000000000000000" pitchFamily="50" charset="-34"/>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hyperlink" Target="https://www.guru99.com/data-mining-tutorial.html"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Fundamentals of Data Mining Concepts</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Data Mining and Visualization</a:t>
            </a:r>
          </a:p>
          <a:p>
            <a:r>
              <a:rPr lang="en-US" altLang="ja-JP" dirty="0" smtClean="0"/>
              <a:t>ICT, Fac. Sci. PSU</a:t>
            </a:r>
          </a:p>
          <a:p>
            <a:r>
              <a:rPr lang="en-US" altLang="ja-JP" smtClean="0"/>
              <a:t>29-JAN-2020</a:t>
            </a:r>
            <a:endParaRPr kumimoji="1" lang="ja-JP" altLang="en-US" dirty="0"/>
          </a:p>
        </p:txBody>
      </p:sp>
    </p:spTree>
    <p:extLst>
      <p:ext uri="{BB962C8B-B14F-4D97-AF65-F5344CB8AC3E}">
        <p14:creationId xmlns:p14="http://schemas.microsoft.com/office/powerpoint/2010/main" val="3131760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Evaluation</a:t>
            </a:r>
            <a:endParaRPr kumimoji="1" lang="ja-JP" altLang="en-US" dirty="0"/>
          </a:p>
        </p:txBody>
      </p:sp>
      <p:sp>
        <p:nvSpPr>
          <p:cNvPr id="3" name="コンテンツ プレースホルダー 2"/>
          <p:cNvSpPr>
            <a:spLocks noGrp="1"/>
          </p:cNvSpPr>
          <p:nvPr>
            <p:ph idx="1"/>
          </p:nvPr>
        </p:nvSpPr>
        <p:spPr>
          <a:xfrm>
            <a:off x="424434" y="1584292"/>
            <a:ext cx="8289260" cy="4601356"/>
          </a:xfrm>
        </p:spPr>
        <p:txBody>
          <a:bodyPr>
            <a:normAutofit fontScale="92500" lnSpcReduction="10000"/>
          </a:bodyPr>
          <a:lstStyle/>
          <a:p>
            <a:r>
              <a:rPr lang="en-US" altLang="ja-JP" dirty="0"/>
              <a:t>In this phase, patterns identified are evaluated against the business objectives</a:t>
            </a:r>
            <a:r>
              <a:rPr lang="en-US" altLang="ja-JP" dirty="0" smtClean="0"/>
              <a:t>.</a:t>
            </a:r>
          </a:p>
          <a:p>
            <a:endParaRPr lang="en-US" altLang="ja-JP" dirty="0"/>
          </a:p>
          <a:p>
            <a:r>
              <a:rPr lang="en-US" altLang="ja-JP" dirty="0"/>
              <a:t>Results generated by the data mining model should be evaluated against the business objectives.</a:t>
            </a:r>
          </a:p>
          <a:p>
            <a:r>
              <a:rPr lang="en-US" altLang="ja-JP" dirty="0"/>
              <a:t>Gaining business understanding is an iterative process. In fact, while understanding, new business requirements may be raised because of data mining.</a:t>
            </a:r>
          </a:p>
          <a:p>
            <a:r>
              <a:rPr lang="en-US" altLang="ja-JP" dirty="0"/>
              <a:t>A go or no-go decision is taken to move the model in the deployment phase</a:t>
            </a:r>
            <a:endParaRPr kumimoji="1" lang="ja-JP" altLang="en-US" dirty="0"/>
          </a:p>
        </p:txBody>
      </p:sp>
      <p:pic>
        <p:nvPicPr>
          <p:cNvPr id="4" name="Picture 2" descr="https://www.guru99.com/images/1/data_mining_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434" y="803004"/>
            <a:ext cx="8420100" cy="600076"/>
          </a:xfrm>
          <a:prstGeom prst="rect">
            <a:avLst/>
          </a:prstGeom>
          <a:noFill/>
          <a:extLst>
            <a:ext uri="{909E8E84-426E-40DD-AFC4-6F175D3DCCD1}">
              <a14:hiddenFill xmlns:a14="http://schemas.microsoft.com/office/drawing/2010/main">
                <a:solidFill>
                  <a:srgbClr val="FFFFFF"/>
                </a:solidFill>
              </a14:hiddenFill>
            </a:ext>
          </a:extLst>
        </p:spPr>
      </p:pic>
      <p:sp>
        <p:nvSpPr>
          <p:cNvPr id="5" name="角丸四角形 4"/>
          <p:cNvSpPr/>
          <p:nvPr/>
        </p:nvSpPr>
        <p:spPr>
          <a:xfrm>
            <a:off x="5736022" y="803004"/>
            <a:ext cx="1659860" cy="600076"/>
          </a:xfrm>
          <a:prstGeom prst="roundRect">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4257011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Deployment</a:t>
            </a:r>
            <a:endParaRPr kumimoji="1" lang="ja-JP" altLang="en-US" dirty="0"/>
          </a:p>
        </p:txBody>
      </p:sp>
      <p:sp>
        <p:nvSpPr>
          <p:cNvPr id="3" name="コンテンツ プレースホルダー 2"/>
          <p:cNvSpPr>
            <a:spLocks noGrp="1"/>
          </p:cNvSpPr>
          <p:nvPr>
            <p:ph idx="1"/>
          </p:nvPr>
        </p:nvSpPr>
        <p:spPr>
          <a:xfrm>
            <a:off x="424434" y="1584292"/>
            <a:ext cx="8420100" cy="4601356"/>
          </a:xfrm>
        </p:spPr>
        <p:txBody>
          <a:bodyPr>
            <a:normAutofit fontScale="77500" lnSpcReduction="20000"/>
          </a:bodyPr>
          <a:lstStyle/>
          <a:p>
            <a:r>
              <a:rPr lang="en-US" altLang="ja-JP" dirty="0"/>
              <a:t>In the deployment phase, you ship your data mining discoveries to everyday business operations.</a:t>
            </a:r>
          </a:p>
          <a:p>
            <a:endParaRPr lang="en-US" altLang="ja-JP" dirty="0"/>
          </a:p>
          <a:p>
            <a:r>
              <a:rPr lang="en-US" altLang="ja-JP" dirty="0"/>
              <a:t>The knowledge or information discovered during data mining process should be made easy to understand for non-technical stakeholders.</a:t>
            </a:r>
          </a:p>
          <a:p>
            <a:r>
              <a:rPr lang="en-US" altLang="ja-JP" dirty="0"/>
              <a:t>A detailed deployment plan, for shipping, maintenance, and monitoring of data mining discoveries is created.</a:t>
            </a:r>
          </a:p>
          <a:p>
            <a:r>
              <a:rPr lang="en-US" altLang="ja-JP" dirty="0"/>
              <a:t>A final project report is created with lessons learned and key experiences during the project. This helps to improve the organization's business policy</a:t>
            </a:r>
            <a:r>
              <a:rPr lang="en-US" altLang="ja-JP" dirty="0" smtClean="0"/>
              <a:t>.</a:t>
            </a:r>
          </a:p>
          <a:p>
            <a:r>
              <a:rPr kumimoji="1" lang="en-US" altLang="ja-JP" dirty="0" smtClean="0"/>
              <a:t>Remember that the most important point in this phase is </a:t>
            </a:r>
            <a:r>
              <a:rPr kumimoji="1" lang="en-US" altLang="ja-JP" i="1" dirty="0" smtClean="0"/>
              <a:t>good communication and presentation</a:t>
            </a:r>
            <a:r>
              <a:rPr kumimoji="1" lang="en-US" altLang="ja-JP" dirty="0" smtClean="0"/>
              <a:t> on your findings. </a:t>
            </a:r>
            <a:r>
              <a:rPr lang="en-US" altLang="ja-JP" dirty="0" smtClean="0"/>
              <a:t>In almost all the cases, you will talk about your findings to people of different backgrounds, of different roles, and of different perspectives. </a:t>
            </a:r>
            <a:endParaRPr kumimoji="1" lang="ja-JP" altLang="en-US" dirty="0"/>
          </a:p>
        </p:txBody>
      </p:sp>
      <p:pic>
        <p:nvPicPr>
          <p:cNvPr id="4" name="Picture 2" descr="https://www.guru99.com/images/1/data_mining_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434" y="803004"/>
            <a:ext cx="8420100" cy="600076"/>
          </a:xfrm>
          <a:prstGeom prst="rect">
            <a:avLst/>
          </a:prstGeom>
          <a:noFill/>
          <a:extLst>
            <a:ext uri="{909E8E84-426E-40DD-AFC4-6F175D3DCCD1}">
              <a14:hiddenFill xmlns:a14="http://schemas.microsoft.com/office/drawing/2010/main">
                <a:solidFill>
                  <a:srgbClr val="FFFFFF"/>
                </a:solidFill>
              </a14:hiddenFill>
            </a:ext>
          </a:extLst>
        </p:spPr>
      </p:pic>
      <p:sp>
        <p:nvSpPr>
          <p:cNvPr id="5" name="角丸四角形 4"/>
          <p:cNvSpPr/>
          <p:nvPr/>
        </p:nvSpPr>
        <p:spPr>
          <a:xfrm>
            <a:off x="7184674" y="803004"/>
            <a:ext cx="1659860" cy="600076"/>
          </a:xfrm>
          <a:prstGeom prst="roundRect">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069927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Typical Data Mining Techniques</a:t>
            </a:r>
            <a:endParaRPr kumimoji="1" lang="ja-JP" altLang="en-US" dirty="0"/>
          </a:p>
        </p:txBody>
      </p:sp>
      <p:pic>
        <p:nvPicPr>
          <p:cNvPr id="5" name="コンテンツ プレースホルダー 4"/>
          <p:cNvPicPr>
            <a:picLocks noGrp="1" noChangeAspect="1"/>
          </p:cNvPicPr>
          <p:nvPr>
            <p:ph idx="1"/>
          </p:nvPr>
        </p:nvPicPr>
        <p:blipFill>
          <a:blip r:embed="rId2"/>
          <a:stretch>
            <a:fillRect/>
          </a:stretch>
        </p:blipFill>
        <p:spPr>
          <a:xfrm>
            <a:off x="615950" y="1840706"/>
            <a:ext cx="7943850" cy="3143250"/>
          </a:xfrm>
          <a:prstGeom prst="rect">
            <a:avLst/>
          </a:prstGeom>
        </p:spPr>
      </p:pic>
    </p:spTree>
    <p:extLst>
      <p:ext uri="{BB962C8B-B14F-4D97-AF65-F5344CB8AC3E}">
        <p14:creationId xmlns:p14="http://schemas.microsoft.com/office/powerpoint/2010/main" val="3224485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Classification</a:t>
            </a:r>
            <a:endParaRPr kumimoji="1" lang="ja-JP" altLang="en-US" dirty="0"/>
          </a:p>
        </p:txBody>
      </p:sp>
      <p:sp>
        <p:nvSpPr>
          <p:cNvPr id="3" name="コンテンツ プレースホルダー 2"/>
          <p:cNvSpPr>
            <a:spLocks noGrp="1"/>
          </p:cNvSpPr>
          <p:nvPr>
            <p:ph idx="1"/>
          </p:nvPr>
        </p:nvSpPr>
        <p:spPr>
          <a:xfrm>
            <a:off x="360426" y="923416"/>
            <a:ext cx="8484108" cy="5127759"/>
          </a:xfrm>
        </p:spPr>
        <p:txBody>
          <a:bodyPr>
            <a:normAutofit fontScale="92500" lnSpcReduction="10000"/>
          </a:bodyPr>
          <a:lstStyle/>
          <a:p>
            <a:r>
              <a:rPr lang="en-US" altLang="ja-JP" dirty="0"/>
              <a:t>Classification technique is used for assigning the items into target categories or classes which is used to predict what will occur within the class accurately.</a:t>
            </a:r>
          </a:p>
          <a:p>
            <a:r>
              <a:rPr lang="en-US" altLang="ja-JP" dirty="0"/>
              <a:t>It classifies each item in a set of data into one of a predefined set of classes or groups.</a:t>
            </a:r>
          </a:p>
          <a:p>
            <a:r>
              <a:rPr lang="en-US" altLang="ja-JP" dirty="0"/>
              <a:t>We use it to classify different data in different classes.</a:t>
            </a:r>
          </a:p>
          <a:p>
            <a:r>
              <a:rPr lang="en-US" altLang="ja-JP" dirty="0"/>
              <a:t>As this process is like clustering. It relates a way that segments data records into different segments called classes.</a:t>
            </a:r>
          </a:p>
          <a:p>
            <a:r>
              <a:rPr lang="en-US" altLang="ja-JP" dirty="0"/>
              <a:t>An example is an Outlook email. They use specific algorithms to </a:t>
            </a:r>
            <a:r>
              <a:rPr lang="en-US" altLang="ja-JP" dirty="0" smtClean="0"/>
              <a:t>characterize </a:t>
            </a:r>
            <a:r>
              <a:rPr lang="en-US" altLang="ja-JP" dirty="0"/>
              <a:t>an email as authenticating or spam.</a:t>
            </a:r>
          </a:p>
          <a:p>
            <a:endParaRPr kumimoji="1" lang="ja-JP" altLang="en-US" dirty="0"/>
          </a:p>
        </p:txBody>
      </p:sp>
    </p:spTree>
    <p:extLst>
      <p:ext uri="{BB962C8B-B14F-4D97-AF65-F5344CB8AC3E}">
        <p14:creationId xmlns:p14="http://schemas.microsoft.com/office/powerpoint/2010/main" val="2427186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2800" dirty="0" smtClean="0"/>
              <a:t>Examples of classification</a:t>
            </a:r>
            <a:endParaRPr kumimoji="1" lang="ja-JP" altLang="en-US" sz="2800" dirty="0"/>
          </a:p>
        </p:txBody>
      </p:sp>
      <p:pic>
        <p:nvPicPr>
          <p:cNvPr id="6" name="図 5"/>
          <p:cNvPicPr>
            <a:picLocks noChangeAspect="1"/>
          </p:cNvPicPr>
          <p:nvPr/>
        </p:nvPicPr>
        <p:blipFill>
          <a:blip r:embed="rId2"/>
          <a:stretch>
            <a:fillRect/>
          </a:stretch>
        </p:blipFill>
        <p:spPr>
          <a:xfrm>
            <a:off x="443754" y="802960"/>
            <a:ext cx="8313838" cy="5288557"/>
          </a:xfrm>
          <a:prstGeom prst="rect">
            <a:avLst/>
          </a:prstGeom>
        </p:spPr>
      </p:pic>
    </p:spTree>
    <p:extLst>
      <p:ext uri="{BB962C8B-B14F-4D97-AF65-F5344CB8AC3E}">
        <p14:creationId xmlns:p14="http://schemas.microsoft.com/office/powerpoint/2010/main" val="1176847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57834" y="143161"/>
            <a:ext cx="7886700" cy="451738"/>
          </a:xfrm>
        </p:spPr>
        <p:txBody>
          <a:bodyPr/>
          <a:lstStyle/>
          <a:p>
            <a:r>
              <a:rPr kumimoji="1" lang="en-US" altLang="ja-JP" dirty="0" smtClean="0"/>
              <a:t>Clustering</a:t>
            </a:r>
            <a:endParaRPr kumimoji="1" lang="ja-JP" altLang="en-US" dirty="0"/>
          </a:p>
        </p:txBody>
      </p:sp>
      <p:sp>
        <p:nvSpPr>
          <p:cNvPr id="3" name="コンテンツ プレースホルダー 2"/>
          <p:cNvSpPr>
            <a:spLocks noGrp="1"/>
          </p:cNvSpPr>
          <p:nvPr>
            <p:ph idx="1"/>
          </p:nvPr>
        </p:nvSpPr>
        <p:spPr/>
        <p:txBody>
          <a:bodyPr/>
          <a:lstStyle/>
          <a:p>
            <a:r>
              <a:rPr lang="en-US" altLang="ja-JP" dirty="0"/>
              <a:t>Cluster analysis is one of the techniques of data mining by which related records are grouped. As a result, objects are like one another within the same group. Although, they are different in same or other clusters.</a:t>
            </a:r>
          </a:p>
          <a:p>
            <a:r>
              <a:rPr lang="en-US" altLang="ja-JP" dirty="0"/>
              <a:t>The objects are clustered based on the principle of </a:t>
            </a:r>
            <a:r>
              <a:rPr lang="en-US" altLang="ja-JP" dirty="0" smtClean="0"/>
              <a:t>maximizing </a:t>
            </a:r>
            <a:r>
              <a:rPr lang="en-US" altLang="ja-JP" dirty="0"/>
              <a:t>the </a:t>
            </a:r>
            <a:r>
              <a:rPr lang="en-US" altLang="ja-JP" dirty="0" smtClean="0"/>
              <a:t>intra-class </a:t>
            </a:r>
            <a:r>
              <a:rPr lang="en-US" altLang="ja-JP" dirty="0"/>
              <a:t>similarity and </a:t>
            </a:r>
            <a:r>
              <a:rPr lang="en-US" altLang="ja-JP" dirty="0" smtClean="0"/>
              <a:t>minimizing </a:t>
            </a:r>
            <a:r>
              <a:rPr lang="en-US" altLang="ja-JP" dirty="0"/>
              <a:t>the </a:t>
            </a:r>
            <a:r>
              <a:rPr lang="en-US" altLang="ja-JP" dirty="0" smtClean="0"/>
              <a:t>inter-class </a:t>
            </a:r>
            <a:r>
              <a:rPr lang="en-US" altLang="ja-JP" dirty="0"/>
              <a:t>similarity.</a:t>
            </a:r>
          </a:p>
          <a:p>
            <a:r>
              <a:rPr lang="en-US" altLang="ja-JP" dirty="0"/>
              <a:t>In clustering, the class labels are not present in the training because they are not known to begin with which is called unsupervised learning.</a:t>
            </a:r>
          </a:p>
          <a:p>
            <a:endParaRPr kumimoji="1" lang="ja-JP" altLang="en-US" dirty="0"/>
          </a:p>
        </p:txBody>
      </p:sp>
    </p:spTree>
    <p:extLst>
      <p:ext uri="{BB962C8B-B14F-4D97-AF65-F5344CB8AC3E}">
        <p14:creationId xmlns:p14="http://schemas.microsoft.com/office/powerpoint/2010/main" val="4018359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Regression</a:t>
            </a:r>
            <a:endParaRPr kumimoji="1" lang="ja-JP" altLang="en-US" dirty="0"/>
          </a:p>
        </p:txBody>
      </p:sp>
      <p:sp>
        <p:nvSpPr>
          <p:cNvPr id="3" name="コンテンツ プレースホルダー 2"/>
          <p:cNvSpPr>
            <a:spLocks noGrp="1"/>
          </p:cNvSpPr>
          <p:nvPr>
            <p:ph idx="1"/>
          </p:nvPr>
        </p:nvSpPr>
        <p:spPr>
          <a:xfrm>
            <a:off x="0" y="923416"/>
            <a:ext cx="4225021" cy="4977511"/>
          </a:xfrm>
        </p:spPr>
        <p:txBody>
          <a:bodyPr>
            <a:normAutofit fontScale="85000" lnSpcReduction="20000"/>
          </a:bodyPr>
          <a:lstStyle/>
          <a:p>
            <a:r>
              <a:rPr lang="en-US" altLang="ja-JP" dirty="0"/>
              <a:t>This technique is used for establishing the dependency between the two variables so that causal relationship can be used to predict the outcome.</a:t>
            </a:r>
          </a:p>
          <a:p>
            <a:r>
              <a:rPr lang="en-US" altLang="ja-JP" dirty="0"/>
              <a:t>In statistical ways, we use to identify and </a:t>
            </a:r>
            <a:r>
              <a:rPr lang="en-US" altLang="ja-JP" dirty="0" smtClean="0"/>
              <a:t>analyze </a:t>
            </a:r>
            <a:r>
              <a:rPr lang="en-US" altLang="ja-JP" dirty="0"/>
              <a:t>the relationship between variables.</a:t>
            </a:r>
          </a:p>
          <a:p>
            <a:r>
              <a:rPr lang="en-US" altLang="ja-JP" dirty="0"/>
              <a:t>It helps you to know the characteristic value of the dependent variable.</a:t>
            </a:r>
          </a:p>
          <a:p>
            <a:r>
              <a:rPr lang="en-US" altLang="ja-JP" dirty="0"/>
              <a:t>Generally, used for prediction and forecasting.</a:t>
            </a:r>
            <a:r>
              <a:rPr lang="en-US" altLang="ja-JP" b="1" dirty="0"/>
              <a:t> </a:t>
            </a:r>
            <a:endParaRPr lang="en-US" altLang="ja-JP" dirty="0"/>
          </a:p>
          <a:p>
            <a:endParaRPr kumimoji="1" lang="ja-JP" altLang="en-US" dirty="0"/>
          </a:p>
        </p:txBody>
      </p:sp>
      <p:pic>
        <p:nvPicPr>
          <p:cNvPr id="13314" name="Picture 2" descr="Data Mining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7604" y="1358153"/>
            <a:ext cx="4816396" cy="3860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216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Outlier (</a:t>
            </a:r>
            <a:r>
              <a:rPr lang="en-US" altLang="ja-JP" i="1" dirty="0" smtClean="0"/>
              <a:t>or</a:t>
            </a:r>
            <a:r>
              <a:rPr lang="en-US" altLang="ja-JP" dirty="0" smtClean="0"/>
              <a:t> Anomaly) Detection</a:t>
            </a:r>
            <a:endParaRPr kumimoji="1" lang="ja-JP" altLang="en-US" dirty="0"/>
          </a:p>
        </p:txBody>
      </p:sp>
      <p:sp>
        <p:nvSpPr>
          <p:cNvPr id="3" name="コンテンツ プレースホルダー 2"/>
          <p:cNvSpPr>
            <a:spLocks noGrp="1"/>
          </p:cNvSpPr>
          <p:nvPr>
            <p:ph idx="1"/>
          </p:nvPr>
        </p:nvSpPr>
        <p:spPr/>
        <p:txBody>
          <a:bodyPr/>
          <a:lstStyle/>
          <a:p>
            <a:r>
              <a:rPr lang="en-US" altLang="ja-JP" dirty="0"/>
              <a:t>Outliers is defined as the data objects that do not comply with the general </a:t>
            </a:r>
            <a:r>
              <a:rPr lang="en-US" altLang="ja-JP" dirty="0" smtClean="0"/>
              <a:t>behavior </a:t>
            </a:r>
            <a:r>
              <a:rPr lang="en-US" altLang="ja-JP" dirty="0"/>
              <a:t>or model of the data available.</a:t>
            </a:r>
          </a:p>
          <a:p>
            <a:r>
              <a:rPr lang="en-US" altLang="ja-JP" dirty="0"/>
              <a:t>It refers mainly to an observation of data items in a dataset for the data sets that do not match an expected pattern.</a:t>
            </a:r>
          </a:p>
          <a:p>
            <a:r>
              <a:rPr lang="en-US" altLang="ja-JP" dirty="0"/>
              <a:t>Anomalies are also known as outliers, novelties, noise, deviations, and exceptions as this anomaly provide critical and actionable information.</a:t>
            </a:r>
            <a:r>
              <a:rPr lang="en-US" altLang="ja-JP" b="1" dirty="0"/>
              <a:t> </a:t>
            </a:r>
            <a:endParaRPr lang="en-US" altLang="ja-JP" dirty="0"/>
          </a:p>
          <a:p>
            <a:endParaRPr kumimoji="1" lang="ja-JP" altLang="en-US" dirty="0"/>
          </a:p>
        </p:txBody>
      </p:sp>
    </p:spTree>
    <p:extLst>
      <p:ext uri="{BB962C8B-B14F-4D97-AF65-F5344CB8AC3E}">
        <p14:creationId xmlns:p14="http://schemas.microsoft.com/office/powerpoint/2010/main" val="1251982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Prediction</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dirty="0" smtClean="0"/>
              <a:t>Prediction </a:t>
            </a:r>
            <a:r>
              <a:rPr lang="en-US" altLang="ja-JP" dirty="0"/>
              <a:t>has used a combination of the other data mining techniques like trends, sequential patterns, clustering, classification, etc. It analyzes past events or instances in a right sequence for predicting a future event</a:t>
            </a:r>
            <a:r>
              <a:rPr lang="en-US" altLang="ja-JP" dirty="0" smtClean="0"/>
              <a:t>.</a:t>
            </a:r>
            <a:endParaRPr lang="en-US" altLang="ja-JP" dirty="0"/>
          </a:p>
          <a:p>
            <a:r>
              <a:rPr lang="en-US" altLang="ja-JP" dirty="0" smtClean="0"/>
              <a:t>Prediction is made by finding the relationship between independent and dependent variables.</a:t>
            </a:r>
          </a:p>
          <a:p>
            <a:r>
              <a:rPr lang="en-US" altLang="ja-JP" dirty="0" smtClean="0"/>
              <a:t>Suppose </a:t>
            </a:r>
            <a:r>
              <a:rPr lang="en-US" altLang="ja-JP" dirty="0"/>
              <a:t>the deal is an independent variable and profit could be a dependent variable. Then we can draw a fitted regression curve that is used for profit prediction.</a:t>
            </a:r>
            <a:r>
              <a:rPr lang="en-US" altLang="ja-JP" b="1" dirty="0"/>
              <a:t> </a:t>
            </a:r>
            <a:endParaRPr lang="en-US" altLang="ja-JP" dirty="0"/>
          </a:p>
          <a:p>
            <a:endParaRPr kumimoji="1" lang="ja-JP" altLang="en-US" dirty="0"/>
          </a:p>
        </p:txBody>
      </p:sp>
    </p:spTree>
    <p:extLst>
      <p:ext uri="{BB962C8B-B14F-4D97-AF65-F5344CB8AC3E}">
        <p14:creationId xmlns:p14="http://schemas.microsoft.com/office/powerpoint/2010/main" val="1447886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Association</a:t>
            </a:r>
            <a:endParaRPr kumimoji="1" lang="ja-JP" altLang="en-US" dirty="0"/>
          </a:p>
        </p:txBody>
      </p:sp>
      <p:sp>
        <p:nvSpPr>
          <p:cNvPr id="3" name="コンテンツ プレースホルダー 2"/>
          <p:cNvSpPr>
            <a:spLocks noGrp="1"/>
          </p:cNvSpPr>
          <p:nvPr>
            <p:ph idx="1"/>
          </p:nvPr>
        </p:nvSpPr>
        <p:spPr>
          <a:xfrm>
            <a:off x="0" y="936863"/>
            <a:ext cx="4830139" cy="5410149"/>
          </a:xfrm>
        </p:spPr>
        <p:txBody>
          <a:bodyPr>
            <a:normAutofit fontScale="77500" lnSpcReduction="20000"/>
          </a:bodyPr>
          <a:lstStyle/>
          <a:p>
            <a:r>
              <a:rPr lang="en-US" altLang="ja-JP" dirty="0"/>
              <a:t>It is also known as relation technique.</a:t>
            </a:r>
          </a:p>
          <a:p>
            <a:r>
              <a:rPr lang="en-US" altLang="ja-JP" dirty="0"/>
              <a:t>A pattern is </a:t>
            </a:r>
            <a:r>
              <a:rPr lang="en-US" altLang="ja-JP" dirty="0" smtClean="0"/>
              <a:t>recognized </a:t>
            </a:r>
            <a:r>
              <a:rPr lang="en-US" altLang="ja-JP" dirty="0"/>
              <a:t>based upon the relationship of items in a single transaction.</a:t>
            </a:r>
          </a:p>
          <a:p>
            <a:r>
              <a:rPr lang="en-US" altLang="ja-JP" dirty="0"/>
              <a:t>The association technique is used in market basket analysis to identify a set of products that customers frequently purchase together.</a:t>
            </a:r>
          </a:p>
          <a:p>
            <a:r>
              <a:rPr lang="en-US" altLang="ja-JP" dirty="0"/>
              <a:t>Retailers used the association technique to research customer’s buying habits. Based on historical sale data, retailers might find out that customers always buy crisps when they buy beers, and, therefore, they can put beers and crisps next to each other to save time for the customer and increase sales.</a:t>
            </a:r>
          </a:p>
          <a:p>
            <a:endParaRPr kumimoji="1" lang="ja-JP" altLang="en-US" dirty="0"/>
          </a:p>
        </p:txBody>
      </p:sp>
      <p:pic>
        <p:nvPicPr>
          <p:cNvPr id="11266" name="Picture 2" descr="Data Mining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0138" y="2062122"/>
            <a:ext cx="4313861" cy="2620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48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What is Data Mining?</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lang="en-US" altLang="ja-JP" dirty="0"/>
              <a:t>Data Mining is defined as extracting information from huge sets of data. In other words, </a:t>
            </a:r>
            <a:r>
              <a:rPr lang="en-US" altLang="ja-JP" dirty="0" smtClean="0"/>
              <a:t>we can </a:t>
            </a:r>
            <a:r>
              <a:rPr lang="en-US" altLang="ja-JP" dirty="0"/>
              <a:t>say that data mining is the procedure of mining knowledge from data. The information </a:t>
            </a:r>
            <a:r>
              <a:rPr lang="en-US" altLang="ja-JP" dirty="0" smtClean="0"/>
              <a:t>or knowledge </a:t>
            </a:r>
            <a:r>
              <a:rPr lang="en-US" altLang="ja-JP" dirty="0"/>
              <a:t>extracted so can be used for any of the following applications:</a:t>
            </a:r>
          </a:p>
          <a:p>
            <a:pPr lvl="1"/>
            <a:r>
              <a:rPr lang="en-US" altLang="ja-JP" dirty="0" smtClean="0"/>
              <a:t>Market Analysis and Management</a:t>
            </a:r>
          </a:p>
          <a:p>
            <a:pPr lvl="2"/>
            <a:r>
              <a:rPr lang="en-US" altLang="ja-JP" dirty="0"/>
              <a:t>Customer Profiling, Identifying Customer </a:t>
            </a:r>
            <a:r>
              <a:rPr lang="en-US" altLang="ja-JP" dirty="0" smtClean="0"/>
              <a:t>Requirements, </a:t>
            </a:r>
            <a:r>
              <a:rPr lang="id-ID" altLang="ja-JP" dirty="0"/>
              <a:t>Cross Market </a:t>
            </a:r>
            <a:r>
              <a:rPr lang="en-US" altLang="ja-JP" dirty="0" smtClean="0"/>
              <a:t>Analysis, </a:t>
            </a:r>
            <a:r>
              <a:rPr lang="id-ID" altLang="ja-JP" dirty="0" smtClean="0"/>
              <a:t>Target</a:t>
            </a:r>
            <a:r>
              <a:rPr lang="en-US" altLang="ja-JP" dirty="0" smtClean="0"/>
              <a:t> Marketing, Determining customers,</a:t>
            </a:r>
            <a:r>
              <a:rPr lang="id-ID" altLang="ja-JP" dirty="0" smtClean="0"/>
              <a:t> </a:t>
            </a:r>
            <a:r>
              <a:rPr lang="en-US" altLang="ja-JP" dirty="0" smtClean="0"/>
              <a:t>purchasing pattern</a:t>
            </a:r>
            <a:r>
              <a:rPr lang="en-US" altLang="ja-JP" dirty="0"/>
              <a:t>, Providing Summary </a:t>
            </a:r>
            <a:r>
              <a:rPr lang="en-US" altLang="ja-JP" dirty="0" smtClean="0"/>
              <a:t>Information, etc. </a:t>
            </a:r>
          </a:p>
          <a:p>
            <a:pPr lvl="1"/>
            <a:r>
              <a:rPr lang="en-US" altLang="ja-JP" dirty="0"/>
              <a:t>Corporate Analysis &amp; Risk </a:t>
            </a:r>
            <a:r>
              <a:rPr lang="en-US" altLang="ja-JP" dirty="0" smtClean="0"/>
              <a:t>Management</a:t>
            </a:r>
          </a:p>
          <a:p>
            <a:pPr lvl="2"/>
            <a:r>
              <a:rPr lang="en-US" altLang="ja-JP" dirty="0"/>
              <a:t>Finance Planning and Asset Evaluation, Resource </a:t>
            </a:r>
            <a:r>
              <a:rPr lang="en-US" altLang="ja-JP" dirty="0" smtClean="0"/>
              <a:t>Planning, Product Control, Competitor Analysis, etc.</a:t>
            </a:r>
            <a:endParaRPr lang="en-US" altLang="ja-JP" dirty="0"/>
          </a:p>
          <a:p>
            <a:pPr lvl="1"/>
            <a:r>
              <a:rPr lang="en-US" altLang="ja-JP" dirty="0" smtClean="0"/>
              <a:t>Fraud </a:t>
            </a:r>
            <a:r>
              <a:rPr lang="en-US" altLang="ja-JP" dirty="0"/>
              <a:t>Detection</a:t>
            </a:r>
          </a:p>
          <a:p>
            <a:pPr lvl="1"/>
            <a:r>
              <a:rPr lang="en-US" altLang="ja-JP" dirty="0" smtClean="0"/>
              <a:t>Science </a:t>
            </a:r>
            <a:r>
              <a:rPr lang="en-US" altLang="ja-JP" dirty="0"/>
              <a:t>Exploration</a:t>
            </a:r>
            <a:endParaRPr kumimoji="1" lang="ja-JP" altLang="en-US" dirty="0"/>
          </a:p>
        </p:txBody>
      </p:sp>
    </p:spTree>
    <p:extLst>
      <p:ext uri="{BB962C8B-B14F-4D97-AF65-F5344CB8AC3E}">
        <p14:creationId xmlns:p14="http://schemas.microsoft.com/office/powerpoint/2010/main" val="2438836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Sequential Data Processing</a:t>
            </a:r>
            <a:endParaRPr kumimoji="1" lang="ja-JP" altLang="en-US" dirty="0"/>
          </a:p>
        </p:txBody>
      </p:sp>
      <p:sp>
        <p:nvSpPr>
          <p:cNvPr id="3" name="コンテンツ プレースホルダー 2"/>
          <p:cNvSpPr>
            <a:spLocks noGrp="1"/>
          </p:cNvSpPr>
          <p:nvPr>
            <p:ph idx="1"/>
          </p:nvPr>
        </p:nvSpPr>
        <p:spPr/>
        <p:txBody>
          <a:bodyPr>
            <a:normAutofit fontScale="85000" lnSpcReduction="10000"/>
          </a:bodyPr>
          <a:lstStyle/>
          <a:p>
            <a:r>
              <a:rPr lang="en-US" altLang="ja-JP" dirty="0" smtClean="0"/>
              <a:t>Some data are sequential: The occurrence of each record and/or the occurrence of each feature is ordered.</a:t>
            </a:r>
          </a:p>
          <a:p>
            <a:pPr lvl="1"/>
            <a:r>
              <a:rPr lang="en-US" altLang="ja-JP" dirty="0" smtClean="0"/>
              <a:t>As our typical data have no order among records or features, a completely different approach is needed for sequential data.</a:t>
            </a:r>
            <a:endParaRPr lang="en-US" altLang="ja-JP" dirty="0"/>
          </a:p>
          <a:p>
            <a:r>
              <a:rPr lang="en-US" altLang="ja-JP" dirty="0" smtClean="0"/>
              <a:t>A typical example is natural language sentences, which we already saw last week.</a:t>
            </a:r>
          </a:p>
          <a:p>
            <a:r>
              <a:rPr lang="en-US" altLang="ja-JP" dirty="0" smtClean="0"/>
              <a:t>Also another typical example is time-sequential data, with which we want to find some time-sequential pattern of the occurrence of events.</a:t>
            </a:r>
          </a:p>
          <a:p>
            <a:pPr lvl="1"/>
            <a:r>
              <a:rPr lang="en-US" altLang="ja-JP" dirty="0" smtClean="0"/>
              <a:t>For example, can we expect when electricity use will increase after what events happen?</a:t>
            </a:r>
          </a:p>
          <a:p>
            <a:pPr lvl="1"/>
            <a:r>
              <a:rPr lang="en-US" altLang="ja-JP" dirty="0" smtClean="0"/>
              <a:t>Or when do we want to buy coke after what events happen?</a:t>
            </a:r>
          </a:p>
          <a:p>
            <a:r>
              <a:rPr lang="en-US" altLang="ja-JP" dirty="0" smtClean="0"/>
              <a:t>Sequential Data Processing tries to find some pattern of a series of events.</a:t>
            </a:r>
          </a:p>
          <a:p>
            <a:endParaRPr lang="en-US" altLang="ja-JP" dirty="0"/>
          </a:p>
          <a:p>
            <a:endParaRPr kumimoji="1" lang="ja-JP" altLang="en-US" dirty="0"/>
          </a:p>
        </p:txBody>
      </p:sp>
    </p:spTree>
    <p:extLst>
      <p:ext uri="{BB962C8B-B14F-4D97-AF65-F5344CB8AC3E}">
        <p14:creationId xmlns:p14="http://schemas.microsoft.com/office/powerpoint/2010/main" val="1836781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Challenges (difficult points)</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lang="en-US" altLang="ja-JP" dirty="0"/>
              <a:t>Skilled Experts are needed to formulate the data mining queries.</a:t>
            </a:r>
          </a:p>
          <a:p>
            <a:r>
              <a:rPr lang="en-US" altLang="ja-JP" dirty="0"/>
              <a:t>Overfitting: Due to small size training database, a model may not fit future states.</a:t>
            </a:r>
          </a:p>
          <a:p>
            <a:r>
              <a:rPr lang="en-US" altLang="ja-JP" dirty="0"/>
              <a:t>Data mining needs large databases which sometimes are difficult to manage</a:t>
            </a:r>
          </a:p>
          <a:p>
            <a:r>
              <a:rPr lang="en-US" altLang="ja-JP" dirty="0"/>
              <a:t>Business practices may need to be modified to determine to use the information uncovered.</a:t>
            </a:r>
          </a:p>
          <a:p>
            <a:r>
              <a:rPr lang="en-US" altLang="ja-JP" dirty="0"/>
              <a:t>If the data set is not diverse, data mining results may not be accurate.</a:t>
            </a:r>
          </a:p>
          <a:p>
            <a:r>
              <a:rPr lang="en-US" altLang="ja-JP" dirty="0"/>
              <a:t>Integration information needed from heterogeneous databases and global information systems could be complex</a:t>
            </a:r>
          </a:p>
          <a:p>
            <a:endParaRPr kumimoji="1" lang="ja-JP" altLang="en-US" dirty="0"/>
          </a:p>
        </p:txBody>
      </p:sp>
    </p:spTree>
    <p:extLst>
      <p:ext uri="{BB962C8B-B14F-4D97-AF65-F5344CB8AC3E}">
        <p14:creationId xmlns:p14="http://schemas.microsoft.com/office/powerpoint/2010/main" val="3775657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Benefits</a:t>
            </a:r>
            <a:r>
              <a:rPr lang="id-ID" altLang="ja-JP" dirty="0" smtClean="0"/>
              <a:t> </a:t>
            </a:r>
            <a:r>
              <a:rPr lang="id-ID" altLang="ja-JP" dirty="0"/>
              <a:t>of Data Mining</a:t>
            </a:r>
          </a:p>
        </p:txBody>
      </p:sp>
      <p:sp>
        <p:nvSpPr>
          <p:cNvPr id="3" name="コンテンツ プレースホルダー 2"/>
          <p:cNvSpPr>
            <a:spLocks noGrp="1"/>
          </p:cNvSpPr>
          <p:nvPr>
            <p:ph idx="1"/>
          </p:nvPr>
        </p:nvSpPr>
        <p:spPr/>
        <p:txBody>
          <a:bodyPr>
            <a:normAutofit fontScale="85000" lnSpcReduction="10000"/>
          </a:bodyPr>
          <a:lstStyle/>
          <a:p>
            <a:r>
              <a:rPr lang="en-US" altLang="ja-JP" dirty="0"/>
              <a:t>Data mining technique helps companies to get knowledge-based information.</a:t>
            </a:r>
          </a:p>
          <a:p>
            <a:r>
              <a:rPr lang="en-US" altLang="ja-JP" dirty="0"/>
              <a:t>Data mining helps organizations to make the profitable adjustments in operation and production.</a:t>
            </a:r>
          </a:p>
          <a:p>
            <a:r>
              <a:rPr lang="en-US" altLang="ja-JP" dirty="0"/>
              <a:t>The data mining is a cost-effective and efficient solution compared to other statistical data applications.</a:t>
            </a:r>
          </a:p>
          <a:p>
            <a:r>
              <a:rPr lang="en-US" altLang="ja-JP" dirty="0"/>
              <a:t>Data mining helps with the decision-making process.</a:t>
            </a:r>
          </a:p>
          <a:p>
            <a:r>
              <a:rPr lang="en-US" altLang="ja-JP" dirty="0"/>
              <a:t>Facilitates automated prediction of trends and behaviors as well as automated discovery of hidden patterns.</a:t>
            </a:r>
          </a:p>
          <a:p>
            <a:r>
              <a:rPr lang="en-US" altLang="ja-JP" dirty="0"/>
              <a:t>It can be implemented in new systems as well as existing platforms</a:t>
            </a:r>
          </a:p>
          <a:p>
            <a:r>
              <a:rPr lang="en-US" altLang="ja-JP" dirty="0"/>
              <a:t>It is the speedy process which makes it easy for the users to analyze huge amount of data in less time.</a:t>
            </a:r>
            <a:endParaRPr kumimoji="1" lang="ja-JP" altLang="en-US" dirty="0"/>
          </a:p>
        </p:txBody>
      </p:sp>
    </p:spTree>
    <p:extLst>
      <p:ext uri="{BB962C8B-B14F-4D97-AF65-F5344CB8AC3E}">
        <p14:creationId xmlns:p14="http://schemas.microsoft.com/office/powerpoint/2010/main" val="1845728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Disadvantages of Data Mining</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r>
              <a:rPr lang="en-US" altLang="ja-JP" dirty="0"/>
              <a:t>There are chances of companies may sell useful information of their customers to other companies for money. For example, American Express has sold credit card purchases of their customers to the other companies</a:t>
            </a:r>
            <a:r>
              <a:rPr lang="en-US" altLang="ja-JP" dirty="0" smtClean="0"/>
              <a:t>. </a:t>
            </a:r>
            <a:r>
              <a:rPr lang="en-US" altLang="ja-JP" dirty="0" smtClean="0">
                <a:sym typeface="Wingdings" panose="05000000000000000000" pitchFamily="2" charset="2"/>
              </a:rPr>
              <a:t> Privacy issues</a:t>
            </a:r>
          </a:p>
          <a:p>
            <a:r>
              <a:rPr lang="en-US" altLang="ja-JP" dirty="0" smtClean="0">
                <a:sym typeface="Wingdings" panose="05000000000000000000" pitchFamily="2" charset="2"/>
              </a:rPr>
              <a:t>The findings of data mining may enforce existing discrimination  Ethical issues</a:t>
            </a:r>
            <a:endParaRPr lang="en-US" altLang="ja-JP" dirty="0"/>
          </a:p>
          <a:p>
            <a:r>
              <a:rPr lang="en-US" altLang="ja-JP" dirty="0"/>
              <a:t>Many data mining analytics software is difficult to operate and requires advance training to work on</a:t>
            </a:r>
            <a:r>
              <a:rPr lang="en-US" altLang="ja-JP" dirty="0" smtClean="0"/>
              <a:t>. </a:t>
            </a:r>
            <a:r>
              <a:rPr lang="en-US" altLang="ja-JP" dirty="0" smtClean="0">
                <a:sym typeface="Wingdings" panose="05000000000000000000" pitchFamily="2" charset="2"/>
              </a:rPr>
              <a:t> But that’s why more professional data scientists are needed</a:t>
            </a:r>
            <a:endParaRPr lang="en-US" altLang="ja-JP" dirty="0"/>
          </a:p>
          <a:p>
            <a:r>
              <a:rPr lang="en-US" altLang="ja-JP" dirty="0"/>
              <a:t>Different data mining tools work in different manners due to different algorithms employed in their design. Therefore, the selection of correct data mining tool is a very difficult task.</a:t>
            </a:r>
          </a:p>
          <a:p>
            <a:r>
              <a:rPr lang="en-US" altLang="ja-JP" dirty="0"/>
              <a:t>The data mining techniques are not accurate, and so it can cause serious consequences in certain conditions</a:t>
            </a:r>
            <a:r>
              <a:rPr lang="en-US" altLang="ja-JP" dirty="0" smtClean="0"/>
              <a:t>.</a:t>
            </a:r>
          </a:p>
          <a:p>
            <a:pPr lvl="1"/>
            <a:r>
              <a:rPr lang="en-US" altLang="ja-JP" dirty="0" smtClean="0"/>
              <a:t>Always remember that our data mining model that we want to create is a “model”, which is sort of </a:t>
            </a:r>
            <a:r>
              <a:rPr lang="en-US" altLang="ja-JP" i="1" dirty="0" smtClean="0"/>
              <a:t>abstraction</a:t>
            </a:r>
            <a:r>
              <a:rPr lang="en-US" altLang="ja-JP" dirty="0" smtClean="0"/>
              <a:t> and </a:t>
            </a:r>
            <a:r>
              <a:rPr lang="en-US" altLang="ja-JP" i="1" dirty="0" smtClean="0"/>
              <a:t>simplification</a:t>
            </a:r>
            <a:r>
              <a:rPr lang="en-US" altLang="ja-JP" dirty="0" smtClean="0"/>
              <a:t> of the world.</a:t>
            </a:r>
            <a:endParaRPr lang="en-US" altLang="ja-JP" dirty="0"/>
          </a:p>
        </p:txBody>
      </p:sp>
    </p:spTree>
    <p:extLst>
      <p:ext uri="{BB962C8B-B14F-4D97-AF65-F5344CB8AC3E}">
        <p14:creationId xmlns:p14="http://schemas.microsoft.com/office/powerpoint/2010/main" val="3377688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Examples</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From now on, we will see some actual examples of data mining, implemented by Python.</a:t>
            </a:r>
          </a:p>
          <a:p>
            <a:pPr lvl="1"/>
            <a:r>
              <a:rPr lang="en-US" altLang="ja-JP" dirty="0" smtClean="0"/>
              <a:t>During the class, you don’t have to focus on every detail. Rather, get the overall procedure.</a:t>
            </a:r>
          </a:p>
          <a:p>
            <a:pPr lvl="1"/>
            <a:r>
              <a:rPr kumimoji="1" lang="en-US" altLang="ja-JP" dirty="0" smtClean="0"/>
              <a:t>After the class, check each line of code. They contain many coding that we cannot explain in simple introductory tutorials, but that you can imitate in your own tasks.</a:t>
            </a:r>
          </a:p>
          <a:p>
            <a:pPr lvl="2"/>
            <a:r>
              <a:rPr lang="en-US" altLang="ja-JP" dirty="0" smtClean="0"/>
              <a:t>Always read, considering what meaning there is in each line.</a:t>
            </a:r>
          </a:p>
          <a:p>
            <a:pPr lvl="2"/>
            <a:r>
              <a:rPr kumimoji="1" lang="en-US" altLang="ja-JP" dirty="0" smtClean="0"/>
              <a:t>Take advantage of Web search.</a:t>
            </a:r>
          </a:p>
          <a:p>
            <a:pPr lvl="2"/>
            <a:endParaRPr kumimoji="1" lang="ja-JP" altLang="en-US" dirty="0"/>
          </a:p>
        </p:txBody>
      </p:sp>
    </p:spTree>
    <p:extLst>
      <p:ext uri="{BB962C8B-B14F-4D97-AF65-F5344CB8AC3E}">
        <p14:creationId xmlns:p14="http://schemas.microsoft.com/office/powerpoint/2010/main" val="610642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lang="id-ID" altLang="ja-JP" dirty="0">
                <a:hlinkClick r:id="rId2"/>
              </a:rPr>
              <a:t>https://www.guru99.com/data-mining-tutorial.html</a:t>
            </a:r>
            <a:endParaRPr kumimoji="1" lang="ja-JP" altLang="en-US" dirty="0"/>
          </a:p>
        </p:txBody>
      </p:sp>
    </p:spTree>
    <p:extLst>
      <p:ext uri="{BB962C8B-B14F-4D97-AF65-F5344CB8AC3E}">
        <p14:creationId xmlns:p14="http://schemas.microsoft.com/office/powerpoint/2010/main" val="241780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pic>
        <p:nvPicPr>
          <p:cNvPr id="1026" name="Picture 2" descr="https://www.guru99.com/images/1/data_mining_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426" y="1023377"/>
            <a:ext cx="8420100" cy="600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2162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Business understanding</a:t>
            </a:r>
            <a:endParaRPr kumimoji="1" lang="ja-JP" altLang="en-US" dirty="0"/>
          </a:p>
        </p:txBody>
      </p:sp>
      <p:sp>
        <p:nvSpPr>
          <p:cNvPr id="3" name="コンテンツ プレースホルダー 2"/>
          <p:cNvSpPr>
            <a:spLocks noGrp="1"/>
          </p:cNvSpPr>
          <p:nvPr>
            <p:ph idx="1"/>
          </p:nvPr>
        </p:nvSpPr>
        <p:spPr>
          <a:xfrm>
            <a:off x="390144" y="1584291"/>
            <a:ext cx="8454390" cy="4977511"/>
          </a:xfrm>
        </p:spPr>
        <p:txBody>
          <a:bodyPr>
            <a:normAutofit fontScale="92500" lnSpcReduction="20000"/>
          </a:bodyPr>
          <a:lstStyle/>
          <a:p>
            <a:r>
              <a:rPr lang="en-US" altLang="ja-JP" dirty="0"/>
              <a:t>In this phase, business and data-mining goals are established</a:t>
            </a:r>
            <a:r>
              <a:rPr lang="en-US" altLang="ja-JP" dirty="0" smtClean="0"/>
              <a:t>.</a:t>
            </a:r>
            <a:endParaRPr lang="en-US" altLang="ja-JP" dirty="0"/>
          </a:p>
          <a:p>
            <a:r>
              <a:rPr lang="en-US" altLang="ja-JP" dirty="0"/>
              <a:t>First, you need to understand business and client objectives. You need to define what your client wants (which many times even they do not know themselves)</a:t>
            </a:r>
          </a:p>
          <a:p>
            <a:r>
              <a:rPr lang="en-US" altLang="ja-JP" dirty="0"/>
              <a:t>Take stock of the current data mining scenario. Factor in resources, assumption, constraints, and other significant factors into your assessment.</a:t>
            </a:r>
          </a:p>
          <a:p>
            <a:r>
              <a:rPr lang="en-US" altLang="ja-JP" dirty="0"/>
              <a:t>Using business objectives and current scenario, define your data mining goals.</a:t>
            </a:r>
          </a:p>
          <a:p>
            <a:r>
              <a:rPr lang="en-US" altLang="ja-JP" dirty="0"/>
              <a:t>A good data mining plan is very detailed and should be developed to accomplish both business and data mining goals.</a:t>
            </a:r>
            <a:endParaRPr kumimoji="1" lang="ja-JP" altLang="en-US" dirty="0"/>
          </a:p>
        </p:txBody>
      </p:sp>
      <p:pic>
        <p:nvPicPr>
          <p:cNvPr id="4" name="Picture 2" descr="https://www.guru99.com/images/1/data_mining_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434" y="803004"/>
            <a:ext cx="8420100" cy="600076"/>
          </a:xfrm>
          <a:prstGeom prst="rect">
            <a:avLst/>
          </a:prstGeom>
          <a:noFill/>
          <a:extLst>
            <a:ext uri="{909E8E84-426E-40DD-AFC4-6F175D3DCCD1}">
              <a14:hiddenFill xmlns:a14="http://schemas.microsoft.com/office/drawing/2010/main">
                <a:solidFill>
                  <a:srgbClr val="FFFFFF"/>
                </a:solidFill>
              </a14:hiddenFill>
            </a:ext>
          </a:extLst>
        </p:spPr>
      </p:pic>
      <p:sp>
        <p:nvSpPr>
          <p:cNvPr id="5" name="角丸四角形 4"/>
          <p:cNvSpPr/>
          <p:nvPr/>
        </p:nvSpPr>
        <p:spPr>
          <a:xfrm>
            <a:off x="424434" y="803004"/>
            <a:ext cx="1659860" cy="600076"/>
          </a:xfrm>
          <a:prstGeom prst="roundRect">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892839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id-ID" altLang="ja-JP" dirty="0"/>
              <a:t>Data </a:t>
            </a:r>
            <a:r>
              <a:rPr lang="en-US" altLang="ja-JP" dirty="0" smtClean="0"/>
              <a:t>Understanding </a:t>
            </a:r>
            <a:endParaRPr lang="id-ID" altLang="ja-JP" dirty="0"/>
          </a:p>
        </p:txBody>
      </p:sp>
      <p:sp>
        <p:nvSpPr>
          <p:cNvPr id="3" name="コンテンツ プレースホルダー 2"/>
          <p:cNvSpPr>
            <a:spLocks noGrp="1"/>
          </p:cNvSpPr>
          <p:nvPr>
            <p:ph idx="1"/>
          </p:nvPr>
        </p:nvSpPr>
        <p:spPr>
          <a:xfrm>
            <a:off x="0" y="1584291"/>
            <a:ext cx="9144000" cy="4977511"/>
          </a:xfrm>
        </p:spPr>
        <p:txBody>
          <a:bodyPr>
            <a:normAutofit fontScale="70000" lnSpcReduction="20000"/>
          </a:bodyPr>
          <a:lstStyle/>
          <a:p>
            <a:r>
              <a:rPr lang="en-US" altLang="ja-JP" dirty="0"/>
              <a:t>In this phase, sanity check on data is performed to check whether its appropriate for the data mining goals</a:t>
            </a:r>
            <a:r>
              <a:rPr lang="en-US" altLang="ja-JP" dirty="0" smtClean="0"/>
              <a:t>.</a:t>
            </a:r>
            <a:endParaRPr lang="en-US" altLang="ja-JP" dirty="0"/>
          </a:p>
          <a:p>
            <a:r>
              <a:rPr lang="en-US" altLang="ja-JP" dirty="0"/>
              <a:t>First, data is collected from multiple data sources available in the organization.</a:t>
            </a:r>
          </a:p>
          <a:p>
            <a:r>
              <a:rPr lang="en-US" altLang="ja-JP" dirty="0"/>
              <a:t>These data sources may include multiple databases, flat filer or data cubes. There are issues like object matching and schema integration which can arise during Data Integration process. It is a quite complex and tricky process as data from various sources unlikely to match easily. For example, table A contains an entity named </a:t>
            </a:r>
            <a:r>
              <a:rPr lang="en-US" altLang="ja-JP" dirty="0" err="1"/>
              <a:t>cust_no</a:t>
            </a:r>
            <a:r>
              <a:rPr lang="en-US" altLang="ja-JP" dirty="0"/>
              <a:t> whereas another table B contains an entity named </a:t>
            </a:r>
            <a:r>
              <a:rPr lang="en-US" altLang="ja-JP" dirty="0" err="1"/>
              <a:t>cust</a:t>
            </a:r>
            <a:r>
              <a:rPr lang="en-US" altLang="ja-JP" dirty="0"/>
              <a:t>-id.</a:t>
            </a:r>
          </a:p>
          <a:p>
            <a:r>
              <a:rPr lang="en-US" altLang="ja-JP" dirty="0"/>
              <a:t>Therefore, it is quite difficult to ensure that both of these given objects refer to the same value or not. Here, Metadata should be used to reduce errors in the data integration process.</a:t>
            </a:r>
          </a:p>
          <a:p>
            <a:r>
              <a:rPr lang="en-US" altLang="ja-JP" dirty="0"/>
              <a:t>Next, the step is to search for properties of acquired data. A good way to explore the data is to answer the data mining questions (decided in business phase) using the query, reporting, and visualization tools.</a:t>
            </a:r>
          </a:p>
          <a:p>
            <a:r>
              <a:rPr lang="en-US" altLang="ja-JP" dirty="0"/>
              <a:t>Based on the results of query, the data quality should be ascertained. Missing data if any should be acquired.</a:t>
            </a:r>
            <a:endParaRPr kumimoji="1" lang="ja-JP" altLang="en-US" dirty="0"/>
          </a:p>
        </p:txBody>
      </p:sp>
      <p:pic>
        <p:nvPicPr>
          <p:cNvPr id="4" name="Picture 2" descr="https://www.guru99.com/images/1/data_mining_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434" y="803004"/>
            <a:ext cx="8420100" cy="600076"/>
          </a:xfrm>
          <a:prstGeom prst="rect">
            <a:avLst/>
          </a:prstGeom>
          <a:noFill/>
          <a:extLst>
            <a:ext uri="{909E8E84-426E-40DD-AFC4-6F175D3DCCD1}">
              <a14:hiddenFill xmlns:a14="http://schemas.microsoft.com/office/drawing/2010/main">
                <a:solidFill>
                  <a:srgbClr val="FFFFFF"/>
                </a:solidFill>
              </a14:hiddenFill>
            </a:ext>
          </a:extLst>
        </p:spPr>
      </p:pic>
      <p:sp>
        <p:nvSpPr>
          <p:cNvPr id="5" name="角丸四角形 4"/>
          <p:cNvSpPr/>
          <p:nvPr/>
        </p:nvSpPr>
        <p:spPr>
          <a:xfrm>
            <a:off x="1769140" y="803004"/>
            <a:ext cx="1659860" cy="600076"/>
          </a:xfrm>
          <a:prstGeom prst="roundRect">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461503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Data Preparation</a:t>
            </a:r>
            <a:endParaRPr kumimoji="1" lang="ja-JP" altLang="en-US" dirty="0"/>
          </a:p>
        </p:txBody>
      </p:sp>
      <p:sp>
        <p:nvSpPr>
          <p:cNvPr id="3" name="コンテンツ プレースホルダー 2"/>
          <p:cNvSpPr>
            <a:spLocks noGrp="1"/>
          </p:cNvSpPr>
          <p:nvPr>
            <p:ph idx="1"/>
          </p:nvPr>
        </p:nvSpPr>
        <p:spPr>
          <a:xfrm>
            <a:off x="390144" y="1584291"/>
            <a:ext cx="8454390" cy="4977511"/>
          </a:xfrm>
        </p:spPr>
        <p:txBody>
          <a:bodyPr>
            <a:normAutofit fontScale="77500" lnSpcReduction="20000"/>
          </a:bodyPr>
          <a:lstStyle/>
          <a:p>
            <a:r>
              <a:rPr lang="en-US" altLang="ja-JP" dirty="0"/>
              <a:t>In this phase, data is made production ready</a:t>
            </a:r>
            <a:r>
              <a:rPr lang="en-US" altLang="ja-JP" dirty="0" smtClean="0"/>
              <a:t>.</a:t>
            </a:r>
            <a:endParaRPr lang="en-US" altLang="ja-JP" dirty="0"/>
          </a:p>
          <a:p>
            <a:r>
              <a:rPr lang="en-US" altLang="ja-JP" dirty="0"/>
              <a:t>The data preparation process consumes about 90% of the time of the project</a:t>
            </a:r>
            <a:r>
              <a:rPr lang="en-US" altLang="ja-JP" dirty="0" smtClean="0"/>
              <a:t>.</a:t>
            </a:r>
            <a:endParaRPr lang="en-US" altLang="ja-JP" dirty="0"/>
          </a:p>
          <a:p>
            <a:r>
              <a:rPr lang="en-US" altLang="ja-JP" dirty="0"/>
              <a:t>The data from different sources should be selected, cleaned, transformed, formatted, anonymized, and constructed (if required</a:t>
            </a:r>
            <a:r>
              <a:rPr lang="en-US" altLang="ja-JP" dirty="0" smtClean="0"/>
              <a:t>).</a:t>
            </a:r>
            <a:endParaRPr lang="en-US" altLang="ja-JP" dirty="0"/>
          </a:p>
          <a:p>
            <a:r>
              <a:rPr lang="en-US" altLang="ja-JP" dirty="0"/>
              <a:t>Data cleaning is a process to "clean" the data by smoothing noisy data and filling in missing values</a:t>
            </a:r>
            <a:r>
              <a:rPr lang="en-US" altLang="ja-JP" dirty="0" smtClean="0"/>
              <a:t>.</a:t>
            </a:r>
            <a:endParaRPr lang="en-US" altLang="ja-JP" dirty="0"/>
          </a:p>
          <a:p>
            <a:r>
              <a:rPr lang="en-US" altLang="ja-JP" dirty="0"/>
              <a:t>For example, for a customer demographics profile, age data is missing. The data is incomplete and should be filled. In some cases, there could be data outliers. For instance, age has a value 300. Data could be inconsistent. For instance, name of the customer is different in different tables</a:t>
            </a:r>
            <a:r>
              <a:rPr lang="en-US" altLang="ja-JP" dirty="0" smtClean="0"/>
              <a:t>.</a:t>
            </a:r>
            <a:endParaRPr lang="en-US" altLang="ja-JP" dirty="0"/>
          </a:p>
          <a:p>
            <a:r>
              <a:rPr lang="en-US" altLang="ja-JP" dirty="0"/>
              <a:t>Data transformation operations change the data to make it useful in data mining. Following transformation can be </a:t>
            </a:r>
            <a:r>
              <a:rPr lang="en-US" altLang="ja-JP" dirty="0" smtClean="0"/>
              <a:t>applied.</a:t>
            </a:r>
            <a:endParaRPr kumimoji="1" lang="ja-JP" altLang="en-US" dirty="0"/>
          </a:p>
        </p:txBody>
      </p:sp>
      <p:pic>
        <p:nvPicPr>
          <p:cNvPr id="4" name="Picture 2" descr="https://www.guru99.com/images/1/data_mining_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434" y="803004"/>
            <a:ext cx="8420100" cy="600076"/>
          </a:xfrm>
          <a:prstGeom prst="rect">
            <a:avLst/>
          </a:prstGeom>
          <a:noFill/>
          <a:extLst>
            <a:ext uri="{909E8E84-426E-40DD-AFC4-6F175D3DCCD1}">
              <a14:hiddenFill xmlns:a14="http://schemas.microsoft.com/office/drawing/2010/main">
                <a:solidFill>
                  <a:srgbClr val="FFFFFF"/>
                </a:solidFill>
              </a14:hiddenFill>
            </a:ext>
          </a:extLst>
        </p:spPr>
      </p:pic>
      <p:sp>
        <p:nvSpPr>
          <p:cNvPr id="5" name="角丸四角形 4"/>
          <p:cNvSpPr/>
          <p:nvPr/>
        </p:nvSpPr>
        <p:spPr>
          <a:xfrm>
            <a:off x="3140740" y="821037"/>
            <a:ext cx="1659860" cy="600076"/>
          </a:xfrm>
          <a:prstGeom prst="roundRect">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42985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Data transformation</a:t>
            </a:r>
            <a:endParaRPr kumimoji="1" lang="ja-JP" altLang="en-US" dirty="0"/>
          </a:p>
        </p:txBody>
      </p:sp>
      <p:sp>
        <p:nvSpPr>
          <p:cNvPr id="3" name="コンテンツ プレースホルダー 2"/>
          <p:cNvSpPr>
            <a:spLocks noGrp="1"/>
          </p:cNvSpPr>
          <p:nvPr>
            <p:ph idx="1"/>
          </p:nvPr>
        </p:nvSpPr>
        <p:spPr>
          <a:xfrm>
            <a:off x="0" y="1584292"/>
            <a:ext cx="9144000" cy="4601356"/>
          </a:xfrm>
        </p:spPr>
        <p:txBody>
          <a:bodyPr>
            <a:normAutofit fontScale="85000" lnSpcReduction="20000"/>
          </a:bodyPr>
          <a:lstStyle/>
          <a:p>
            <a:r>
              <a:rPr lang="en-US" altLang="ja-JP" dirty="0"/>
              <a:t>Data transformation operations would contribute toward the success of the mining process</a:t>
            </a:r>
            <a:r>
              <a:rPr lang="en-US" altLang="ja-JP" dirty="0" smtClean="0"/>
              <a:t>.</a:t>
            </a:r>
            <a:endParaRPr lang="en-US" altLang="ja-JP" dirty="0"/>
          </a:p>
          <a:p>
            <a:pPr lvl="1"/>
            <a:r>
              <a:rPr lang="en-US" altLang="ja-JP" dirty="0">
                <a:solidFill>
                  <a:schemeClr val="accent1">
                    <a:lumMod val="75000"/>
                  </a:schemeClr>
                </a:solidFill>
              </a:rPr>
              <a:t>Smoothing</a:t>
            </a:r>
            <a:r>
              <a:rPr lang="en-US" altLang="ja-JP" dirty="0"/>
              <a:t>: It helps to remove noise from the data</a:t>
            </a:r>
            <a:r>
              <a:rPr lang="en-US" altLang="ja-JP" dirty="0" smtClean="0"/>
              <a:t>.</a:t>
            </a:r>
            <a:endParaRPr lang="en-US" altLang="ja-JP" dirty="0"/>
          </a:p>
          <a:p>
            <a:pPr lvl="1"/>
            <a:r>
              <a:rPr lang="en-US" altLang="ja-JP" dirty="0">
                <a:solidFill>
                  <a:schemeClr val="accent1">
                    <a:lumMod val="75000"/>
                  </a:schemeClr>
                </a:solidFill>
              </a:rPr>
              <a:t>Aggregation</a:t>
            </a:r>
            <a:r>
              <a:rPr lang="en-US" altLang="ja-JP" dirty="0"/>
              <a:t>: Summary or aggregation operations are applied to the data. I.e., the weekly sales data is aggregated to calculate the monthly and yearly total</a:t>
            </a:r>
            <a:r>
              <a:rPr lang="en-US" altLang="ja-JP" dirty="0" smtClean="0"/>
              <a:t>.</a:t>
            </a:r>
            <a:endParaRPr lang="en-US" altLang="ja-JP" dirty="0"/>
          </a:p>
          <a:p>
            <a:pPr lvl="1"/>
            <a:r>
              <a:rPr lang="en-US" altLang="ja-JP" dirty="0">
                <a:solidFill>
                  <a:schemeClr val="accent1">
                    <a:lumMod val="75000"/>
                  </a:schemeClr>
                </a:solidFill>
              </a:rPr>
              <a:t>Generalization</a:t>
            </a:r>
            <a:r>
              <a:rPr lang="en-US" altLang="ja-JP" dirty="0"/>
              <a:t>: In this step, Low-level data is replaced by higher-level concepts with the help of concept hierarchies. For example, the city is replaced by the county</a:t>
            </a:r>
            <a:r>
              <a:rPr lang="en-US" altLang="ja-JP" dirty="0" smtClean="0"/>
              <a:t>.</a:t>
            </a:r>
          </a:p>
          <a:p>
            <a:pPr lvl="1"/>
            <a:r>
              <a:rPr lang="en-US" altLang="ja-JP" dirty="0">
                <a:solidFill>
                  <a:schemeClr val="accent1">
                    <a:lumMod val="75000"/>
                  </a:schemeClr>
                </a:solidFill>
              </a:rPr>
              <a:t>Normalization</a:t>
            </a:r>
            <a:r>
              <a:rPr lang="en-US" altLang="ja-JP" dirty="0"/>
              <a:t>: Normalization performed when the attribute data are scaled up o scaled down. Example: Data should fall in the range -2.0 to 2.0 post-normalization</a:t>
            </a:r>
            <a:r>
              <a:rPr lang="en-US" altLang="ja-JP" dirty="0" smtClean="0"/>
              <a:t>.</a:t>
            </a:r>
            <a:endParaRPr lang="en-US" altLang="ja-JP" dirty="0"/>
          </a:p>
          <a:p>
            <a:pPr lvl="1"/>
            <a:r>
              <a:rPr lang="en-US" altLang="ja-JP" dirty="0">
                <a:solidFill>
                  <a:schemeClr val="accent1">
                    <a:lumMod val="75000"/>
                  </a:schemeClr>
                </a:solidFill>
              </a:rPr>
              <a:t>Attribute construction</a:t>
            </a:r>
            <a:r>
              <a:rPr lang="en-US" altLang="ja-JP" dirty="0"/>
              <a:t>: these attributes are constructed and included the given set of attributes helpful for data mining</a:t>
            </a:r>
            <a:r>
              <a:rPr lang="en-US" altLang="ja-JP" dirty="0" smtClean="0"/>
              <a:t>.</a:t>
            </a:r>
            <a:endParaRPr lang="en-US" altLang="ja-JP" dirty="0"/>
          </a:p>
          <a:p>
            <a:r>
              <a:rPr lang="en-US" altLang="ja-JP" dirty="0"/>
              <a:t>The result of this process is a final data set that can be used in modeling.</a:t>
            </a:r>
            <a:endParaRPr kumimoji="1" lang="ja-JP" altLang="en-US" dirty="0"/>
          </a:p>
        </p:txBody>
      </p:sp>
      <p:pic>
        <p:nvPicPr>
          <p:cNvPr id="4" name="Picture 2" descr="https://www.guru99.com/images/1/data_mining_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434" y="803004"/>
            <a:ext cx="8420100" cy="600076"/>
          </a:xfrm>
          <a:prstGeom prst="rect">
            <a:avLst/>
          </a:prstGeom>
          <a:noFill/>
          <a:extLst>
            <a:ext uri="{909E8E84-426E-40DD-AFC4-6F175D3DCCD1}">
              <a14:hiddenFill xmlns:a14="http://schemas.microsoft.com/office/drawing/2010/main">
                <a:solidFill>
                  <a:srgbClr val="FFFFFF"/>
                </a:solidFill>
              </a14:hiddenFill>
            </a:ext>
          </a:extLst>
        </p:spPr>
      </p:pic>
      <p:sp>
        <p:nvSpPr>
          <p:cNvPr id="5" name="角丸四角形 4"/>
          <p:cNvSpPr/>
          <p:nvPr/>
        </p:nvSpPr>
        <p:spPr>
          <a:xfrm>
            <a:off x="3100399" y="803004"/>
            <a:ext cx="1659860" cy="600076"/>
          </a:xfrm>
          <a:prstGeom prst="roundRect">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088598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Data Exploration</a:t>
            </a:r>
            <a:endParaRPr kumimoji="1" lang="ja-JP" altLang="en-US" dirty="0"/>
          </a:p>
        </p:txBody>
      </p:sp>
      <p:sp>
        <p:nvSpPr>
          <p:cNvPr id="3" name="コンテンツ プレースホルダー 2"/>
          <p:cNvSpPr>
            <a:spLocks noGrp="1"/>
          </p:cNvSpPr>
          <p:nvPr>
            <p:ph idx="1"/>
          </p:nvPr>
        </p:nvSpPr>
        <p:spPr>
          <a:xfrm>
            <a:off x="0" y="1584292"/>
            <a:ext cx="9144000" cy="4708932"/>
          </a:xfrm>
        </p:spPr>
        <p:txBody>
          <a:bodyPr>
            <a:normAutofit fontScale="92500" lnSpcReduction="20000"/>
          </a:bodyPr>
          <a:lstStyle/>
          <a:p>
            <a:r>
              <a:rPr lang="en-US" altLang="ja-JP" dirty="0" smtClean="0"/>
              <a:t>Before proceeding to create a model, it is always good and necessary to know more about your data.</a:t>
            </a:r>
          </a:p>
          <a:p>
            <a:r>
              <a:rPr kumimoji="1" lang="en-US" altLang="ja-JP" dirty="0" smtClean="0"/>
              <a:t>Eye-check</a:t>
            </a:r>
          </a:p>
          <a:p>
            <a:pPr lvl="1"/>
            <a:r>
              <a:rPr lang="en-US" altLang="ja-JP" dirty="0" smtClean="0"/>
              <a:t>Even a very limited data check can give us some insight on what kinds of characteristics the data may have.</a:t>
            </a:r>
          </a:p>
          <a:p>
            <a:r>
              <a:rPr kumimoji="1" lang="en-US" altLang="ja-JP" dirty="0" smtClean="0"/>
              <a:t>Statistical Summary</a:t>
            </a:r>
          </a:p>
          <a:p>
            <a:pPr lvl="1"/>
            <a:r>
              <a:rPr lang="en-US" altLang="ja-JP" dirty="0" smtClean="0"/>
              <a:t>Mean, Standard Deviation, and other statistical values also let us know something particularly about how biased the data are.</a:t>
            </a:r>
          </a:p>
          <a:p>
            <a:r>
              <a:rPr lang="en-US" altLang="ja-JP" dirty="0" smtClean="0"/>
              <a:t>Simple Visualization</a:t>
            </a:r>
          </a:p>
          <a:p>
            <a:pPr lvl="1"/>
            <a:r>
              <a:rPr kumimoji="1" lang="en-US" altLang="ja-JP" dirty="0" smtClean="0"/>
              <a:t>Statistical Summary can also be visualized. </a:t>
            </a:r>
          </a:p>
          <a:p>
            <a:pPr lvl="1"/>
            <a:r>
              <a:rPr lang="en-US" altLang="ja-JP" dirty="0" smtClean="0"/>
              <a:t>In most cases, statistical values give us information on where the center is, and how the data are distributed from the center. Simple visualization, on the other hand, gives us both such overall information and a bit more detailed tendencies of the data, though visualization itself cannot be used for further computational analysis</a:t>
            </a:r>
            <a:endParaRPr kumimoji="1" lang="ja-JP" altLang="en-US" dirty="0"/>
          </a:p>
        </p:txBody>
      </p:sp>
      <p:pic>
        <p:nvPicPr>
          <p:cNvPr id="4" name="Picture 2" descr="https://www.guru99.com/images/1/data_mining_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434" y="803004"/>
            <a:ext cx="8420100" cy="600076"/>
          </a:xfrm>
          <a:prstGeom prst="rect">
            <a:avLst/>
          </a:prstGeom>
          <a:noFill/>
          <a:extLst>
            <a:ext uri="{909E8E84-426E-40DD-AFC4-6F175D3DCCD1}">
              <a14:hiddenFill xmlns:a14="http://schemas.microsoft.com/office/drawing/2010/main">
                <a:solidFill>
                  <a:srgbClr val="FFFFFF"/>
                </a:solidFill>
              </a14:hiddenFill>
            </a:ext>
          </a:extLst>
        </p:spPr>
      </p:pic>
      <p:sp>
        <p:nvSpPr>
          <p:cNvPr id="5" name="角丸四角形 4"/>
          <p:cNvSpPr/>
          <p:nvPr/>
        </p:nvSpPr>
        <p:spPr>
          <a:xfrm>
            <a:off x="3100399" y="803004"/>
            <a:ext cx="1659860" cy="600076"/>
          </a:xfrm>
          <a:prstGeom prst="roundRect">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938737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Modeling</a:t>
            </a:r>
            <a:endParaRPr kumimoji="1" lang="ja-JP" altLang="en-US" dirty="0"/>
          </a:p>
        </p:txBody>
      </p:sp>
      <p:sp>
        <p:nvSpPr>
          <p:cNvPr id="3" name="コンテンツ プレースホルダー 2"/>
          <p:cNvSpPr>
            <a:spLocks noGrp="1"/>
          </p:cNvSpPr>
          <p:nvPr>
            <p:ph idx="1"/>
          </p:nvPr>
        </p:nvSpPr>
        <p:spPr>
          <a:xfrm>
            <a:off x="0" y="1584292"/>
            <a:ext cx="9144000" cy="4601356"/>
          </a:xfrm>
        </p:spPr>
        <p:txBody>
          <a:bodyPr>
            <a:normAutofit/>
          </a:bodyPr>
          <a:lstStyle/>
          <a:p>
            <a:r>
              <a:rPr lang="en-US" altLang="ja-JP" dirty="0"/>
              <a:t>In this phase, mathematical models are used to determine data patterns</a:t>
            </a:r>
            <a:r>
              <a:rPr lang="en-US" altLang="ja-JP" dirty="0" smtClean="0"/>
              <a:t>.</a:t>
            </a:r>
            <a:endParaRPr lang="en-US" altLang="ja-JP" dirty="0"/>
          </a:p>
          <a:p>
            <a:pPr lvl="1"/>
            <a:r>
              <a:rPr lang="en-US" altLang="ja-JP" dirty="0"/>
              <a:t>Based on the business objectives, suitable modeling techniques should be selected for the prepared dataset.</a:t>
            </a:r>
          </a:p>
          <a:p>
            <a:pPr lvl="1"/>
            <a:r>
              <a:rPr lang="en-US" altLang="ja-JP" dirty="0"/>
              <a:t>Create a scenario to test check the quality and validity of the model.</a:t>
            </a:r>
          </a:p>
          <a:p>
            <a:pPr lvl="1"/>
            <a:r>
              <a:rPr lang="en-US" altLang="ja-JP" dirty="0"/>
              <a:t>Run the model on the prepared dataset.</a:t>
            </a:r>
          </a:p>
          <a:p>
            <a:pPr lvl="1"/>
            <a:r>
              <a:rPr lang="en-US" altLang="ja-JP" dirty="0"/>
              <a:t>Results should be assessed by all stakeholders to make sure that model can meet data mining objectives.</a:t>
            </a:r>
            <a:endParaRPr kumimoji="1" lang="ja-JP" altLang="en-US" dirty="0"/>
          </a:p>
        </p:txBody>
      </p:sp>
      <p:pic>
        <p:nvPicPr>
          <p:cNvPr id="4" name="Picture 2" descr="https://www.guru99.com/images/1/data_mining_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434" y="803004"/>
            <a:ext cx="8420100" cy="600076"/>
          </a:xfrm>
          <a:prstGeom prst="rect">
            <a:avLst/>
          </a:prstGeom>
          <a:noFill/>
          <a:extLst>
            <a:ext uri="{909E8E84-426E-40DD-AFC4-6F175D3DCCD1}">
              <a14:hiddenFill xmlns:a14="http://schemas.microsoft.com/office/drawing/2010/main">
                <a:solidFill>
                  <a:srgbClr val="FFFFFF"/>
                </a:solidFill>
              </a14:hiddenFill>
            </a:ext>
          </a:extLst>
        </p:spPr>
      </p:pic>
      <p:sp>
        <p:nvSpPr>
          <p:cNvPr id="5" name="角丸四角形 4"/>
          <p:cNvSpPr/>
          <p:nvPr/>
        </p:nvSpPr>
        <p:spPr>
          <a:xfrm>
            <a:off x="4404763" y="803004"/>
            <a:ext cx="1659860" cy="600076"/>
          </a:xfrm>
          <a:prstGeom prst="roundRect">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4157313107"/>
      </p:ext>
    </p:extLst>
  </p:cSld>
  <p:clrMapOvr>
    <a:masterClrMapping/>
  </p:clrMapOvr>
</p:sld>
</file>

<file path=ppt/theme/theme1.xml><?xml version="1.0" encoding="utf-8"?>
<a:theme xmlns:a="http://schemas.openxmlformats.org/drawingml/2006/main" name="hash-2019-template_psu_essand">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1">
      <a:majorFont>
        <a:latin typeface="PSU Stidti"/>
        <a:ea typeface="メイリオ"/>
        <a:cs typeface="PSU Stidti"/>
      </a:majorFont>
      <a:minorFont>
        <a:latin typeface="PSU Stidti"/>
        <a:ea typeface="メイリオ"/>
        <a:cs typeface="PSU Stidti"/>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ash-2019-template_psu_essand.potx" id="{756DDC04-F2D4-4A93-80BF-1745D2A5A67B}" vid="{3A5E6234-1A14-4CF5-A283-B0EE5B2786CA}"/>
    </a:ext>
  </a:extLst>
</a:theme>
</file>

<file path=docProps/app.xml><?xml version="1.0" encoding="utf-8"?>
<Properties xmlns="http://schemas.openxmlformats.org/officeDocument/2006/extended-properties" xmlns:vt="http://schemas.openxmlformats.org/officeDocument/2006/docPropsVTypes">
  <Template>hash-2019-template_psu_essand</Template>
  <TotalTime>474</TotalTime>
  <Words>2221</Words>
  <Application>Microsoft Office PowerPoint</Application>
  <PresentationFormat>画面に合わせる (4:3)</PresentationFormat>
  <Paragraphs>135</Paragraphs>
  <Slides>25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25</vt:i4>
      </vt:variant>
    </vt:vector>
  </HeadingPairs>
  <TitlesOfParts>
    <vt:vector size="30" baseType="lpstr">
      <vt:lpstr>メイリオ</vt:lpstr>
      <vt:lpstr>Arial</vt:lpstr>
      <vt:lpstr>PSU Stidti</vt:lpstr>
      <vt:lpstr>Wingdings</vt:lpstr>
      <vt:lpstr>hash-2019-template_psu_essand</vt:lpstr>
      <vt:lpstr>Fundamentals of Data Mining Concepts</vt:lpstr>
      <vt:lpstr>What is Data Mining?</vt:lpstr>
      <vt:lpstr>PowerPoint プレゼンテーション</vt:lpstr>
      <vt:lpstr>Business understanding</vt:lpstr>
      <vt:lpstr>Data Understanding </vt:lpstr>
      <vt:lpstr>Data Preparation</vt:lpstr>
      <vt:lpstr>Data transformation</vt:lpstr>
      <vt:lpstr>Data Exploration</vt:lpstr>
      <vt:lpstr>Modeling</vt:lpstr>
      <vt:lpstr>Evaluation</vt:lpstr>
      <vt:lpstr>Deployment</vt:lpstr>
      <vt:lpstr>Typical Data Mining Techniques</vt:lpstr>
      <vt:lpstr>Classification</vt:lpstr>
      <vt:lpstr>Examples of classification</vt:lpstr>
      <vt:lpstr>Clustering</vt:lpstr>
      <vt:lpstr>Regression</vt:lpstr>
      <vt:lpstr>Outlier (or Anomaly) Detection</vt:lpstr>
      <vt:lpstr>Prediction</vt:lpstr>
      <vt:lpstr>Association</vt:lpstr>
      <vt:lpstr>Sequential Data Processing</vt:lpstr>
      <vt:lpstr>Challenges (difficult points)</vt:lpstr>
      <vt:lpstr>Benefits of Data Mining</vt:lpstr>
      <vt:lpstr>Disadvantages of Data Mining</vt:lpstr>
      <vt:lpstr>Examples</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 Mining</dc:title>
  <dc:creator>hash -</dc:creator>
  <cp:lastModifiedBy>hash -</cp:lastModifiedBy>
  <cp:revision>9</cp:revision>
  <dcterms:created xsi:type="dcterms:W3CDTF">2020-01-20T03:45:49Z</dcterms:created>
  <dcterms:modified xsi:type="dcterms:W3CDTF">2020-01-20T11:40:11Z</dcterms:modified>
</cp:coreProperties>
</file>