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8" r:id="rId4"/>
    <p:sldId id="310" r:id="rId5"/>
    <p:sldId id="312" r:id="rId6"/>
    <p:sldId id="296" r:id="rId7"/>
    <p:sldId id="297" r:id="rId8"/>
    <p:sldId id="299" r:id="rId9"/>
    <p:sldId id="300" r:id="rId10"/>
    <p:sldId id="301" r:id="rId11"/>
    <p:sldId id="302" r:id="rId12"/>
    <p:sldId id="303" r:id="rId13"/>
    <p:sldId id="304" r:id="rId14"/>
    <p:sldId id="305" r:id="rId15"/>
    <p:sldId id="313" r:id="rId16"/>
    <p:sldId id="298" r:id="rId17"/>
    <p:sldId id="259" r:id="rId18"/>
    <p:sldId id="260" r:id="rId19"/>
    <p:sldId id="265" r:id="rId20"/>
    <p:sldId id="314" r:id="rId21"/>
    <p:sldId id="266" r:id="rId22"/>
    <p:sldId id="267" r:id="rId23"/>
    <p:sldId id="306" r:id="rId24"/>
    <p:sldId id="307" r:id="rId25"/>
    <p:sldId id="308" r:id="rId26"/>
    <p:sldId id="309" r:id="rId27"/>
    <p:sldId id="268" r:id="rId28"/>
    <p:sldId id="269" r:id="rId29"/>
    <p:sldId id="287" r:id="rId30"/>
    <p:sldId id="288" r:id="rId31"/>
    <p:sldId id="289" r:id="rId32"/>
    <p:sldId id="290" r:id="rId33"/>
    <p:sldId id="291" r:id="rId34"/>
    <p:sldId id="292" r:id="rId35"/>
    <p:sldId id="311" r:id="rId36"/>
    <p:sldId id="270" r:id="rId37"/>
    <p:sldId id="293" r:id="rId38"/>
    <p:sldId id="294" r:id="rId39"/>
    <p:sldId id="295" r:id="rId40"/>
    <p:sldId id="271" r:id="rId41"/>
    <p:sldId id="272" r:id="rId42"/>
    <p:sldId id="274" r:id="rId43"/>
    <p:sldId id="273" r:id="rId44"/>
    <p:sldId id="275" r:id="rId45"/>
    <p:sldId id="276" r:id="rId46"/>
    <p:sldId id="277" r:id="rId47"/>
    <p:sldId id="278" r:id="rId48"/>
    <p:sldId id="279" r:id="rId49"/>
    <p:sldId id="280" r:id="rId50"/>
    <p:sldId id="281" r:id="rId51"/>
    <p:sldId id="282" r:id="rId52"/>
    <p:sldId id="283" r:id="rId53"/>
    <p:sldId id="285" r:id="rId54"/>
    <p:sldId id="284" r:id="rId55"/>
    <p:sldId id="286" r:id="rId5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4" autoAdjust="0"/>
    <p:restoredTop sz="94660"/>
  </p:normalViewPr>
  <p:slideViewPr>
    <p:cSldViewPr snapToGrid="0">
      <p:cViewPr varScale="1">
        <p:scale>
          <a:sx n="73" d="100"/>
          <a:sy n="73" d="100"/>
        </p:scale>
        <p:origin x="9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bg>
      <p:bgPr>
        <a:solidFill>
          <a:srgbClr val="003C7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19072" y="1377387"/>
            <a:ext cx="6739128" cy="2132576"/>
          </a:xfrm>
        </p:spPr>
        <p:txBody>
          <a:bodyPr anchor="t">
            <a:normAutofit/>
          </a:bodyPr>
          <a:lstStyle>
            <a:lvl1pPr algn="l">
              <a:defRPr sz="3600" b="1" baseline="0">
                <a:solidFill>
                  <a:schemeClr val="bg1"/>
                </a:solidFill>
                <a:latin typeface="PSU Stidti" panose="02000000000000000000" pitchFamily="50" charset="-34"/>
                <a:cs typeface="PSU Stidti" panose="02000000000000000000" pitchFamily="50" charset="-34"/>
              </a:defRPr>
            </a:lvl1pPr>
          </a:lstStyle>
          <a:p>
            <a:r>
              <a:rPr lang="en-US" dirty="0"/>
              <a:t>T</a:t>
            </a:r>
          </a:p>
        </p:txBody>
      </p:sp>
      <p:sp>
        <p:nvSpPr>
          <p:cNvPr id="3" name="Subtitle 2"/>
          <p:cNvSpPr>
            <a:spLocks noGrp="1"/>
          </p:cNvSpPr>
          <p:nvPr>
            <p:ph type="subTitle" idx="1"/>
          </p:nvPr>
        </p:nvSpPr>
        <p:spPr>
          <a:xfrm>
            <a:off x="2916620" y="3925614"/>
            <a:ext cx="5565228" cy="1332186"/>
          </a:xfrm>
        </p:spPr>
        <p:txBody>
          <a:bodyPr>
            <a:normAutofit/>
          </a:bodyPr>
          <a:lstStyle>
            <a:lvl1pPr marL="0" indent="0" algn="ctr">
              <a:buNone/>
              <a:defRPr sz="2000">
                <a:solidFill>
                  <a:schemeClr val="bg1"/>
                </a:solidFill>
                <a:latin typeface="PSU Stidti" panose="02000000000000000000" pitchFamily="50" charset="-34"/>
                <a:cs typeface="PSU Stidti" panose="02000000000000000000" pitchFamily="50" charset="-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grpSp>
        <p:nvGrpSpPr>
          <p:cNvPr id="7" name="Group 7"/>
          <p:cNvGrpSpPr/>
          <p:nvPr/>
        </p:nvGrpSpPr>
        <p:grpSpPr>
          <a:xfrm>
            <a:off x="1" y="1433016"/>
            <a:ext cx="1596788" cy="436729"/>
            <a:chOff x="0" y="1433014"/>
            <a:chExt cx="1596788" cy="436729"/>
          </a:xfrm>
        </p:grpSpPr>
        <p:sp>
          <p:nvSpPr>
            <p:cNvPr id="8" name="Rectangle 8"/>
            <p:cNvSpPr/>
            <p:nvPr userDrawn="1"/>
          </p:nvSpPr>
          <p:spPr>
            <a:xfrm>
              <a:off x="0" y="1460310"/>
              <a:ext cx="914400" cy="327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 name="Oval 9"/>
            <p:cNvSpPr/>
            <p:nvPr userDrawn="1"/>
          </p:nvSpPr>
          <p:spPr>
            <a:xfrm>
              <a:off x="1160059" y="1433014"/>
              <a:ext cx="436729" cy="436729"/>
            </a:xfrm>
            <a:prstGeom prst="ellipse">
              <a:avLst/>
            </a:prstGeom>
            <a:solidFill>
              <a:srgbClr val="52B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sp>
        <p:nvSpPr>
          <p:cNvPr id="10" name="Rectangle 22"/>
          <p:cNvSpPr/>
          <p:nvPr/>
        </p:nvSpPr>
        <p:spPr>
          <a:xfrm>
            <a:off x="0" y="5527345"/>
            <a:ext cx="9144000" cy="1330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1"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52393" y="5877848"/>
            <a:ext cx="2043030" cy="632680"/>
          </a:xfrm>
          <a:prstGeom prst="rect">
            <a:avLst/>
          </a:prstGeom>
        </p:spPr>
      </p:pic>
      <p:pic>
        <p:nvPicPr>
          <p:cNvPr id="12"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48468" y="181128"/>
            <a:ext cx="676077" cy="1051674"/>
          </a:xfrm>
          <a:prstGeom prst="rect">
            <a:avLst/>
          </a:prstGeom>
        </p:spPr>
      </p:pic>
      <p:pic>
        <p:nvPicPr>
          <p:cNvPr id="1026" name="Picture 2" descr="ãESSAND PSUãã®ç»åæ¤ç´¢çµ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 y="5517932"/>
            <a:ext cx="1340069" cy="1340069"/>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19"/>
          <p:cNvSpPr txBox="1"/>
          <p:nvPr/>
        </p:nvSpPr>
        <p:spPr>
          <a:xfrm>
            <a:off x="1647497" y="5785947"/>
            <a:ext cx="5202621" cy="984885"/>
          </a:xfrm>
          <a:prstGeom prst="rect">
            <a:avLst/>
          </a:prstGeom>
          <a:noFill/>
        </p:spPr>
        <p:txBody>
          <a:bodyPr wrap="square" rtlCol="0">
            <a:spAutoFit/>
          </a:bodyPr>
          <a:lstStyle/>
          <a:p>
            <a:r>
              <a:rPr kumimoji="1" lang="en-US" altLang="ja-JP" sz="3400" b="1" dirty="0">
                <a:solidFill>
                  <a:srgbClr val="1D3B6D"/>
                </a:solidFill>
                <a:latin typeface="PSU Stidti" panose="02000000000000000000" pitchFamily="50" charset="-34"/>
                <a:cs typeface="PSU Stidti" panose="02000000000000000000" pitchFamily="50" charset="-34"/>
              </a:rPr>
              <a:t>Kiyota Hashimoto</a:t>
            </a:r>
            <a:r>
              <a:rPr kumimoji="1" lang="en-US" altLang="ja-JP" sz="3200" b="1" dirty="0">
                <a:solidFill>
                  <a:srgbClr val="1D3B6D"/>
                </a:solidFill>
                <a:latin typeface="PSU Stidti" panose="02000000000000000000" pitchFamily="50" charset="-34"/>
                <a:cs typeface="PSU Stidti" panose="02000000000000000000" pitchFamily="50" charset="-34"/>
              </a:rPr>
              <a:t>, </a:t>
            </a:r>
            <a:r>
              <a:rPr kumimoji="1" lang="en-US" altLang="ja-JP" sz="2400" b="1" dirty="0" err="1">
                <a:solidFill>
                  <a:srgbClr val="1D3B6D"/>
                </a:solidFill>
                <a:latin typeface="PSU Stidti" panose="02000000000000000000" pitchFamily="50" charset="-34"/>
                <a:cs typeface="PSU Stidti" panose="02000000000000000000" pitchFamily="50" charset="-34"/>
              </a:rPr>
              <a:t>D.Eng</a:t>
            </a:r>
            <a:endParaRPr kumimoji="1" lang="en-US" altLang="ja-JP" sz="2400" b="1" dirty="0">
              <a:solidFill>
                <a:srgbClr val="1D3B6D"/>
              </a:solidFill>
              <a:latin typeface="PSU Stidti" panose="02000000000000000000" pitchFamily="50" charset="-34"/>
              <a:cs typeface="PSU Stidti" panose="02000000000000000000" pitchFamily="50" charset="-34"/>
            </a:endParaRPr>
          </a:p>
          <a:p>
            <a:r>
              <a:rPr kumimoji="1" lang="en-US" altLang="ja-JP" sz="2400" b="0" dirty="0">
                <a:solidFill>
                  <a:srgbClr val="1D3B6D"/>
                </a:solidFill>
                <a:latin typeface="PSU Stidti" panose="02000000000000000000" pitchFamily="50" charset="-34"/>
                <a:cs typeface="PSU Stidti" panose="02000000000000000000" pitchFamily="50" charset="-34"/>
              </a:rPr>
              <a:t>           kiyota.hashimoto@gmail.com</a:t>
            </a:r>
            <a:endParaRPr kumimoji="1" lang="ja-JP" altLang="en-US" sz="2400" b="0" dirty="0">
              <a:solidFill>
                <a:srgbClr val="1D3B6D"/>
              </a:solidFill>
              <a:latin typeface="PSU Stidti" panose="02000000000000000000" pitchFamily="50" charset="-34"/>
              <a:cs typeface="PSU Stidti" panose="02000000000000000000" pitchFamily="50" charset="-34"/>
            </a:endParaRPr>
          </a:p>
        </p:txBody>
      </p:sp>
    </p:spTree>
    <p:extLst>
      <p:ext uri="{BB962C8B-B14F-4D97-AF65-F5344CB8AC3E}">
        <p14:creationId xmlns:p14="http://schemas.microsoft.com/office/powerpoint/2010/main" val="2415049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Page">
    <p:bg>
      <p:bgPr>
        <a:solidFill>
          <a:srgbClr val="003C7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84567" y="566504"/>
            <a:ext cx="6389759" cy="1176032"/>
          </a:xfrm>
        </p:spPr>
        <p:txBody>
          <a:bodyPr anchor="t">
            <a:normAutofit/>
          </a:bodyPr>
          <a:lstStyle>
            <a:lvl1pPr algn="l">
              <a:defRPr sz="3600" b="1" baseline="0">
                <a:solidFill>
                  <a:schemeClr val="bg1"/>
                </a:solidFill>
                <a:latin typeface="PSU Stidti" panose="02000000000000000000" pitchFamily="50" charset="-34"/>
                <a:cs typeface="PSU Stidti" panose="02000000000000000000" pitchFamily="50" charset="-34"/>
              </a:defRPr>
            </a:lvl1pPr>
          </a:lstStyle>
          <a:p>
            <a:r>
              <a:rPr lang="en-US" dirty="0"/>
              <a:t>T</a:t>
            </a:r>
          </a:p>
        </p:txBody>
      </p:sp>
      <p:sp>
        <p:nvSpPr>
          <p:cNvPr id="3" name="Subtitle 2"/>
          <p:cNvSpPr>
            <a:spLocks noGrp="1"/>
          </p:cNvSpPr>
          <p:nvPr>
            <p:ph type="subTitle" idx="1"/>
          </p:nvPr>
        </p:nvSpPr>
        <p:spPr>
          <a:xfrm>
            <a:off x="0" y="5525814"/>
            <a:ext cx="9144000" cy="1332186"/>
          </a:xfrm>
          <a:solidFill>
            <a:schemeClr val="bg1"/>
          </a:solidFill>
        </p:spPr>
        <p:txBody>
          <a:bodyPr>
            <a:normAutofit/>
          </a:bodyPr>
          <a:lstStyle>
            <a:lvl1pPr marL="0" indent="0" algn="ctr">
              <a:buNone/>
              <a:defRPr sz="2000">
                <a:solidFill>
                  <a:srgbClr val="1D3B6D"/>
                </a:solidFill>
                <a:latin typeface="PSU Stidti" panose="02000000000000000000" pitchFamily="50" charset="-34"/>
                <a:cs typeface="PSU Stidti" panose="02000000000000000000" pitchFamily="50" charset="-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grpSp>
        <p:nvGrpSpPr>
          <p:cNvPr id="7" name="Group 7"/>
          <p:cNvGrpSpPr/>
          <p:nvPr/>
        </p:nvGrpSpPr>
        <p:grpSpPr>
          <a:xfrm>
            <a:off x="1" y="535869"/>
            <a:ext cx="1596788" cy="436729"/>
            <a:chOff x="0" y="1433014"/>
            <a:chExt cx="1596788" cy="436729"/>
          </a:xfrm>
        </p:grpSpPr>
        <p:sp>
          <p:nvSpPr>
            <p:cNvPr id="8" name="Rectangle 8"/>
            <p:cNvSpPr/>
            <p:nvPr userDrawn="1"/>
          </p:nvSpPr>
          <p:spPr>
            <a:xfrm>
              <a:off x="0" y="1460310"/>
              <a:ext cx="914400" cy="327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 name="Oval 9"/>
            <p:cNvSpPr/>
            <p:nvPr userDrawn="1"/>
          </p:nvSpPr>
          <p:spPr>
            <a:xfrm>
              <a:off x="1160059" y="1433014"/>
              <a:ext cx="436729" cy="436729"/>
            </a:xfrm>
            <a:prstGeom prst="ellipse">
              <a:avLst/>
            </a:prstGeom>
            <a:solidFill>
              <a:srgbClr val="52B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pic>
        <p:nvPicPr>
          <p:cNvPr id="12"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8468" y="181128"/>
            <a:ext cx="676077" cy="1051674"/>
          </a:xfrm>
          <a:prstGeom prst="rect">
            <a:avLst/>
          </a:prstGeom>
        </p:spPr>
      </p:pic>
    </p:spTree>
    <p:extLst>
      <p:ext uri="{BB962C8B-B14F-4D97-AF65-F5344CB8AC3E}">
        <p14:creationId xmlns:p14="http://schemas.microsoft.com/office/powerpoint/2010/main" val="571546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sz="3200">
                <a:solidFill>
                  <a:srgbClr val="1D3B6D"/>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0" y="6392929"/>
            <a:ext cx="2687574" cy="465073"/>
          </a:xfrm>
          <a:prstGeom prst="rect">
            <a:avLst/>
          </a:prstGeom>
        </p:spPr>
        <p:txBody>
          <a:bodyPr/>
          <a:lstStyle>
            <a:lvl1pPr>
              <a:defRPr sz="1200">
                <a:solidFill>
                  <a:schemeClr val="bg1">
                    <a:lumMod val="95000"/>
                  </a:schemeClr>
                </a:solidFill>
                <a:latin typeface="PSU Stidti" panose="02000000000000000000" pitchFamily="50" charset="-34"/>
                <a:cs typeface="PSU Stidti" panose="02000000000000000000" pitchFamily="50" charset="-34"/>
              </a:defRPr>
            </a:lvl1pPr>
          </a:lstStyle>
          <a:p>
            <a:fld id="{11E938F9-982F-401F-A34B-67D759A31C72}" type="datetimeFigureOut">
              <a:rPr kumimoji="1" lang="ja-JP" altLang="en-US" smtClean="0"/>
              <a:t>2020/1/11</a:t>
            </a:fld>
            <a:endParaRPr kumimoji="1" lang="ja-JP" altLang="en-US"/>
          </a:p>
        </p:txBody>
      </p:sp>
      <p:sp>
        <p:nvSpPr>
          <p:cNvPr id="5" name="Footer Placeholder 4"/>
          <p:cNvSpPr>
            <a:spLocks noGrp="1"/>
          </p:cNvSpPr>
          <p:nvPr>
            <p:ph type="ftr" sz="quarter" idx="11"/>
          </p:nvPr>
        </p:nvSpPr>
        <p:spPr/>
        <p:txBody>
          <a:bodyPr/>
          <a:lstStyle>
            <a:lvl1pPr>
              <a:defRPr>
                <a:latin typeface="PSU Stidti" panose="02000000000000000000" pitchFamily="50" charset="-34"/>
                <a:cs typeface="PSU Stidti" panose="02000000000000000000" pitchFamily="50" charset="-34"/>
              </a:defRPr>
            </a:lvl1pPr>
          </a:lstStyle>
          <a:p>
            <a:endParaRPr kumimoji="1" lang="ja-JP" altLang="en-US"/>
          </a:p>
        </p:txBody>
      </p:sp>
      <p:sp>
        <p:nvSpPr>
          <p:cNvPr id="6" name="Slide Number Placeholder 5"/>
          <p:cNvSpPr>
            <a:spLocks noGrp="1"/>
          </p:cNvSpPr>
          <p:nvPr>
            <p:ph type="sldNum" sz="quarter" idx="12"/>
          </p:nvPr>
        </p:nvSpPr>
        <p:spPr/>
        <p:txBody>
          <a:bodyPr/>
          <a:lstStyle/>
          <a:p>
            <a:fld id="{8BEC7CD5-315D-4A60-9755-43B687DC2D18}" type="slidenum">
              <a:rPr kumimoji="1" lang="ja-JP" altLang="en-US" smtClean="0"/>
              <a:t>‹#›</a:t>
            </a:fld>
            <a:endParaRPr kumimoji="1" lang="ja-JP" altLang="en-US"/>
          </a:p>
        </p:txBody>
      </p:sp>
    </p:spTree>
    <p:extLst>
      <p:ext uri="{BB962C8B-B14F-4D97-AF65-F5344CB8AC3E}">
        <p14:creationId xmlns:p14="http://schemas.microsoft.com/office/powerpoint/2010/main" val="3075137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9" name="図 8"/>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sz="3200">
                <a:solidFill>
                  <a:srgbClr val="1D3B6D"/>
                </a:solidFill>
                <a:latin typeface="PSU Stidti" panose="02000000000000000000" pitchFamily="50" charset="-34"/>
                <a:cs typeface="PSU Stidti" panose="02000000000000000000" pitchFamily="50" charset="-34"/>
              </a:defRPr>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53162" y="935610"/>
            <a:ext cx="4370070" cy="5282311"/>
          </a:xfrm>
        </p:spPr>
        <p:txBody>
          <a:bodyPr/>
          <a:lstStyle>
            <a:lvl1pPr>
              <a:defRPr>
                <a:latin typeface="PSU Stidti" panose="02000000000000000000" pitchFamily="50" charset="-34"/>
                <a:cs typeface="PSU Stidti" panose="02000000000000000000" pitchFamily="50" charset="-34"/>
              </a:defRPr>
            </a:lvl1pPr>
            <a:lvl2pPr>
              <a:defRPr>
                <a:latin typeface="PSU Stidti" panose="02000000000000000000" pitchFamily="50" charset="-34"/>
                <a:cs typeface="PSU Stidti" panose="02000000000000000000" pitchFamily="50" charset="-34"/>
              </a:defRPr>
            </a:lvl2pPr>
            <a:lvl3pPr>
              <a:defRPr>
                <a:latin typeface="PSU Stidti" panose="02000000000000000000" pitchFamily="50" charset="-34"/>
                <a:cs typeface="PSU Stidti" panose="02000000000000000000" pitchFamily="50" charset="-34"/>
              </a:defRPr>
            </a:lvl3pPr>
            <a:lvl4pPr>
              <a:defRPr>
                <a:latin typeface="PSU Stidti" panose="02000000000000000000" pitchFamily="50" charset="-34"/>
                <a:cs typeface="PSU Stidti" panose="02000000000000000000" pitchFamily="50" charset="-34"/>
              </a:defRPr>
            </a:lvl4pPr>
            <a:lvl5pPr>
              <a:defRPr>
                <a:latin typeface="PSU Stidti" panose="02000000000000000000" pitchFamily="50" charset="-34"/>
                <a:cs typeface="PSU Stidti" panose="02000000000000000000" pitchFamily="50" charset="-34"/>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53534" y="923418"/>
            <a:ext cx="4319778" cy="5270119"/>
          </a:xfrm>
        </p:spPr>
        <p:txBody>
          <a:bodyPr/>
          <a:lstStyle>
            <a:lvl1pPr>
              <a:defRPr>
                <a:latin typeface="PSU Stidti" panose="02000000000000000000" pitchFamily="50" charset="-34"/>
                <a:cs typeface="PSU Stidti" panose="02000000000000000000" pitchFamily="50" charset="-34"/>
              </a:defRPr>
            </a:lvl1pPr>
            <a:lvl2pPr>
              <a:defRPr>
                <a:latin typeface="PSU Stidti" panose="02000000000000000000" pitchFamily="50" charset="-34"/>
                <a:cs typeface="PSU Stidti" panose="02000000000000000000" pitchFamily="50" charset="-34"/>
              </a:defRPr>
            </a:lvl2pPr>
            <a:lvl3pPr>
              <a:defRPr>
                <a:latin typeface="PSU Stidti" panose="02000000000000000000" pitchFamily="50" charset="-34"/>
                <a:cs typeface="PSU Stidti" panose="02000000000000000000" pitchFamily="50" charset="-34"/>
              </a:defRPr>
            </a:lvl3pPr>
            <a:lvl4pPr>
              <a:defRPr>
                <a:latin typeface="PSU Stidti" panose="02000000000000000000" pitchFamily="50" charset="-34"/>
                <a:cs typeface="PSU Stidti" panose="02000000000000000000" pitchFamily="50" charset="-34"/>
              </a:defRPr>
            </a:lvl4pPr>
            <a:lvl5pPr>
              <a:defRPr>
                <a:latin typeface="PSU Stidti" panose="02000000000000000000" pitchFamily="50" charset="-34"/>
                <a:cs typeface="PSU Stidti" panose="02000000000000000000" pitchFamily="50" charset="-34"/>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0" y="6392929"/>
            <a:ext cx="2687574" cy="365125"/>
          </a:xfrm>
          <a:prstGeom prst="rect">
            <a:avLst/>
          </a:prstGeom>
        </p:spPr>
        <p:txBody>
          <a:bodyPr/>
          <a:lstStyle>
            <a:lvl1pPr>
              <a:defRPr sz="1200">
                <a:solidFill>
                  <a:schemeClr val="bg1">
                    <a:lumMod val="95000"/>
                  </a:schemeClr>
                </a:solidFill>
                <a:latin typeface="PSU Stidti" panose="02000000000000000000" pitchFamily="50" charset="-34"/>
                <a:cs typeface="PSU Stidti" panose="02000000000000000000" pitchFamily="50" charset="-34"/>
              </a:defRPr>
            </a:lvl1pPr>
          </a:lstStyle>
          <a:p>
            <a:fld id="{11E938F9-982F-401F-A34B-67D759A31C72}" type="datetimeFigureOut">
              <a:rPr kumimoji="1" lang="ja-JP" altLang="en-US" smtClean="0"/>
              <a:t>2020/1/11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BEC7CD5-315D-4A60-9755-43B687DC2D18}" type="slidenum">
              <a:rPr kumimoji="1" lang="ja-JP" altLang="en-US" smtClean="0"/>
              <a:t>‹#›</a:t>
            </a:fld>
            <a:endParaRPr kumimoji="1" lang="ja-JP" altLang="en-US"/>
          </a:p>
        </p:txBody>
      </p:sp>
    </p:spTree>
    <p:extLst>
      <p:ext uri="{BB962C8B-B14F-4D97-AF65-F5344CB8AC3E}">
        <p14:creationId xmlns:p14="http://schemas.microsoft.com/office/powerpoint/2010/main" val="2462568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sz="3200">
                <a:solidFill>
                  <a:srgbClr val="1D3B6D"/>
                </a:solidFill>
                <a:latin typeface="PSU Stidti" panose="02000000000000000000" pitchFamily="50" charset="-34"/>
                <a:cs typeface="PSU Stidti" panose="02000000000000000000" pitchFamily="50" charset="-34"/>
              </a:defRPr>
            </a:lvl1pPr>
          </a:lstStyle>
          <a:p>
            <a:r>
              <a:rPr lang="ja-JP" altLang="en-US"/>
              <a:t>マスター タイトルの書式設定</a:t>
            </a:r>
            <a:endParaRPr lang="en-US" dirty="0"/>
          </a:p>
        </p:txBody>
      </p:sp>
      <p:sp>
        <p:nvSpPr>
          <p:cNvPr id="3" name="Date Placeholder 2"/>
          <p:cNvSpPr>
            <a:spLocks noGrp="1"/>
          </p:cNvSpPr>
          <p:nvPr>
            <p:ph type="dt" sz="half" idx="10"/>
          </p:nvPr>
        </p:nvSpPr>
        <p:spPr>
          <a:xfrm>
            <a:off x="0" y="6392929"/>
            <a:ext cx="2687574" cy="365125"/>
          </a:xfrm>
          <a:prstGeom prst="rect">
            <a:avLst/>
          </a:prstGeom>
        </p:spPr>
        <p:txBody>
          <a:bodyPr/>
          <a:lstStyle>
            <a:lvl1pPr>
              <a:defRPr sz="1200">
                <a:solidFill>
                  <a:schemeClr val="bg1">
                    <a:lumMod val="95000"/>
                  </a:schemeClr>
                </a:solidFill>
                <a:latin typeface="PSU Stidti" panose="02000000000000000000" pitchFamily="50" charset="-34"/>
                <a:cs typeface="PSU Stidti" panose="02000000000000000000" pitchFamily="50" charset="-34"/>
              </a:defRPr>
            </a:lvl1pPr>
          </a:lstStyle>
          <a:p>
            <a:fld id="{11E938F9-982F-401F-A34B-67D759A31C72}" type="datetimeFigureOut">
              <a:rPr kumimoji="1" lang="ja-JP" altLang="en-US" smtClean="0"/>
              <a:t>2020/1/11</a:t>
            </a:fld>
            <a:endParaRPr kumimoji="1" lang="ja-JP" altLang="en-US"/>
          </a:p>
        </p:txBody>
      </p:sp>
      <p:sp>
        <p:nvSpPr>
          <p:cNvPr id="4" name="Footer Placeholder 3"/>
          <p:cNvSpPr>
            <a:spLocks noGrp="1"/>
          </p:cNvSpPr>
          <p:nvPr>
            <p:ph type="ftr" sz="quarter" idx="11"/>
          </p:nvPr>
        </p:nvSpPr>
        <p:spPr/>
        <p:txBody>
          <a:bodyPr/>
          <a:lstStyle>
            <a:lvl1pPr>
              <a:defRPr>
                <a:solidFill>
                  <a:schemeClr val="bg1">
                    <a:lumMod val="95000"/>
                  </a:schemeClr>
                </a:solidFill>
              </a:defRPr>
            </a:lvl1pPr>
          </a:lstStyle>
          <a:p>
            <a:endParaRPr kumimoji="1" lang="ja-JP" altLang="en-US"/>
          </a:p>
        </p:txBody>
      </p:sp>
      <p:sp>
        <p:nvSpPr>
          <p:cNvPr id="5" name="Slide Number Placeholder 4"/>
          <p:cNvSpPr>
            <a:spLocks noGrp="1"/>
          </p:cNvSpPr>
          <p:nvPr>
            <p:ph type="sldNum" sz="quarter" idx="12"/>
          </p:nvPr>
        </p:nvSpPr>
        <p:spPr/>
        <p:txBody>
          <a:bodyPr/>
          <a:lstStyle/>
          <a:p>
            <a:fld id="{8BEC7CD5-315D-4A60-9755-43B687DC2D18}" type="slidenum">
              <a:rPr kumimoji="1" lang="ja-JP" altLang="en-US" smtClean="0"/>
              <a:t>‹#›</a:t>
            </a:fld>
            <a:endParaRPr kumimoji="1" lang="ja-JP" altLang="en-US"/>
          </a:p>
        </p:txBody>
      </p:sp>
    </p:spTree>
    <p:extLst>
      <p:ext uri="{BB962C8B-B14F-4D97-AF65-F5344CB8AC3E}">
        <p14:creationId xmlns:p14="http://schemas.microsoft.com/office/powerpoint/2010/main" val="993362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a:xfrm>
            <a:off x="0" y="6392929"/>
            <a:ext cx="2687574" cy="365125"/>
          </a:xfrm>
          <a:prstGeom prst="rect">
            <a:avLst/>
          </a:prstGeom>
        </p:spPr>
        <p:txBody>
          <a:bodyPr/>
          <a:lstStyle>
            <a:lvl1pPr>
              <a:defRPr sz="1200">
                <a:solidFill>
                  <a:schemeClr val="bg1">
                    <a:lumMod val="95000"/>
                  </a:schemeClr>
                </a:solidFill>
                <a:latin typeface="PSU Stidti" panose="02000000000000000000" pitchFamily="50" charset="-34"/>
                <a:cs typeface="PSU Stidti" panose="02000000000000000000" pitchFamily="50" charset="-34"/>
              </a:defRPr>
            </a:lvl1pPr>
          </a:lstStyle>
          <a:p>
            <a:fld id="{11E938F9-982F-401F-A34B-67D759A31C72}" type="datetimeFigureOut">
              <a:rPr kumimoji="1" lang="ja-JP" altLang="en-US" smtClean="0"/>
              <a:t>2020/1/11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BEC7CD5-315D-4A60-9755-43B687DC2D18}" type="slidenum">
              <a:rPr kumimoji="1" lang="ja-JP" altLang="en-US" smtClean="0"/>
              <a:t>‹#›</a:t>
            </a:fld>
            <a:endParaRPr kumimoji="1" lang="ja-JP" altLang="en-US"/>
          </a:p>
        </p:txBody>
      </p:sp>
    </p:spTree>
    <p:extLst>
      <p:ext uri="{BB962C8B-B14F-4D97-AF65-F5344CB8AC3E}">
        <p14:creationId xmlns:p14="http://schemas.microsoft.com/office/powerpoint/2010/main" val="2093259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最終スライド">
    <p:bg>
      <p:bgPr>
        <a:solidFill>
          <a:srgbClr val="003C7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06880" y="2889504"/>
            <a:ext cx="7095744" cy="2368296"/>
          </a:xfrm>
        </p:spPr>
        <p:txBody>
          <a:bodyPr>
            <a:normAutofit/>
          </a:bodyPr>
          <a:lstStyle>
            <a:lvl1pPr marL="0" indent="0" algn="ctr">
              <a:buNone/>
              <a:defRPr sz="2000">
                <a:solidFill>
                  <a:schemeClr val="bg1"/>
                </a:solidFill>
                <a:latin typeface="PSU Stidti" panose="02000000000000000000" pitchFamily="50" charset="-34"/>
                <a:cs typeface="PSU Stidti" panose="02000000000000000000" pitchFamily="50" charset="-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grpSp>
        <p:nvGrpSpPr>
          <p:cNvPr id="7" name="Group 7"/>
          <p:cNvGrpSpPr/>
          <p:nvPr/>
        </p:nvGrpSpPr>
        <p:grpSpPr>
          <a:xfrm>
            <a:off x="1" y="1433016"/>
            <a:ext cx="1596788" cy="436729"/>
            <a:chOff x="0" y="1433014"/>
            <a:chExt cx="1596788" cy="436729"/>
          </a:xfrm>
        </p:grpSpPr>
        <p:sp>
          <p:nvSpPr>
            <p:cNvPr id="8" name="Rectangle 8"/>
            <p:cNvSpPr/>
            <p:nvPr userDrawn="1"/>
          </p:nvSpPr>
          <p:spPr>
            <a:xfrm>
              <a:off x="0" y="1460310"/>
              <a:ext cx="914400" cy="327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 name="Oval 9"/>
            <p:cNvSpPr/>
            <p:nvPr userDrawn="1"/>
          </p:nvSpPr>
          <p:spPr>
            <a:xfrm>
              <a:off x="1160059" y="1433014"/>
              <a:ext cx="436729" cy="436729"/>
            </a:xfrm>
            <a:prstGeom prst="ellipse">
              <a:avLst/>
            </a:prstGeom>
            <a:solidFill>
              <a:srgbClr val="52B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sp>
        <p:nvSpPr>
          <p:cNvPr id="10" name="Rectangle 22"/>
          <p:cNvSpPr/>
          <p:nvPr/>
        </p:nvSpPr>
        <p:spPr>
          <a:xfrm>
            <a:off x="0" y="5527345"/>
            <a:ext cx="9144000" cy="1330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1"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52393" y="5877848"/>
            <a:ext cx="2043030" cy="632680"/>
          </a:xfrm>
          <a:prstGeom prst="rect">
            <a:avLst/>
          </a:prstGeom>
        </p:spPr>
      </p:pic>
      <p:pic>
        <p:nvPicPr>
          <p:cNvPr id="12"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48468" y="181128"/>
            <a:ext cx="676077" cy="1051674"/>
          </a:xfrm>
          <a:prstGeom prst="rect">
            <a:avLst/>
          </a:prstGeom>
        </p:spPr>
      </p:pic>
      <p:pic>
        <p:nvPicPr>
          <p:cNvPr id="1026" name="Picture 2" descr="ãESSAND PSUãã®ç»åæ¤ç´¢çµ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 y="5517932"/>
            <a:ext cx="1340069" cy="1340069"/>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19"/>
          <p:cNvSpPr txBox="1"/>
          <p:nvPr/>
        </p:nvSpPr>
        <p:spPr>
          <a:xfrm>
            <a:off x="1647497" y="5785947"/>
            <a:ext cx="5202621" cy="984885"/>
          </a:xfrm>
          <a:prstGeom prst="rect">
            <a:avLst/>
          </a:prstGeom>
          <a:noFill/>
        </p:spPr>
        <p:txBody>
          <a:bodyPr wrap="square" rtlCol="0">
            <a:spAutoFit/>
          </a:bodyPr>
          <a:lstStyle/>
          <a:p>
            <a:r>
              <a:rPr kumimoji="1" lang="en-US" altLang="ja-JP" sz="3400" b="1" dirty="0">
                <a:solidFill>
                  <a:srgbClr val="1D3B6D"/>
                </a:solidFill>
                <a:latin typeface="PSU Stidti" panose="02000000000000000000" pitchFamily="50" charset="-34"/>
                <a:cs typeface="PSU Stidti" panose="02000000000000000000" pitchFamily="50" charset="-34"/>
              </a:rPr>
              <a:t>Kiyota Hashimoto</a:t>
            </a:r>
            <a:r>
              <a:rPr kumimoji="1" lang="en-US" altLang="ja-JP" sz="3200" b="1" dirty="0">
                <a:solidFill>
                  <a:srgbClr val="1D3B6D"/>
                </a:solidFill>
                <a:latin typeface="PSU Stidti" panose="02000000000000000000" pitchFamily="50" charset="-34"/>
                <a:cs typeface="PSU Stidti" panose="02000000000000000000" pitchFamily="50" charset="-34"/>
              </a:rPr>
              <a:t>, </a:t>
            </a:r>
            <a:r>
              <a:rPr kumimoji="1" lang="en-US" altLang="ja-JP" sz="2400" b="1" dirty="0" err="1">
                <a:solidFill>
                  <a:srgbClr val="1D3B6D"/>
                </a:solidFill>
                <a:latin typeface="PSU Stidti" panose="02000000000000000000" pitchFamily="50" charset="-34"/>
                <a:cs typeface="PSU Stidti" panose="02000000000000000000" pitchFamily="50" charset="-34"/>
              </a:rPr>
              <a:t>D.Eng</a:t>
            </a:r>
            <a:endParaRPr kumimoji="1" lang="en-US" altLang="ja-JP" sz="2400" b="1" dirty="0">
              <a:solidFill>
                <a:srgbClr val="1D3B6D"/>
              </a:solidFill>
              <a:latin typeface="PSU Stidti" panose="02000000000000000000" pitchFamily="50" charset="-34"/>
              <a:cs typeface="PSU Stidti" panose="02000000000000000000" pitchFamily="50" charset="-34"/>
            </a:endParaRPr>
          </a:p>
          <a:p>
            <a:r>
              <a:rPr kumimoji="1" lang="en-US" altLang="ja-JP" sz="2400" b="0" dirty="0">
                <a:solidFill>
                  <a:srgbClr val="1D3B6D"/>
                </a:solidFill>
                <a:latin typeface="PSU Stidti" panose="02000000000000000000" pitchFamily="50" charset="-34"/>
                <a:cs typeface="PSU Stidti" panose="02000000000000000000" pitchFamily="50" charset="-34"/>
              </a:rPr>
              <a:t>           kiyota.hashimoto@gmail.com</a:t>
            </a:r>
            <a:endParaRPr kumimoji="1" lang="ja-JP" altLang="en-US" sz="2400" b="0" dirty="0">
              <a:solidFill>
                <a:srgbClr val="1D3B6D"/>
              </a:solidFill>
              <a:latin typeface="PSU Stidti" panose="02000000000000000000" pitchFamily="50" charset="-34"/>
              <a:cs typeface="PSU Stidti" panose="02000000000000000000" pitchFamily="50" charset="-34"/>
            </a:endParaRPr>
          </a:p>
        </p:txBody>
      </p:sp>
      <p:sp>
        <p:nvSpPr>
          <p:cNvPr id="4" name="テキスト ボックス 3"/>
          <p:cNvSpPr txBox="1"/>
          <p:nvPr/>
        </p:nvSpPr>
        <p:spPr>
          <a:xfrm>
            <a:off x="1678329" y="1354237"/>
            <a:ext cx="7106856" cy="1200329"/>
          </a:xfrm>
          <a:prstGeom prst="rect">
            <a:avLst/>
          </a:prstGeom>
          <a:noFill/>
        </p:spPr>
        <p:txBody>
          <a:bodyPr wrap="square" rtlCol="0">
            <a:spAutoFit/>
          </a:bodyPr>
          <a:lstStyle/>
          <a:p>
            <a:r>
              <a:rPr lang="en-US" altLang="ja-JP" sz="3600" b="1" dirty="0">
                <a:solidFill>
                  <a:schemeClr val="bg1"/>
                </a:solidFill>
              </a:rPr>
              <a:t>Thank you for your attention</a:t>
            </a:r>
            <a:br>
              <a:rPr lang="en-US" altLang="ja-JP" sz="3600" b="1" dirty="0">
                <a:solidFill>
                  <a:schemeClr val="bg1"/>
                </a:solidFill>
              </a:rPr>
            </a:br>
            <a:r>
              <a:rPr lang="th-TH" altLang="ja-JP" sz="3600" b="1" dirty="0">
                <a:solidFill>
                  <a:schemeClr val="bg1"/>
                </a:solidFill>
              </a:rPr>
              <a:t>                       ขอบคุณมากครับ</a:t>
            </a:r>
            <a:endParaRPr kumimoji="1" lang="ja-JP" altLang="en-US" sz="3600" b="1" dirty="0">
              <a:solidFill>
                <a:schemeClr val="bg1"/>
              </a:solidFill>
            </a:endParaRPr>
          </a:p>
        </p:txBody>
      </p:sp>
    </p:spTree>
    <p:extLst>
      <p:ext uri="{BB962C8B-B14F-4D97-AF65-F5344CB8AC3E}">
        <p14:creationId xmlns:p14="http://schemas.microsoft.com/office/powerpoint/2010/main" val="349605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57834" y="170055"/>
            <a:ext cx="7886700" cy="451738"/>
          </a:xfrm>
          <a:prstGeom prst="rect">
            <a:avLst/>
          </a:prstGeom>
        </p:spPr>
        <p:txBody>
          <a:bodyPr vert="horz" lIns="91440" tIns="45720" rIns="91440" bIns="45720" rtlCol="0" anchor="ctr">
            <a:no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360426" y="923418"/>
            <a:ext cx="8454390" cy="4977511"/>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Footer Placeholder 4"/>
          <p:cNvSpPr>
            <a:spLocks noGrp="1"/>
          </p:cNvSpPr>
          <p:nvPr>
            <p:ph type="ftr" sz="quarter" idx="3"/>
          </p:nvPr>
        </p:nvSpPr>
        <p:spPr>
          <a:xfrm>
            <a:off x="2804160" y="6356353"/>
            <a:ext cx="5279136" cy="501649"/>
          </a:xfrm>
          <a:prstGeom prst="rect">
            <a:avLst/>
          </a:prstGeom>
        </p:spPr>
        <p:txBody>
          <a:bodyPr vert="horz" lIns="91440" tIns="45720" rIns="91440" bIns="45720" rtlCol="0" anchor="ctr"/>
          <a:lstStyle>
            <a:lvl1pPr algn="ctr">
              <a:defRPr sz="1200">
                <a:solidFill>
                  <a:schemeClr val="tx1">
                    <a:tint val="75000"/>
                  </a:schemeClr>
                </a:solidFill>
                <a:latin typeface="PSU Stidti" panose="02000000000000000000" pitchFamily="50" charset="-34"/>
                <a:cs typeface="PSU Stidti" panose="02000000000000000000" pitchFamily="50" charset="-34"/>
              </a:defRPr>
            </a:lvl1pPr>
          </a:lstStyle>
          <a:p>
            <a:endParaRPr kumimoji="1" lang="ja-JP" altLang="en-US"/>
          </a:p>
        </p:txBody>
      </p:sp>
      <p:sp>
        <p:nvSpPr>
          <p:cNvPr id="6" name="Slide Number Placeholder 5"/>
          <p:cNvSpPr>
            <a:spLocks noGrp="1"/>
          </p:cNvSpPr>
          <p:nvPr>
            <p:ph type="sldNum" sz="quarter" idx="4"/>
          </p:nvPr>
        </p:nvSpPr>
        <p:spPr>
          <a:xfrm>
            <a:off x="8163306" y="6356353"/>
            <a:ext cx="980694" cy="501649"/>
          </a:xfrm>
          <a:prstGeom prst="rect">
            <a:avLst/>
          </a:prstGeom>
        </p:spPr>
        <p:txBody>
          <a:bodyPr vert="horz" lIns="91440" tIns="45720" rIns="91440" bIns="45720" rtlCol="0" anchor="ctr"/>
          <a:lstStyle>
            <a:lvl1pPr algn="r">
              <a:defRPr sz="3200">
                <a:solidFill>
                  <a:schemeClr val="bg1"/>
                </a:solidFill>
                <a:latin typeface="PSU Stidti" panose="02000000000000000000" pitchFamily="50" charset="-34"/>
                <a:cs typeface="PSU Stidti" panose="02000000000000000000" pitchFamily="50" charset="-34"/>
              </a:defRPr>
            </a:lvl1pPr>
          </a:lstStyle>
          <a:p>
            <a:fld id="{8BEC7CD5-315D-4A60-9755-43B687DC2D18}" type="slidenum">
              <a:rPr kumimoji="1" lang="ja-JP" altLang="en-US" smtClean="0"/>
              <a:t>‹#›</a:t>
            </a:fld>
            <a:endParaRPr kumimoji="1" lang="ja-JP" altLang="en-US"/>
          </a:p>
        </p:txBody>
      </p:sp>
    </p:spTree>
    <p:extLst>
      <p:ext uri="{BB962C8B-B14F-4D97-AF65-F5344CB8AC3E}">
        <p14:creationId xmlns:p14="http://schemas.microsoft.com/office/powerpoint/2010/main" val="9352756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914400" rtl="0" eaLnBrk="1" latinLnBrk="0" hangingPunct="1">
        <a:lnSpc>
          <a:spcPct val="90000"/>
        </a:lnSpc>
        <a:spcBef>
          <a:spcPct val="0"/>
        </a:spcBef>
        <a:buNone/>
        <a:defRPr kumimoji="1" sz="3600" kern="1200">
          <a:solidFill>
            <a:schemeClr val="tx1"/>
          </a:solidFill>
          <a:latin typeface="PSU Stidti" panose="02000000000000000000" pitchFamily="50" charset="-34"/>
          <a:ea typeface="+mj-ea"/>
          <a:cs typeface="PSU Stidti" panose="02000000000000000000" pitchFamily="50" charset="-34"/>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Ø"/>
        <a:defRPr kumimoji="1" sz="2800" kern="1200">
          <a:solidFill>
            <a:schemeClr val="tx1"/>
          </a:solidFill>
          <a:latin typeface="PSU Stidti" panose="02000000000000000000" pitchFamily="50" charset="-34"/>
          <a:ea typeface="+mn-ea"/>
          <a:cs typeface="PSU Stidti" panose="02000000000000000000" pitchFamily="50" charset="-34"/>
        </a:defRPr>
      </a:lvl1pPr>
      <a:lvl2pPr marL="685800" indent="-228600" algn="l" defTabSz="914400" rtl="0" eaLnBrk="1" latinLnBrk="0" hangingPunct="1">
        <a:lnSpc>
          <a:spcPct val="90000"/>
        </a:lnSpc>
        <a:spcBef>
          <a:spcPts val="500"/>
        </a:spcBef>
        <a:buFont typeface="Wingdings" panose="05000000000000000000" pitchFamily="2" charset="2"/>
        <a:buChar char="Ø"/>
        <a:defRPr kumimoji="1" sz="2400" kern="1200">
          <a:solidFill>
            <a:schemeClr val="tx1"/>
          </a:solidFill>
          <a:latin typeface="PSU Stidti" panose="02000000000000000000" pitchFamily="50" charset="-34"/>
          <a:ea typeface="+mn-ea"/>
          <a:cs typeface="PSU Stidti" panose="02000000000000000000" pitchFamily="50" charset="-34"/>
        </a:defRPr>
      </a:lvl2pPr>
      <a:lvl3pPr marL="1143000" indent="-228600" algn="l" defTabSz="914400" rtl="0" eaLnBrk="1" latinLnBrk="0" hangingPunct="1">
        <a:lnSpc>
          <a:spcPct val="90000"/>
        </a:lnSpc>
        <a:spcBef>
          <a:spcPts val="500"/>
        </a:spcBef>
        <a:buFont typeface="Wingdings" panose="05000000000000000000" pitchFamily="2" charset="2"/>
        <a:buChar char="Ø"/>
        <a:defRPr kumimoji="1" sz="2000" kern="1200">
          <a:solidFill>
            <a:schemeClr val="tx1"/>
          </a:solidFill>
          <a:latin typeface="PSU Stidti" panose="02000000000000000000" pitchFamily="50" charset="-34"/>
          <a:ea typeface="+mn-ea"/>
          <a:cs typeface="PSU Stidti" panose="02000000000000000000" pitchFamily="50" charset="-34"/>
        </a:defRPr>
      </a:lvl3pPr>
      <a:lvl4pPr marL="1600200" indent="-228600" algn="l" defTabSz="914400" rtl="0" eaLnBrk="1" latinLnBrk="0" hangingPunct="1">
        <a:lnSpc>
          <a:spcPct val="90000"/>
        </a:lnSpc>
        <a:spcBef>
          <a:spcPts val="500"/>
        </a:spcBef>
        <a:buFont typeface="Wingdings" panose="05000000000000000000" pitchFamily="2" charset="2"/>
        <a:buChar char="Ø"/>
        <a:defRPr kumimoji="1" sz="1800" kern="1200">
          <a:solidFill>
            <a:schemeClr val="tx1"/>
          </a:solidFill>
          <a:latin typeface="PSU Stidti" panose="02000000000000000000" pitchFamily="50" charset="-34"/>
          <a:ea typeface="+mn-ea"/>
          <a:cs typeface="PSU Stidti" panose="02000000000000000000" pitchFamily="50" charset="-34"/>
        </a:defRPr>
      </a:lvl4pPr>
      <a:lvl5pPr marL="2057400" indent="-228600" algn="l" defTabSz="914400" rtl="0" eaLnBrk="1" latinLnBrk="0" hangingPunct="1">
        <a:lnSpc>
          <a:spcPct val="90000"/>
        </a:lnSpc>
        <a:spcBef>
          <a:spcPts val="500"/>
        </a:spcBef>
        <a:buFont typeface="Wingdings" panose="05000000000000000000" pitchFamily="2" charset="2"/>
        <a:buChar char="Ø"/>
        <a:defRPr kumimoji="1" sz="1800" kern="1200">
          <a:solidFill>
            <a:schemeClr val="tx1"/>
          </a:solidFill>
          <a:latin typeface="PSU Stidti" panose="02000000000000000000" pitchFamily="50" charset="-34"/>
          <a:ea typeface="+mn-ea"/>
          <a:cs typeface="PSU Stidti" panose="02000000000000000000" pitchFamily="50" charset="-34"/>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datahack.analyticsvidhya.com/contest/practice-problem-twitter-sentiment-analysis/"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github.com/kavgan/nlp-text-mining-working-examples/blob/master/text-pre-processing/Text%20Pre-Processing%20Examples.ipynb"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hyperlink" Target="http://ai.stanford.edu/~amaas/data/sentiment/aclImdb_v1.tar.gz" TargetMode="Externa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7D0FC9-F88F-4F34-9122-D110910F2569}"/>
              </a:ext>
            </a:extLst>
          </p:cNvPr>
          <p:cNvSpPr>
            <a:spLocks noGrp="1"/>
          </p:cNvSpPr>
          <p:nvPr>
            <p:ph type="ctrTitle"/>
          </p:nvPr>
        </p:nvSpPr>
        <p:spPr/>
        <p:txBody>
          <a:bodyPr/>
          <a:lstStyle/>
          <a:p>
            <a:r>
              <a:rPr kumimoji="1" lang="en-US" altLang="ja-JP" dirty="0"/>
              <a:t>Text Analysis</a:t>
            </a:r>
            <a:endParaRPr kumimoji="1" lang="ja-JP" altLang="en-US" dirty="0"/>
          </a:p>
        </p:txBody>
      </p:sp>
      <p:sp>
        <p:nvSpPr>
          <p:cNvPr id="3" name="字幕 2">
            <a:extLst>
              <a:ext uri="{FF2B5EF4-FFF2-40B4-BE49-F238E27FC236}">
                <a16:creationId xmlns:a16="http://schemas.microsoft.com/office/drawing/2014/main" id="{98F153A0-F3A2-4713-9828-176A208B2C55}"/>
              </a:ext>
            </a:extLst>
          </p:cNvPr>
          <p:cNvSpPr>
            <a:spLocks noGrp="1"/>
          </p:cNvSpPr>
          <p:nvPr>
            <p:ph type="subTitle" idx="1"/>
          </p:nvPr>
        </p:nvSpPr>
        <p:spPr/>
        <p:txBody>
          <a:bodyPr/>
          <a:lstStyle/>
          <a:p>
            <a:r>
              <a:rPr kumimoji="1" lang="en-US" altLang="ja-JP" dirty="0"/>
              <a:t>15-JAN-2020</a:t>
            </a:r>
          </a:p>
          <a:p>
            <a:r>
              <a:rPr lang="en-US" altLang="ja-JP" dirty="0"/>
              <a:t>Data Mining and Visualization</a:t>
            </a:r>
          </a:p>
          <a:p>
            <a:r>
              <a:rPr lang="en-US" altLang="ja-JP" dirty="0"/>
              <a:t>ICT, Fac. Sci., </a:t>
            </a:r>
            <a:r>
              <a:rPr kumimoji="1" lang="en-US" altLang="ja-JP" dirty="0"/>
              <a:t>PSU Hat </a:t>
            </a:r>
            <a:r>
              <a:rPr kumimoji="1" lang="en-US" altLang="ja-JP" dirty="0" err="1"/>
              <a:t>Yai</a:t>
            </a:r>
            <a:endParaRPr kumimoji="1" lang="ja-JP" altLang="en-US" dirty="0"/>
          </a:p>
        </p:txBody>
      </p:sp>
    </p:spTree>
    <p:extLst>
      <p:ext uri="{BB962C8B-B14F-4D97-AF65-F5344CB8AC3E}">
        <p14:creationId xmlns:p14="http://schemas.microsoft.com/office/powerpoint/2010/main" val="1151597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866A6A-E260-4D85-9F58-17BF093D4B82}"/>
              </a:ext>
            </a:extLst>
          </p:cNvPr>
          <p:cNvSpPr>
            <a:spLocks noGrp="1"/>
          </p:cNvSpPr>
          <p:nvPr>
            <p:ph type="title"/>
          </p:nvPr>
        </p:nvSpPr>
        <p:spPr/>
        <p:txBody>
          <a:bodyPr/>
          <a:lstStyle/>
          <a:p>
            <a:r>
              <a:rPr kumimoji="1" lang="en-US" altLang="ja-JP" dirty="0"/>
              <a:t>4. </a:t>
            </a:r>
            <a:r>
              <a:rPr lang="en-US" altLang="ja-JP" dirty="0"/>
              <a:t>Number of </a:t>
            </a:r>
            <a:r>
              <a:rPr lang="en-US" altLang="ja-JP" dirty="0" err="1"/>
              <a:t>stopwords</a:t>
            </a:r>
            <a:endParaRPr kumimoji="1" lang="ja-JP" altLang="en-US" dirty="0"/>
          </a:p>
        </p:txBody>
      </p:sp>
      <p:sp>
        <p:nvSpPr>
          <p:cNvPr id="3" name="コンテンツ プレースホルダー 2">
            <a:extLst>
              <a:ext uri="{FF2B5EF4-FFF2-40B4-BE49-F238E27FC236}">
                <a16:creationId xmlns:a16="http://schemas.microsoft.com/office/drawing/2014/main" id="{0790661F-366A-42B1-9871-4D0A664E42C8}"/>
              </a:ext>
            </a:extLst>
          </p:cNvPr>
          <p:cNvSpPr>
            <a:spLocks noGrp="1"/>
          </p:cNvSpPr>
          <p:nvPr>
            <p:ph idx="1"/>
          </p:nvPr>
        </p:nvSpPr>
        <p:spPr>
          <a:xfrm>
            <a:off x="360426" y="923418"/>
            <a:ext cx="8454390" cy="2051103"/>
          </a:xfrm>
        </p:spPr>
        <p:txBody>
          <a:bodyPr>
            <a:normAutofit fontScale="85000" lnSpcReduction="20000"/>
          </a:bodyPr>
          <a:lstStyle/>
          <a:p>
            <a:r>
              <a:rPr lang="en-US" altLang="ja-JP" dirty="0"/>
              <a:t>Generally, while solving an NLP problem, the first thing we do is to remove the </a:t>
            </a:r>
            <a:r>
              <a:rPr lang="en-US" altLang="ja-JP" dirty="0" err="1"/>
              <a:t>stopwords</a:t>
            </a:r>
            <a:r>
              <a:rPr lang="en-US" altLang="ja-JP" dirty="0"/>
              <a:t>. But sometimes calculating the number of </a:t>
            </a:r>
            <a:r>
              <a:rPr lang="en-US" altLang="ja-JP" dirty="0" err="1"/>
              <a:t>stopwords</a:t>
            </a:r>
            <a:r>
              <a:rPr lang="en-US" altLang="ja-JP" dirty="0"/>
              <a:t> can also give us some extra information which we might have been losing before.</a:t>
            </a:r>
          </a:p>
          <a:p>
            <a:r>
              <a:rPr lang="en-US" altLang="ja-JP" dirty="0"/>
              <a:t>Here, we have imported </a:t>
            </a:r>
            <a:r>
              <a:rPr lang="en-US" altLang="ja-JP" dirty="0" err="1"/>
              <a:t>stopwords</a:t>
            </a:r>
            <a:r>
              <a:rPr lang="en-US" altLang="ja-JP" dirty="0"/>
              <a:t> from NLTK, which is a basic NLP library in python.</a:t>
            </a:r>
            <a:endParaRPr kumimoji="1" lang="ja-JP" altLang="en-US" dirty="0"/>
          </a:p>
        </p:txBody>
      </p:sp>
      <p:pic>
        <p:nvPicPr>
          <p:cNvPr id="4" name="図 3">
            <a:extLst>
              <a:ext uri="{FF2B5EF4-FFF2-40B4-BE49-F238E27FC236}">
                <a16:creationId xmlns:a16="http://schemas.microsoft.com/office/drawing/2014/main" id="{A2ABAFDD-C284-4C8C-B13F-D602F22E34D8}"/>
              </a:ext>
            </a:extLst>
          </p:cNvPr>
          <p:cNvPicPr>
            <a:picLocks noChangeAspect="1"/>
          </p:cNvPicPr>
          <p:nvPr/>
        </p:nvPicPr>
        <p:blipFill>
          <a:blip r:embed="rId2"/>
          <a:stretch>
            <a:fillRect/>
          </a:stretch>
        </p:blipFill>
        <p:spPr>
          <a:xfrm>
            <a:off x="947737" y="2974521"/>
            <a:ext cx="7248525" cy="3390900"/>
          </a:xfrm>
          <a:prstGeom prst="rect">
            <a:avLst/>
          </a:prstGeom>
        </p:spPr>
      </p:pic>
    </p:spTree>
    <p:extLst>
      <p:ext uri="{BB962C8B-B14F-4D97-AF65-F5344CB8AC3E}">
        <p14:creationId xmlns:p14="http://schemas.microsoft.com/office/powerpoint/2010/main" val="432831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9BDAAE-9A59-4CEA-BEEC-B1F3C17B1AC6}"/>
              </a:ext>
            </a:extLst>
          </p:cNvPr>
          <p:cNvSpPr>
            <a:spLocks noGrp="1"/>
          </p:cNvSpPr>
          <p:nvPr>
            <p:ph type="title"/>
          </p:nvPr>
        </p:nvSpPr>
        <p:spPr/>
        <p:txBody>
          <a:bodyPr/>
          <a:lstStyle/>
          <a:p>
            <a:r>
              <a:rPr kumimoji="1" lang="en-US" altLang="ja-JP" dirty="0"/>
              <a:t>5. </a:t>
            </a:r>
            <a:r>
              <a:rPr lang="en-US" altLang="ja-JP" dirty="0"/>
              <a:t>Number of special characters</a:t>
            </a:r>
            <a:endParaRPr kumimoji="1" lang="ja-JP" altLang="en-US" dirty="0"/>
          </a:p>
        </p:txBody>
      </p:sp>
      <p:sp>
        <p:nvSpPr>
          <p:cNvPr id="3" name="コンテンツ プレースホルダー 2">
            <a:extLst>
              <a:ext uri="{FF2B5EF4-FFF2-40B4-BE49-F238E27FC236}">
                <a16:creationId xmlns:a16="http://schemas.microsoft.com/office/drawing/2014/main" id="{5DF7BA9E-F340-4D9C-83EB-22B45D27C792}"/>
              </a:ext>
            </a:extLst>
          </p:cNvPr>
          <p:cNvSpPr>
            <a:spLocks noGrp="1"/>
          </p:cNvSpPr>
          <p:nvPr>
            <p:ph idx="1"/>
          </p:nvPr>
        </p:nvSpPr>
        <p:spPr>
          <a:xfrm>
            <a:off x="360426" y="923418"/>
            <a:ext cx="8454390" cy="2133291"/>
          </a:xfrm>
        </p:spPr>
        <p:txBody>
          <a:bodyPr>
            <a:normAutofit fontScale="85000" lnSpcReduction="20000"/>
          </a:bodyPr>
          <a:lstStyle/>
          <a:p>
            <a:r>
              <a:rPr lang="en-US" altLang="ja-JP" dirty="0"/>
              <a:t>One more interesting feature which we can extract from a tweet is calculating the number of hashtags or mentions present in it. This also helps in extracting extra information from our text data.</a:t>
            </a:r>
          </a:p>
          <a:p>
            <a:r>
              <a:rPr lang="en-US" altLang="ja-JP" dirty="0"/>
              <a:t>Here, we make use of the </a:t>
            </a:r>
            <a:r>
              <a:rPr lang="en-US" altLang="ja-JP" i="1" dirty="0"/>
              <a:t>‘starts with’</a:t>
            </a:r>
            <a:r>
              <a:rPr lang="en-US" altLang="ja-JP" dirty="0"/>
              <a:t> function because hashtags (or mentions) always appear at the beginning of a word.</a:t>
            </a:r>
          </a:p>
          <a:p>
            <a:endParaRPr kumimoji="1" lang="ja-JP" altLang="en-US" dirty="0"/>
          </a:p>
        </p:txBody>
      </p:sp>
      <p:pic>
        <p:nvPicPr>
          <p:cNvPr id="4" name="図 3">
            <a:extLst>
              <a:ext uri="{FF2B5EF4-FFF2-40B4-BE49-F238E27FC236}">
                <a16:creationId xmlns:a16="http://schemas.microsoft.com/office/drawing/2014/main" id="{93E4A0E7-4617-40EE-8EDA-4E4AAA812929}"/>
              </a:ext>
            </a:extLst>
          </p:cNvPr>
          <p:cNvPicPr>
            <a:picLocks noChangeAspect="1"/>
          </p:cNvPicPr>
          <p:nvPr/>
        </p:nvPicPr>
        <p:blipFill>
          <a:blip r:embed="rId2"/>
          <a:stretch>
            <a:fillRect/>
          </a:stretch>
        </p:blipFill>
        <p:spPr>
          <a:xfrm>
            <a:off x="843234" y="3189242"/>
            <a:ext cx="7248525" cy="2647950"/>
          </a:xfrm>
          <a:prstGeom prst="rect">
            <a:avLst/>
          </a:prstGeom>
        </p:spPr>
      </p:pic>
    </p:spTree>
    <p:extLst>
      <p:ext uri="{BB962C8B-B14F-4D97-AF65-F5344CB8AC3E}">
        <p14:creationId xmlns:p14="http://schemas.microsoft.com/office/powerpoint/2010/main" val="2141919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EC510E-2F2A-42F1-90F2-023EB091D74E}"/>
              </a:ext>
            </a:extLst>
          </p:cNvPr>
          <p:cNvSpPr>
            <a:spLocks noGrp="1"/>
          </p:cNvSpPr>
          <p:nvPr>
            <p:ph type="title"/>
          </p:nvPr>
        </p:nvSpPr>
        <p:spPr/>
        <p:txBody>
          <a:bodyPr/>
          <a:lstStyle/>
          <a:p>
            <a:r>
              <a:rPr kumimoji="1" lang="en-US" altLang="ja-JP" dirty="0"/>
              <a:t>6. </a:t>
            </a:r>
            <a:r>
              <a:rPr lang="en-US" altLang="ja-JP" dirty="0"/>
              <a:t>Number of </a:t>
            </a:r>
            <a:r>
              <a:rPr lang="en-US" altLang="ja-JP" dirty="0" err="1"/>
              <a:t>numerics</a:t>
            </a:r>
            <a:endParaRPr kumimoji="1" lang="ja-JP" altLang="en-US" dirty="0"/>
          </a:p>
        </p:txBody>
      </p:sp>
      <p:sp>
        <p:nvSpPr>
          <p:cNvPr id="3" name="コンテンツ プレースホルダー 2">
            <a:extLst>
              <a:ext uri="{FF2B5EF4-FFF2-40B4-BE49-F238E27FC236}">
                <a16:creationId xmlns:a16="http://schemas.microsoft.com/office/drawing/2014/main" id="{AE242DA6-6A36-42F3-9F55-213C74BEE7C3}"/>
              </a:ext>
            </a:extLst>
          </p:cNvPr>
          <p:cNvSpPr>
            <a:spLocks noGrp="1"/>
          </p:cNvSpPr>
          <p:nvPr>
            <p:ph idx="1"/>
          </p:nvPr>
        </p:nvSpPr>
        <p:spPr>
          <a:xfrm>
            <a:off x="360426" y="923419"/>
            <a:ext cx="8454390" cy="2120228"/>
          </a:xfrm>
        </p:spPr>
        <p:txBody>
          <a:bodyPr>
            <a:normAutofit fontScale="92500" lnSpcReduction="10000"/>
          </a:bodyPr>
          <a:lstStyle/>
          <a:p>
            <a:r>
              <a:rPr lang="en-US" altLang="ja-JP" dirty="0"/>
              <a:t>Just like we calculated the number of words, we can also calculate the number of </a:t>
            </a:r>
            <a:r>
              <a:rPr lang="en-US" altLang="ja-JP" dirty="0" err="1"/>
              <a:t>numerics</a:t>
            </a:r>
            <a:r>
              <a:rPr lang="en-US" altLang="ja-JP" dirty="0"/>
              <a:t> which are present in the tweets. It does not have a lot of use in our example, but this is still a useful feature that should be run while doing similar exercises. For example, </a:t>
            </a:r>
            <a:endParaRPr kumimoji="1" lang="ja-JP" altLang="en-US" dirty="0"/>
          </a:p>
        </p:txBody>
      </p:sp>
      <p:pic>
        <p:nvPicPr>
          <p:cNvPr id="4" name="図 3">
            <a:extLst>
              <a:ext uri="{FF2B5EF4-FFF2-40B4-BE49-F238E27FC236}">
                <a16:creationId xmlns:a16="http://schemas.microsoft.com/office/drawing/2014/main" id="{B3F86F6B-AA3D-4EB5-957B-27CE25F3D06B}"/>
              </a:ext>
            </a:extLst>
          </p:cNvPr>
          <p:cNvPicPr>
            <a:picLocks noChangeAspect="1"/>
          </p:cNvPicPr>
          <p:nvPr/>
        </p:nvPicPr>
        <p:blipFill>
          <a:blip r:embed="rId2"/>
          <a:stretch>
            <a:fillRect/>
          </a:stretch>
        </p:blipFill>
        <p:spPr>
          <a:xfrm>
            <a:off x="963358" y="3286631"/>
            <a:ext cx="7248525" cy="2647950"/>
          </a:xfrm>
          <a:prstGeom prst="rect">
            <a:avLst/>
          </a:prstGeom>
        </p:spPr>
      </p:pic>
    </p:spTree>
    <p:extLst>
      <p:ext uri="{BB962C8B-B14F-4D97-AF65-F5344CB8AC3E}">
        <p14:creationId xmlns:p14="http://schemas.microsoft.com/office/powerpoint/2010/main" val="1064738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BDBDF1-5118-4F10-8E37-82F2C2B16720}"/>
              </a:ext>
            </a:extLst>
          </p:cNvPr>
          <p:cNvSpPr>
            <a:spLocks noGrp="1"/>
          </p:cNvSpPr>
          <p:nvPr>
            <p:ph type="title"/>
          </p:nvPr>
        </p:nvSpPr>
        <p:spPr/>
        <p:txBody>
          <a:bodyPr/>
          <a:lstStyle/>
          <a:p>
            <a:r>
              <a:rPr kumimoji="1" lang="en-US" altLang="ja-JP" dirty="0"/>
              <a:t>7. </a:t>
            </a:r>
            <a:r>
              <a:rPr lang="en-US" altLang="ja-JP" dirty="0"/>
              <a:t>Number of Uppercase words</a:t>
            </a:r>
            <a:endParaRPr kumimoji="1" lang="ja-JP" altLang="en-US" dirty="0"/>
          </a:p>
        </p:txBody>
      </p:sp>
      <p:sp>
        <p:nvSpPr>
          <p:cNvPr id="3" name="コンテンツ プレースホルダー 2">
            <a:extLst>
              <a:ext uri="{FF2B5EF4-FFF2-40B4-BE49-F238E27FC236}">
                <a16:creationId xmlns:a16="http://schemas.microsoft.com/office/drawing/2014/main" id="{F0E7FFC6-F0AA-44E5-B91B-E732AE2ACCBA}"/>
              </a:ext>
            </a:extLst>
          </p:cNvPr>
          <p:cNvSpPr>
            <a:spLocks noGrp="1"/>
          </p:cNvSpPr>
          <p:nvPr>
            <p:ph idx="1"/>
          </p:nvPr>
        </p:nvSpPr>
        <p:spPr/>
        <p:txBody>
          <a:bodyPr/>
          <a:lstStyle/>
          <a:p>
            <a:r>
              <a:rPr lang="en-US" altLang="ja-JP" sz="2400" dirty="0"/>
              <a:t>Anger or rage is quite often expressed by writing in UPPERCASE words which makes this a necessary operation to identify those words.</a:t>
            </a:r>
          </a:p>
          <a:p>
            <a:endParaRPr kumimoji="1" lang="ja-JP" altLang="en-US" dirty="0"/>
          </a:p>
        </p:txBody>
      </p:sp>
      <p:pic>
        <p:nvPicPr>
          <p:cNvPr id="4" name="図 3">
            <a:extLst>
              <a:ext uri="{FF2B5EF4-FFF2-40B4-BE49-F238E27FC236}">
                <a16:creationId xmlns:a16="http://schemas.microsoft.com/office/drawing/2014/main" id="{93A9B932-8D43-4170-8401-9B09A847ABE9}"/>
              </a:ext>
            </a:extLst>
          </p:cNvPr>
          <p:cNvPicPr>
            <a:picLocks noChangeAspect="1"/>
          </p:cNvPicPr>
          <p:nvPr/>
        </p:nvPicPr>
        <p:blipFill>
          <a:blip r:embed="rId2"/>
          <a:stretch>
            <a:fillRect/>
          </a:stretch>
        </p:blipFill>
        <p:spPr>
          <a:xfrm>
            <a:off x="962025" y="2701153"/>
            <a:ext cx="7219950" cy="2657475"/>
          </a:xfrm>
          <a:prstGeom prst="rect">
            <a:avLst/>
          </a:prstGeom>
        </p:spPr>
      </p:pic>
    </p:spTree>
    <p:extLst>
      <p:ext uri="{BB962C8B-B14F-4D97-AF65-F5344CB8AC3E}">
        <p14:creationId xmlns:p14="http://schemas.microsoft.com/office/powerpoint/2010/main" val="3167829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C5EFF0-EE62-4FB9-84C6-8B88E8A80699}"/>
              </a:ext>
            </a:extLst>
          </p:cNvPr>
          <p:cNvSpPr>
            <a:spLocks noGrp="1"/>
          </p:cNvSpPr>
          <p:nvPr>
            <p:ph type="ctrTitle"/>
          </p:nvPr>
        </p:nvSpPr>
        <p:spPr/>
        <p:txBody>
          <a:bodyPr/>
          <a:lstStyle/>
          <a:p>
            <a:r>
              <a:rPr kumimoji="1" lang="en-US" altLang="ja-JP" dirty="0"/>
              <a:t>Preprocessing</a:t>
            </a:r>
            <a:endParaRPr kumimoji="1" lang="ja-JP" altLang="en-US" dirty="0"/>
          </a:p>
        </p:txBody>
      </p:sp>
      <p:sp>
        <p:nvSpPr>
          <p:cNvPr id="3" name="字幕 2">
            <a:extLst>
              <a:ext uri="{FF2B5EF4-FFF2-40B4-BE49-F238E27FC236}">
                <a16:creationId xmlns:a16="http://schemas.microsoft.com/office/drawing/2014/main" id="{714583C7-2B1C-45E8-9C8E-EF9CB6C8C967}"/>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572564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178BAFE-6529-447E-8C1E-0F94A87261B0}"/>
              </a:ext>
            </a:extLst>
          </p:cNvPr>
          <p:cNvSpPr>
            <a:spLocks noGrp="1"/>
          </p:cNvSpPr>
          <p:nvPr>
            <p:ph type="title"/>
          </p:nvPr>
        </p:nvSpPr>
        <p:spPr/>
        <p:txBody>
          <a:bodyPr/>
          <a:lstStyle/>
          <a:p>
            <a:endParaRPr kumimoji="1" lang="ja-JP" altLang="en-US"/>
          </a:p>
        </p:txBody>
      </p:sp>
      <p:sp>
        <p:nvSpPr>
          <p:cNvPr id="5" name="コンテンツ プレースホルダー 4">
            <a:extLst>
              <a:ext uri="{FF2B5EF4-FFF2-40B4-BE49-F238E27FC236}">
                <a16:creationId xmlns:a16="http://schemas.microsoft.com/office/drawing/2014/main" id="{0FE9475E-E66F-4268-89C9-E626BACFDD8E}"/>
              </a:ext>
            </a:extLst>
          </p:cNvPr>
          <p:cNvSpPr>
            <a:spLocks noGrp="1"/>
          </p:cNvSpPr>
          <p:nvPr>
            <p:ph idx="1"/>
          </p:nvPr>
        </p:nvSpPr>
        <p:spPr/>
        <p:txBody>
          <a:bodyPr/>
          <a:lstStyle/>
          <a:p>
            <a:r>
              <a:rPr kumimoji="1" lang="th-TH" altLang="ja-JP" dirty="0"/>
              <a:t>ชอบมาก</a:t>
            </a:r>
          </a:p>
          <a:p>
            <a:r>
              <a:rPr lang="th-TH" altLang="ja-JP" dirty="0"/>
              <a:t>ชอบมมาาก</a:t>
            </a:r>
          </a:p>
          <a:p>
            <a:r>
              <a:rPr lang="th-TH" altLang="ja-JP" dirty="0"/>
              <a:t>ชอบมมาาาก</a:t>
            </a:r>
          </a:p>
          <a:p>
            <a:r>
              <a:rPr lang="th-TH" altLang="ja-JP" dirty="0"/>
              <a:t>ชอบมมาาาาาาก</a:t>
            </a:r>
            <a:endParaRPr kumimoji="1" lang="ja-JP" altLang="en-US" dirty="0"/>
          </a:p>
        </p:txBody>
      </p:sp>
    </p:spTree>
    <p:extLst>
      <p:ext uri="{BB962C8B-B14F-4D97-AF65-F5344CB8AC3E}">
        <p14:creationId xmlns:p14="http://schemas.microsoft.com/office/powerpoint/2010/main" val="2486638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BA1EF3-2342-4B8C-AC2F-3255D0B000F5}"/>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E70EA8A2-C94F-4B81-804E-704E7DD4C92B}"/>
              </a:ext>
            </a:extLst>
          </p:cNvPr>
          <p:cNvSpPr>
            <a:spLocks noGrp="1"/>
          </p:cNvSpPr>
          <p:nvPr>
            <p:ph idx="1"/>
          </p:nvPr>
        </p:nvSpPr>
        <p:spPr/>
        <p:txBody>
          <a:bodyPr>
            <a:normAutofit/>
          </a:bodyPr>
          <a:lstStyle/>
          <a:p>
            <a:r>
              <a:rPr lang="en-US" altLang="ja-JP" sz="2400" dirty="0"/>
              <a:t>It is always good and necessary to know what kind of data we are using.</a:t>
            </a:r>
          </a:p>
          <a:p>
            <a:r>
              <a:rPr lang="en-US" altLang="ja-JP" sz="2400" dirty="0"/>
              <a:t>This is particularly true for text data.</a:t>
            </a:r>
          </a:p>
          <a:p>
            <a:r>
              <a:rPr lang="en-US" altLang="ja-JP" sz="2400" dirty="0"/>
              <a:t>Before starting, let’s quickly read the training file from the dataset in order to perform different tasks on it. Today, we will use the twitter sentiment dataset from the </a:t>
            </a:r>
            <a:r>
              <a:rPr lang="en-US" altLang="ja-JP" sz="2400" dirty="0" err="1"/>
              <a:t>datahack</a:t>
            </a:r>
            <a:r>
              <a:rPr lang="en-US" altLang="ja-JP" sz="2400" dirty="0"/>
              <a:t> platform.</a:t>
            </a:r>
          </a:p>
          <a:p>
            <a:endParaRPr lang="en-US" altLang="ja-JP" sz="2400" dirty="0"/>
          </a:p>
          <a:p>
            <a:r>
              <a:rPr lang="en-US" altLang="ja-JP" sz="2400" dirty="0">
                <a:hlinkClick r:id="rId2"/>
              </a:rPr>
              <a:t>https://datahack.analyticsvidhya.com/contest/practice-problem-twitter-sentiment-analysis/</a:t>
            </a:r>
            <a:endParaRPr lang="en-US" altLang="ja-JP" sz="2400" dirty="0"/>
          </a:p>
          <a:p>
            <a:endParaRPr lang="en-US" altLang="ja-JP" sz="2400" dirty="0"/>
          </a:p>
          <a:p>
            <a:r>
              <a:rPr lang="en-US" altLang="ja-JP" sz="2400" dirty="0"/>
              <a:t>train = </a:t>
            </a:r>
            <a:r>
              <a:rPr lang="en-US" altLang="ja-JP" sz="2400" dirty="0" err="1"/>
              <a:t>pd.read_csv</a:t>
            </a:r>
            <a:r>
              <a:rPr lang="en-US" altLang="ja-JP" sz="2400" dirty="0"/>
              <a:t>('train_E6oV3lV.csv')</a:t>
            </a:r>
            <a:endParaRPr kumimoji="1" lang="ja-JP" altLang="en-US" sz="2400" dirty="0"/>
          </a:p>
        </p:txBody>
      </p:sp>
    </p:spTree>
    <p:extLst>
      <p:ext uri="{BB962C8B-B14F-4D97-AF65-F5344CB8AC3E}">
        <p14:creationId xmlns:p14="http://schemas.microsoft.com/office/powerpoint/2010/main" val="2958449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F274D1-2333-49E1-BFDB-BE4A3FC3A7AA}"/>
              </a:ext>
            </a:extLst>
          </p:cNvPr>
          <p:cNvSpPr>
            <a:spLocks noGrp="1"/>
          </p:cNvSpPr>
          <p:nvPr>
            <p:ph type="title"/>
          </p:nvPr>
        </p:nvSpPr>
        <p:spPr/>
        <p:txBody>
          <a:bodyPr/>
          <a:lstStyle/>
          <a:p>
            <a:r>
              <a:rPr lang="en-US" altLang="ja-JP" dirty="0"/>
              <a:t>Data Cleaning</a:t>
            </a:r>
            <a:endParaRPr kumimoji="1" lang="ja-JP" altLang="en-US" dirty="0"/>
          </a:p>
        </p:txBody>
      </p:sp>
      <p:sp>
        <p:nvSpPr>
          <p:cNvPr id="3" name="コンテンツ プレースホルダー 2">
            <a:extLst>
              <a:ext uri="{FF2B5EF4-FFF2-40B4-BE49-F238E27FC236}">
                <a16:creationId xmlns:a16="http://schemas.microsoft.com/office/drawing/2014/main" id="{B4246847-82C7-4BDE-945B-655C11235FD4}"/>
              </a:ext>
            </a:extLst>
          </p:cNvPr>
          <p:cNvSpPr>
            <a:spLocks noGrp="1"/>
          </p:cNvSpPr>
          <p:nvPr>
            <p:ph idx="1"/>
          </p:nvPr>
        </p:nvSpPr>
        <p:spPr>
          <a:xfrm>
            <a:off x="360426" y="923418"/>
            <a:ext cx="8454390" cy="3387325"/>
          </a:xfrm>
        </p:spPr>
        <p:txBody>
          <a:bodyPr>
            <a:normAutofit fontScale="85000" lnSpcReduction="10000"/>
          </a:bodyPr>
          <a:lstStyle/>
          <a:p>
            <a:r>
              <a:rPr lang="en-US" altLang="ja-JP" dirty="0"/>
              <a:t>In data cleaning process, we remove special characters, symbols, punctuation, html tags&lt;&gt; </a:t>
            </a:r>
            <a:r>
              <a:rPr lang="en-US" altLang="ja-JP" dirty="0" err="1"/>
              <a:t>etc</a:t>
            </a:r>
            <a:r>
              <a:rPr lang="en-US" altLang="ja-JP" dirty="0"/>
              <a:t> from the raw data which contains no information for the model to learn, these are simply noise in our data.</a:t>
            </a:r>
          </a:p>
          <a:p>
            <a:r>
              <a:rPr lang="en-US" altLang="ja-JP" dirty="0"/>
              <a:t>This process also depends on the problem statement, like what to remove from raw text. For example if the problem contains text from economics or business world then symbols like $ or other currency symbols may contain some hidden information which we do not want to lose. But in most of the cases we remove them.</a:t>
            </a:r>
          </a:p>
          <a:p>
            <a:endParaRPr kumimoji="1" lang="ja-JP" altLang="en-US" dirty="0"/>
          </a:p>
        </p:txBody>
      </p:sp>
      <p:pic>
        <p:nvPicPr>
          <p:cNvPr id="1029" name="Picture 5">
            <a:extLst>
              <a:ext uri="{FF2B5EF4-FFF2-40B4-BE49-F238E27FC236}">
                <a16:creationId xmlns:a16="http://schemas.microsoft.com/office/drawing/2014/main" id="{6BED90CA-A0A8-45E0-85AD-B8FAF6215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 y="4436927"/>
            <a:ext cx="9144000" cy="174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179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AE9218-E8B8-4624-BC0B-EB9DA08BFFAE}"/>
              </a:ext>
            </a:extLst>
          </p:cNvPr>
          <p:cNvSpPr>
            <a:spLocks noGrp="1"/>
          </p:cNvSpPr>
          <p:nvPr>
            <p:ph type="title"/>
          </p:nvPr>
        </p:nvSpPr>
        <p:spPr/>
        <p:txBody>
          <a:bodyPr/>
          <a:lstStyle/>
          <a:p>
            <a:r>
              <a:rPr lang="en-US" altLang="ja-JP" dirty="0"/>
              <a:t>Preprocessing of data</a:t>
            </a:r>
            <a:endParaRPr kumimoji="1" lang="ja-JP" altLang="en-US" dirty="0"/>
          </a:p>
        </p:txBody>
      </p:sp>
      <p:sp>
        <p:nvSpPr>
          <p:cNvPr id="3" name="コンテンツ プレースホルダー 2">
            <a:extLst>
              <a:ext uri="{FF2B5EF4-FFF2-40B4-BE49-F238E27FC236}">
                <a16:creationId xmlns:a16="http://schemas.microsoft.com/office/drawing/2014/main" id="{245E4CB4-1A48-4AC1-B399-06373246B05F}"/>
              </a:ext>
            </a:extLst>
          </p:cNvPr>
          <p:cNvSpPr>
            <a:spLocks noGrp="1"/>
          </p:cNvSpPr>
          <p:nvPr>
            <p:ph idx="1"/>
          </p:nvPr>
        </p:nvSpPr>
        <p:spPr/>
        <p:txBody>
          <a:bodyPr/>
          <a:lstStyle/>
          <a:p>
            <a:r>
              <a:rPr lang="en-US" altLang="ja-JP" i="1" dirty="0"/>
              <a:t>Preprocessing of data is a data mining technique that involves transforming the raw data into an understandable format.</a:t>
            </a:r>
            <a:endParaRPr kumimoji="1" lang="ja-JP" altLang="en-US" dirty="0"/>
          </a:p>
        </p:txBody>
      </p:sp>
    </p:spTree>
    <p:extLst>
      <p:ext uri="{BB962C8B-B14F-4D97-AF65-F5344CB8AC3E}">
        <p14:creationId xmlns:p14="http://schemas.microsoft.com/office/powerpoint/2010/main" val="4086993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AD5B07-0174-4836-B8F6-4707F643D049}"/>
              </a:ext>
            </a:extLst>
          </p:cNvPr>
          <p:cNvSpPr>
            <a:spLocks noGrp="1"/>
          </p:cNvSpPr>
          <p:nvPr>
            <p:ph type="title"/>
          </p:nvPr>
        </p:nvSpPr>
        <p:spPr/>
        <p:txBody>
          <a:bodyPr/>
          <a:lstStyle/>
          <a:p>
            <a:r>
              <a:rPr lang="en-US" altLang="ja-JP" dirty="0"/>
              <a:t>Lowercase</a:t>
            </a:r>
            <a:endParaRPr kumimoji="1" lang="ja-JP" altLang="en-US" dirty="0"/>
          </a:p>
        </p:txBody>
      </p:sp>
      <p:sp>
        <p:nvSpPr>
          <p:cNvPr id="3" name="コンテンツ プレースホルダー 2">
            <a:extLst>
              <a:ext uri="{FF2B5EF4-FFF2-40B4-BE49-F238E27FC236}">
                <a16:creationId xmlns:a16="http://schemas.microsoft.com/office/drawing/2014/main" id="{AF1EB3B9-EA05-4F78-AF56-4D022CC7327F}"/>
              </a:ext>
            </a:extLst>
          </p:cNvPr>
          <p:cNvSpPr>
            <a:spLocks noGrp="1"/>
          </p:cNvSpPr>
          <p:nvPr>
            <p:ph idx="1"/>
          </p:nvPr>
        </p:nvSpPr>
        <p:spPr/>
        <p:txBody>
          <a:bodyPr/>
          <a:lstStyle/>
          <a:p>
            <a:r>
              <a:rPr lang="en-US" altLang="ja-JP" dirty="0"/>
              <a:t>Making all the text lower case is one of the simplest and most effective forms of text preprocessing.</a:t>
            </a:r>
          </a:p>
          <a:p>
            <a:endParaRPr kumimoji="1" lang="ja-JP" altLang="en-US" dirty="0"/>
          </a:p>
        </p:txBody>
      </p:sp>
      <p:pic>
        <p:nvPicPr>
          <p:cNvPr id="2052" name="Picture 4">
            <a:extLst>
              <a:ext uri="{FF2B5EF4-FFF2-40B4-BE49-F238E27FC236}">
                <a16:creationId xmlns:a16="http://schemas.microsoft.com/office/drawing/2014/main" id="{BC834366-78A7-4757-A643-270997AC3E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 y="2125346"/>
            <a:ext cx="9144000" cy="315436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833B3319-A951-49A7-AC66-165813FD1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 y="5285446"/>
            <a:ext cx="9144000" cy="871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017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F677E8-8801-45A7-A3FE-3F70EF49668B}"/>
              </a:ext>
            </a:extLst>
          </p:cNvPr>
          <p:cNvSpPr>
            <a:spLocks noGrp="1"/>
          </p:cNvSpPr>
          <p:nvPr>
            <p:ph type="title"/>
          </p:nvPr>
        </p:nvSpPr>
        <p:spPr/>
        <p:txBody>
          <a:bodyPr/>
          <a:lstStyle/>
          <a:p>
            <a:r>
              <a:rPr lang="en-US" altLang="ja-JP" sz="2800" dirty="0"/>
              <a:t>What is Natural Language Processing(NLP)?</a:t>
            </a:r>
            <a:endParaRPr kumimoji="1" lang="ja-JP" altLang="en-US" sz="2800" dirty="0"/>
          </a:p>
        </p:txBody>
      </p:sp>
      <p:sp>
        <p:nvSpPr>
          <p:cNvPr id="3" name="コンテンツ プレースホルダー 2">
            <a:extLst>
              <a:ext uri="{FF2B5EF4-FFF2-40B4-BE49-F238E27FC236}">
                <a16:creationId xmlns:a16="http://schemas.microsoft.com/office/drawing/2014/main" id="{C371EF83-9623-42EF-80DF-6B34B2355A76}"/>
              </a:ext>
            </a:extLst>
          </p:cNvPr>
          <p:cNvSpPr>
            <a:spLocks noGrp="1"/>
          </p:cNvSpPr>
          <p:nvPr>
            <p:ph idx="1"/>
          </p:nvPr>
        </p:nvSpPr>
        <p:spPr/>
        <p:txBody>
          <a:bodyPr>
            <a:normAutofit fontScale="92500" lnSpcReduction="10000"/>
          </a:bodyPr>
          <a:lstStyle/>
          <a:p>
            <a:r>
              <a:rPr lang="en-US" altLang="ja-JP" dirty="0"/>
              <a:t>NLP is a branch of artificial intelligence that deals with analyzing, understanding and generating the languages that humans use naturally in order to interface with computers in both written and spoken contexts using natural human languages instead of computer languages.</a:t>
            </a:r>
          </a:p>
          <a:p>
            <a:r>
              <a:rPr lang="en-US" altLang="ja-JP" b="1" dirty="0"/>
              <a:t>Applications of NLP</a:t>
            </a:r>
          </a:p>
          <a:p>
            <a:pPr lvl="1"/>
            <a:r>
              <a:rPr lang="en-US" altLang="ja-JP" dirty="0"/>
              <a:t>Machine translation(Google Translate)</a:t>
            </a:r>
          </a:p>
          <a:p>
            <a:pPr lvl="1"/>
            <a:r>
              <a:rPr lang="en-US" altLang="ja-JP" dirty="0"/>
              <a:t>Natural language generation</a:t>
            </a:r>
          </a:p>
          <a:p>
            <a:pPr lvl="1"/>
            <a:r>
              <a:rPr lang="en-US" altLang="ja-JP" dirty="0"/>
              <a:t>Web Search</a:t>
            </a:r>
          </a:p>
          <a:p>
            <a:pPr lvl="1"/>
            <a:r>
              <a:rPr lang="en-US" altLang="ja-JP" dirty="0"/>
              <a:t>Spam filters</a:t>
            </a:r>
          </a:p>
          <a:p>
            <a:pPr lvl="1"/>
            <a:r>
              <a:rPr lang="en-US" altLang="ja-JP" dirty="0"/>
              <a:t>Sentiment Analysis</a:t>
            </a:r>
          </a:p>
          <a:p>
            <a:pPr lvl="1"/>
            <a:r>
              <a:rPr lang="en-US" altLang="ja-JP" dirty="0"/>
              <a:t>Chatbots</a:t>
            </a:r>
          </a:p>
          <a:p>
            <a:pPr marL="457200" lvl="1" indent="0">
              <a:buNone/>
            </a:pPr>
            <a:r>
              <a:rPr lang="en-US" altLang="ja-JP" dirty="0"/>
              <a:t>… and many more</a:t>
            </a:r>
          </a:p>
          <a:p>
            <a:endParaRPr kumimoji="1" lang="ja-JP" altLang="en-US" dirty="0"/>
          </a:p>
        </p:txBody>
      </p:sp>
    </p:spTree>
    <p:extLst>
      <p:ext uri="{BB962C8B-B14F-4D97-AF65-F5344CB8AC3E}">
        <p14:creationId xmlns:p14="http://schemas.microsoft.com/office/powerpoint/2010/main" val="2965045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939796-0995-45D1-88AB-BEEDA045F55A}"/>
              </a:ext>
            </a:extLst>
          </p:cNvPr>
          <p:cNvSpPr>
            <a:spLocks noGrp="1"/>
          </p:cNvSpPr>
          <p:nvPr>
            <p:ph type="title"/>
          </p:nvPr>
        </p:nvSpPr>
        <p:spPr/>
        <p:txBody>
          <a:bodyPr/>
          <a:lstStyle/>
          <a:p>
            <a:r>
              <a:rPr kumimoji="1" lang="en-US" altLang="ja-JP" dirty="0"/>
              <a:t>Sentence and Word Segmentation</a:t>
            </a:r>
            <a:endParaRPr kumimoji="1" lang="ja-JP" altLang="en-US" dirty="0"/>
          </a:p>
        </p:txBody>
      </p:sp>
      <p:sp>
        <p:nvSpPr>
          <p:cNvPr id="3" name="コンテンツ プレースホルダー 2">
            <a:extLst>
              <a:ext uri="{FF2B5EF4-FFF2-40B4-BE49-F238E27FC236}">
                <a16:creationId xmlns:a16="http://schemas.microsoft.com/office/drawing/2014/main" id="{75AFD666-DAC0-48FA-A4AF-C4396BEA3686}"/>
              </a:ext>
            </a:extLst>
          </p:cNvPr>
          <p:cNvSpPr>
            <a:spLocks noGrp="1"/>
          </p:cNvSpPr>
          <p:nvPr>
            <p:ph idx="1"/>
          </p:nvPr>
        </p:nvSpPr>
        <p:spPr/>
        <p:txBody>
          <a:bodyPr/>
          <a:lstStyle/>
          <a:p>
            <a:r>
              <a:rPr kumimoji="1" lang="en-US" altLang="ja-JP" dirty="0"/>
              <a:t>In many cases, text data just contains a series of texts.  We want, as a first step, to separate each sentence (sentence segmentation) and each word (word segmentation)</a:t>
            </a:r>
          </a:p>
          <a:p>
            <a:pPr lvl="1"/>
            <a:r>
              <a:rPr lang="en-US" altLang="ja-JP" dirty="0"/>
              <a:t>Word segmentation is applied only to the languages whose writing do not separate words in writing. (= Thai, Japanese, etc.)</a:t>
            </a:r>
            <a:endParaRPr kumimoji="1" lang="en-US" altLang="ja-JP" dirty="0"/>
          </a:p>
          <a:p>
            <a:endParaRPr lang="en-US" altLang="ja-JP" dirty="0"/>
          </a:p>
          <a:p>
            <a:r>
              <a:rPr kumimoji="1" lang="en-US" altLang="ja-JP" dirty="0"/>
              <a:t>E.g., He said, “Hello. Nice to meet you.”</a:t>
            </a:r>
          </a:p>
          <a:p>
            <a:endParaRPr kumimoji="1" lang="en-US" altLang="ja-JP" dirty="0"/>
          </a:p>
          <a:p>
            <a:endParaRPr kumimoji="1" lang="ja-JP" altLang="en-US" dirty="0"/>
          </a:p>
        </p:txBody>
      </p:sp>
    </p:spTree>
    <p:extLst>
      <p:ext uri="{BB962C8B-B14F-4D97-AF65-F5344CB8AC3E}">
        <p14:creationId xmlns:p14="http://schemas.microsoft.com/office/powerpoint/2010/main" val="3007886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082245-8E50-48BA-A933-99E152DF3271}"/>
              </a:ext>
            </a:extLst>
          </p:cNvPr>
          <p:cNvSpPr>
            <a:spLocks noGrp="1"/>
          </p:cNvSpPr>
          <p:nvPr>
            <p:ph type="title"/>
          </p:nvPr>
        </p:nvSpPr>
        <p:spPr/>
        <p:txBody>
          <a:bodyPr/>
          <a:lstStyle/>
          <a:p>
            <a:r>
              <a:rPr lang="en-US" altLang="ja-JP" dirty="0"/>
              <a:t>Tokenization</a:t>
            </a:r>
            <a:endParaRPr kumimoji="1" lang="ja-JP" altLang="en-US" dirty="0"/>
          </a:p>
        </p:txBody>
      </p:sp>
      <p:sp>
        <p:nvSpPr>
          <p:cNvPr id="3" name="コンテンツ プレースホルダー 2">
            <a:extLst>
              <a:ext uri="{FF2B5EF4-FFF2-40B4-BE49-F238E27FC236}">
                <a16:creationId xmlns:a16="http://schemas.microsoft.com/office/drawing/2014/main" id="{5D0CED59-1341-4542-94B4-97BAB43290C8}"/>
              </a:ext>
            </a:extLst>
          </p:cNvPr>
          <p:cNvSpPr>
            <a:spLocks noGrp="1"/>
          </p:cNvSpPr>
          <p:nvPr>
            <p:ph idx="1"/>
          </p:nvPr>
        </p:nvSpPr>
        <p:spPr>
          <a:xfrm>
            <a:off x="360426" y="818915"/>
            <a:ext cx="8454390" cy="4977511"/>
          </a:xfrm>
        </p:spPr>
        <p:txBody>
          <a:bodyPr>
            <a:normAutofit/>
          </a:bodyPr>
          <a:lstStyle/>
          <a:p>
            <a:r>
              <a:rPr lang="en-US" altLang="ja-JP" sz="2400" dirty="0"/>
              <a:t>Tokenization is the process of breaking up text document into individual words called tokens.</a:t>
            </a:r>
          </a:p>
          <a:p>
            <a:endParaRPr lang="en-US" altLang="ja-JP" sz="2400" dirty="0"/>
          </a:p>
          <a:p>
            <a:endParaRPr lang="en-US" altLang="ja-JP" sz="2400" dirty="0"/>
          </a:p>
          <a:p>
            <a:endParaRPr lang="en-US" altLang="ja-JP" sz="2400" dirty="0"/>
          </a:p>
          <a:p>
            <a:endParaRPr lang="en-US" altLang="ja-JP" sz="2400" dirty="0"/>
          </a:p>
          <a:p>
            <a:endParaRPr lang="en-US" altLang="ja-JP" sz="2400" dirty="0"/>
          </a:p>
          <a:p>
            <a:r>
              <a:rPr lang="en-US" altLang="ja-JP" sz="2400" dirty="0"/>
              <a:t>As seen above sentence is broken down into words(tokens). Natural language toolkit(NLTK) is a popular open source library used extensively for NLP tasks. For this blog we will use </a:t>
            </a:r>
            <a:r>
              <a:rPr lang="en-US" altLang="ja-JP" sz="2400" dirty="0" err="1"/>
              <a:t>nltk</a:t>
            </a:r>
            <a:r>
              <a:rPr lang="en-US" altLang="ja-JP" sz="2400" dirty="0"/>
              <a:t> for all the text preprocessing steps.</a:t>
            </a:r>
          </a:p>
          <a:p>
            <a:endParaRPr lang="en-US" altLang="ja-JP" dirty="0"/>
          </a:p>
          <a:p>
            <a:endParaRPr kumimoji="1" lang="ja-JP" altLang="en-US" dirty="0"/>
          </a:p>
        </p:txBody>
      </p:sp>
      <p:pic>
        <p:nvPicPr>
          <p:cNvPr id="3074" name="Picture 2">
            <a:extLst>
              <a:ext uri="{FF2B5EF4-FFF2-40B4-BE49-F238E27FC236}">
                <a16:creationId xmlns:a16="http://schemas.microsoft.com/office/drawing/2014/main" id="{7742AA0F-DE6C-4B1C-BB36-A53B6CCF3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94905"/>
            <a:ext cx="91440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190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20D1BB-7237-4B48-81B3-83EBD92B44DB}"/>
              </a:ext>
            </a:extLst>
          </p:cNvPr>
          <p:cNvSpPr>
            <a:spLocks noGrp="1"/>
          </p:cNvSpPr>
          <p:nvPr>
            <p:ph type="title"/>
          </p:nvPr>
        </p:nvSpPr>
        <p:spPr/>
        <p:txBody>
          <a:bodyPr/>
          <a:lstStyle/>
          <a:p>
            <a:r>
              <a:rPr lang="en-US" altLang="ja-JP" dirty="0"/>
              <a:t>Stop words removal</a:t>
            </a:r>
            <a:endParaRPr kumimoji="1" lang="ja-JP" altLang="en-US" dirty="0"/>
          </a:p>
        </p:txBody>
      </p:sp>
      <p:sp>
        <p:nvSpPr>
          <p:cNvPr id="3" name="コンテンツ プレースホルダー 2">
            <a:extLst>
              <a:ext uri="{FF2B5EF4-FFF2-40B4-BE49-F238E27FC236}">
                <a16:creationId xmlns:a16="http://schemas.microsoft.com/office/drawing/2014/main" id="{FCF3F9DB-6163-4206-8E21-427B37223EA1}"/>
              </a:ext>
            </a:extLst>
          </p:cNvPr>
          <p:cNvSpPr>
            <a:spLocks noGrp="1"/>
          </p:cNvSpPr>
          <p:nvPr>
            <p:ph idx="1"/>
          </p:nvPr>
        </p:nvSpPr>
        <p:spPr/>
        <p:txBody>
          <a:bodyPr>
            <a:normAutofit fontScale="77500" lnSpcReduction="20000"/>
          </a:bodyPr>
          <a:lstStyle/>
          <a:p>
            <a:r>
              <a:rPr lang="en-US" altLang="ja-JP" dirty="0"/>
              <a:t>Stop words are common words that do not contribute much of the information in a text document. Words like ‘the’, ‘is’, ‘a’ have less value and add noise to the text data.</a:t>
            </a:r>
          </a:p>
          <a:p>
            <a:r>
              <a:rPr lang="en-US" altLang="ja-JP" dirty="0"/>
              <a:t>There is an in-built </a:t>
            </a:r>
            <a:r>
              <a:rPr lang="en-US" altLang="ja-JP" dirty="0" err="1"/>
              <a:t>stopword</a:t>
            </a:r>
            <a:r>
              <a:rPr lang="en-US" altLang="ja-JP" dirty="0"/>
              <a:t> list in NLTK which we can use to remove stop words from text documents. However this is not the standard </a:t>
            </a:r>
            <a:r>
              <a:rPr lang="en-US" altLang="ja-JP" dirty="0" err="1"/>
              <a:t>stopwords</a:t>
            </a:r>
            <a:r>
              <a:rPr lang="en-US" altLang="ja-JP" dirty="0"/>
              <a:t> list for every problem, we can also define our own set of stop words based on the domain.</a:t>
            </a:r>
          </a:p>
          <a:p>
            <a:endParaRPr kumimoji="1" lang="en-US" altLang="ja-JP" dirty="0"/>
          </a:p>
          <a:p>
            <a:endParaRPr kumimoji="1" lang="en-US" altLang="ja-JP" dirty="0"/>
          </a:p>
          <a:p>
            <a:endParaRPr kumimoji="1" lang="en-US" altLang="ja-JP" dirty="0"/>
          </a:p>
          <a:p>
            <a:endParaRPr kumimoji="1" lang="en-US" altLang="ja-JP" dirty="0"/>
          </a:p>
          <a:p>
            <a:endParaRPr lang="en-US" altLang="ja-JP" dirty="0"/>
          </a:p>
          <a:p>
            <a:r>
              <a:rPr lang="en-US" altLang="ja-JP" dirty="0"/>
              <a:t>NLTK has predefined list of stop words for English and some major languages. We can add or remove </a:t>
            </a:r>
            <a:r>
              <a:rPr lang="en-US" altLang="ja-JP" dirty="0" err="1"/>
              <a:t>stopwords</a:t>
            </a:r>
            <a:r>
              <a:rPr lang="en-US" altLang="ja-JP" dirty="0"/>
              <a:t> from this list or use as it is based on the specific task.</a:t>
            </a:r>
            <a:endParaRPr kumimoji="1" lang="ja-JP" altLang="en-US" dirty="0"/>
          </a:p>
        </p:txBody>
      </p:sp>
      <p:pic>
        <p:nvPicPr>
          <p:cNvPr id="4098" name="Picture 2">
            <a:extLst>
              <a:ext uri="{FF2B5EF4-FFF2-40B4-BE49-F238E27FC236}">
                <a16:creationId xmlns:a16="http://schemas.microsoft.com/office/drawing/2014/main" id="{0335BA94-EE80-4518-BCA5-4F70219EE4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92108"/>
            <a:ext cx="9144000" cy="162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40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711EDD-25C5-4D37-AAE4-C3709BBE6D69}"/>
              </a:ext>
            </a:extLst>
          </p:cNvPr>
          <p:cNvSpPr>
            <a:spLocks noGrp="1"/>
          </p:cNvSpPr>
          <p:nvPr>
            <p:ph type="title"/>
          </p:nvPr>
        </p:nvSpPr>
        <p:spPr/>
        <p:txBody>
          <a:bodyPr/>
          <a:lstStyle/>
          <a:p>
            <a:r>
              <a:rPr kumimoji="1" lang="en-US" altLang="ja-JP" dirty="0"/>
              <a:t>Common Word Removal</a:t>
            </a:r>
            <a:endParaRPr kumimoji="1" lang="ja-JP" altLang="en-US" dirty="0"/>
          </a:p>
        </p:txBody>
      </p:sp>
      <p:sp>
        <p:nvSpPr>
          <p:cNvPr id="3" name="コンテンツ プレースホルダー 2">
            <a:extLst>
              <a:ext uri="{FF2B5EF4-FFF2-40B4-BE49-F238E27FC236}">
                <a16:creationId xmlns:a16="http://schemas.microsoft.com/office/drawing/2014/main" id="{DB606484-1944-4CC6-A206-DA74A155F5DE}"/>
              </a:ext>
            </a:extLst>
          </p:cNvPr>
          <p:cNvSpPr>
            <a:spLocks noGrp="1"/>
          </p:cNvSpPr>
          <p:nvPr>
            <p:ph idx="1"/>
          </p:nvPr>
        </p:nvSpPr>
        <p:spPr>
          <a:xfrm>
            <a:off x="360426" y="923418"/>
            <a:ext cx="8454390" cy="2041851"/>
          </a:xfrm>
        </p:spPr>
        <p:txBody>
          <a:bodyPr>
            <a:normAutofit/>
          </a:bodyPr>
          <a:lstStyle/>
          <a:p>
            <a:r>
              <a:rPr lang="en-US" altLang="ja-JP" sz="2600" dirty="0"/>
              <a:t>Previously, we just removed commonly occurring words in a general sense. We can also remove commonly occurring words from our text data First, let’s check the 10 most frequently occurring words in our text data then take call to remove or retain.</a:t>
            </a:r>
          </a:p>
          <a:p>
            <a:endParaRPr kumimoji="1" lang="en-US" altLang="ja-JP" dirty="0"/>
          </a:p>
          <a:p>
            <a:endParaRPr kumimoji="1" lang="ja-JP" altLang="en-US" dirty="0"/>
          </a:p>
        </p:txBody>
      </p:sp>
      <p:pic>
        <p:nvPicPr>
          <p:cNvPr id="4" name="図 3">
            <a:extLst>
              <a:ext uri="{FF2B5EF4-FFF2-40B4-BE49-F238E27FC236}">
                <a16:creationId xmlns:a16="http://schemas.microsoft.com/office/drawing/2014/main" id="{41BA1F2C-7927-4DCC-B8D8-D04632C0D094}"/>
              </a:ext>
            </a:extLst>
          </p:cNvPr>
          <p:cNvPicPr>
            <a:picLocks noChangeAspect="1"/>
          </p:cNvPicPr>
          <p:nvPr/>
        </p:nvPicPr>
        <p:blipFill>
          <a:blip r:embed="rId2"/>
          <a:stretch>
            <a:fillRect/>
          </a:stretch>
        </p:blipFill>
        <p:spPr>
          <a:xfrm>
            <a:off x="963358" y="2799806"/>
            <a:ext cx="7248525" cy="3505200"/>
          </a:xfrm>
          <a:prstGeom prst="rect">
            <a:avLst/>
          </a:prstGeom>
        </p:spPr>
      </p:pic>
    </p:spTree>
    <p:extLst>
      <p:ext uri="{BB962C8B-B14F-4D97-AF65-F5344CB8AC3E}">
        <p14:creationId xmlns:p14="http://schemas.microsoft.com/office/powerpoint/2010/main" val="3163686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935E4D-CA6A-4095-B179-18ACBC1EA21C}"/>
              </a:ext>
            </a:extLst>
          </p:cNvPr>
          <p:cNvSpPr>
            <a:spLocks noGrp="1"/>
          </p:cNvSpPr>
          <p:nvPr>
            <p:ph type="title"/>
          </p:nvPr>
        </p:nvSpPr>
        <p:spPr/>
        <p:txBody>
          <a:bodyPr/>
          <a:lstStyle/>
          <a:p>
            <a:r>
              <a:rPr kumimoji="1" lang="en-US" altLang="ja-JP" dirty="0"/>
              <a:t>Common Word Removal (cont’d.)</a:t>
            </a:r>
            <a:endParaRPr kumimoji="1" lang="ja-JP" altLang="en-US" dirty="0"/>
          </a:p>
        </p:txBody>
      </p:sp>
      <p:sp>
        <p:nvSpPr>
          <p:cNvPr id="3" name="コンテンツ プレースホルダー 2">
            <a:extLst>
              <a:ext uri="{FF2B5EF4-FFF2-40B4-BE49-F238E27FC236}">
                <a16:creationId xmlns:a16="http://schemas.microsoft.com/office/drawing/2014/main" id="{17C9E4EE-FEC5-4D13-AEE1-D8C40AB66900}"/>
              </a:ext>
            </a:extLst>
          </p:cNvPr>
          <p:cNvSpPr>
            <a:spLocks noGrp="1"/>
          </p:cNvSpPr>
          <p:nvPr>
            <p:ph idx="1"/>
          </p:nvPr>
        </p:nvSpPr>
        <p:spPr/>
        <p:txBody>
          <a:bodyPr>
            <a:normAutofit/>
          </a:bodyPr>
          <a:lstStyle/>
          <a:p>
            <a:r>
              <a:rPr lang="en-US" altLang="ja-JP" sz="2400" dirty="0"/>
              <a:t>Now, let’s remove these words as their presence will not of any use in classification of our text data.</a:t>
            </a:r>
            <a:endParaRPr kumimoji="1" lang="ja-JP" altLang="en-US" sz="2400" dirty="0"/>
          </a:p>
        </p:txBody>
      </p:sp>
      <p:pic>
        <p:nvPicPr>
          <p:cNvPr id="4" name="図 3">
            <a:extLst>
              <a:ext uri="{FF2B5EF4-FFF2-40B4-BE49-F238E27FC236}">
                <a16:creationId xmlns:a16="http://schemas.microsoft.com/office/drawing/2014/main" id="{3889DC82-0F5E-433B-B22A-728E17F2C5D1}"/>
              </a:ext>
            </a:extLst>
          </p:cNvPr>
          <p:cNvPicPr>
            <a:picLocks noChangeAspect="1"/>
          </p:cNvPicPr>
          <p:nvPr/>
        </p:nvPicPr>
        <p:blipFill>
          <a:blip r:embed="rId2"/>
          <a:stretch>
            <a:fillRect/>
          </a:stretch>
        </p:blipFill>
        <p:spPr>
          <a:xfrm>
            <a:off x="982408" y="2266950"/>
            <a:ext cx="7210425" cy="2324100"/>
          </a:xfrm>
          <a:prstGeom prst="rect">
            <a:avLst/>
          </a:prstGeom>
        </p:spPr>
      </p:pic>
    </p:spTree>
    <p:extLst>
      <p:ext uri="{BB962C8B-B14F-4D97-AF65-F5344CB8AC3E}">
        <p14:creationId xmlns:p14="http://schemas.microsoft.com/office/powerpoint/2010/main" val="3531026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514504-129A-4B9C-9AC0-A326ED0940CC}"/>
              </a:ext>
            </a:extLst>
          </p:cNvPr>
          <p:cNvSpPr>
            <a:spLocks noGrp="1"/>
          </p:cNvSpPr>
          <p:nvPr>
            <p:ph type="title"/>
          </p:nvPr>
        </p:nvSpPr>
        <p:spPr/>
        <p:txBody>
          <a:bodyPr/>
          <a:lstStyle/>
          <a:p>
            <a:r>
              <a:rPr kumimoji="1" lang="en-US" altLang="ja-JP" dirty="0"/>
              <a:t>Rare Word Removal</a:t>
            </a:r>
            <a:endParaRPr kumimoji="1" lang="ja-JP" altLang="en-US" dirty="0"/>
          </a:p>
        </p:txBody>
      </p:sp>
      <p:sp>
        <p:nvSpPr>
          <p:cNvPr id="3" name="コンテンツ プレースホルダー 2">
            <a:extLst>
              <a:ext uri="{FF2B5EF4-FFF2-40B4-BE49-F238E27FC236}">
                <a16:creationId xmlns:a16="http://schemas.microsoft.com/office/drawing/2014/main" id="{4CD4B7DB-D32F-4C92-9B59-1367F809EA62}"/>
              </a:ext>
            </a:extLst>
          </p:cNvPr>
          <p:cNvSpPr>
            <a:spLocks noGrp="1"/>
          </p:cNvSpPr>
          <p:nvPr>
            <p:ph idx="1"/>
          </p:nvPr>
        </p:nvSpPr>
        <p:spPr>
          <a:xfrm>
            <a:off x="360426" y="923418"/>
            <a:ext cx="8454390" cy="1791081"/>
          </a:xfrm>
        </p:spPr>
        <p:txBody>
          <a:bodyPr>
            <a:normAutofit fontScale="85000" lnSpcReduction="20000"/>
          </a:bodyPr>
          <a:lstStyle/>
          <a:p>
            <a:r>
              <a:rPr lang="en-US" altLang="ja-JP" dirty="0"/>
              <a:t>Similarly, just as we removed the most common words, this time let’s remove rarely occurring words from the text. Because they’re so rare, the association between them and other words is dominated by noise. You can replace rare words with a more general form and then this will have higher counts. </a:t>
            </a:r>
          </a:p>
          <a:p>
            <a:endParaRPr lang="en-US" altLang="ja-JP" dirty="0"/>
          </a:p>
        </p:txBody>
      </p:sp>
      <p:pic>
        <p:nvPicPr>
          <p:cNvPr id="5" name="図 4">
            <a:extLst>
              <a:ext uri="{FF2B5EF4-FFF2-40B4-BE49-F238E27FC236}">
                <a16:creationId xmlns:a16="http://schemas.microsoft.com/office/drawing/2014/main" id="{10117EC5-54EB-40F6-B2A6-40AF1F994404}"/>
              </a:ext>
            </a:extLst>
          </p:cNvPr>
          <p:cNvPicPr>
            <a:picLocks noChangeAspect="1"/>
          </p:cNvPicPr>
          <p:nvPr/>
        </p:nvPicPr>
        <p:blipFill>
          <a:blip r:embed="rId2"/>
          <a:stretch>
            <a:fillRect/>
          </a:stretch>
        </p:blipFill>
        <p:spPr>
          <a:xfrm>
            <a:off x="972883" y="2714499"/>
            <a:ext cx="7229475" cy="3533775"/>
          </a:xfrm>
          <a:prstGeom prst="rect">
            <a:avLst/>
          </a:prstGeom>
        </p:spPr>
      </p:pic>
    </p:spTree>
    <p:extLst>
      <p:ext uri="{BB962C8B-B14F-4D97-AF65-F5344CB8AC3E}">
        <p14:creationId xmlns:p14="http://schemas.microsoft.com/office/powerpoint/2010/main" val="1916661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EEF582-2E18-4F6B-AE9D-B852A5AAF440}"/>
              </a:ext>
            </a:extLst>
          </p:cNvPr>
          <p:cNvSpPr>
            <a:spLocks noGrp="1"/>
          </p:cNvSpPr>
          <p:nvPr>
            <p:ph type="title"/>
          </p:nvPr>
        </p:nvSpPr>
        <p:spPr/>
        <p:txBody>
          <a:bodyPr/>
          <a:lstStyle/>
          <a:p>
            <a:r>
              <a:rPr kumimoji="1" lang="en-US" altLang="ja-JP" dirty="0"/>
              <a:t>Rare Word Removal (cont’d.)</a:t>
            </a:r>
            <a:endParaRPr kumimoji="1" lang="ja-JP" altLang="en-US" dirty="0"/>
          </a:p>
        </p:txBody>
      </p:sp>
      <p:sp>
        <p:nvSpPr>
          <p:cNvPr id="3" name="コンテンツ プレースホルダー 2">
            <a:extLst>
              <a:ext uri="{FF2B5EF4-FFF2-40B4-BE49-F238E27FC236}">
                <a16:creationId xmlns:a16="http://schemas.microsoft.com/office/drawing/2014/main" id="{2ED89151-E56A-49F7-8DEB-B39D35E2F3FD}"/>
              </a:ext>
            </a:extLst>
          </p:cNvPr>
          <p:cNvSpPr>
            <a:spLocks noGrp="1"/>
          </p:cNvSpPr>
          <p:nvPr>
            <p:ph idx="1"/>
          </p:nvPr>
        </p:nvSpPr>
        <p:spPr>
          <a:xfrm>
            <a:off x="360426" y="4611189"/>
            <a:ext cx="8454390" cy="1289740"/>
          </a:xfrm>
        </p:spPr>
        <p:txBody>
          <a:bodyPr>
            <a:normAutofit fontScale="92500" lnSpcReduction="20000"/>
          </a:bodyPr>
          <a:lstStyle/>
          <a:p>
            <a:r>
              <a:rPr lang="en-US" altLang="ja-JP" dirty="0"/>
              <a:t>Removal of </a:t>
            </a:r>
            <a:r>
              <a:rPr lang="en-US" altLang="ja-JP" dirty="0" err="1"/>
              <a:t>stopwords</a:t>
            </a:r>
            <a:r>
              <a:rPr lang="en-US" altLang="ja-JP" dirty="0"/>
              <a:t>, common words, and rare words are essential and help us in reducing our vocabulary clutter so that the features produced in the end are more effective.</a:t>
            </a:r>
            <a:endParaRPr lang="ja-JP" altLang="en-US" dirty="0"/>
          </a:p>
          <a:p>
            <a:endParaRPr kumimoji="1" lang="ja-JP" altLang="en-US" dirty="0"/>
          </a:p>
        </p:txBody>
      </p:sp>
      <p:pic>
        <p:nvPicPr>
          <p:cNvPr id="4" name="図 3">
            <a:extLst>
              <a:ext uri="{FF2B5EF4-FFF2-40B4-BE49-F238E27FC236}">
                <a16:creationId xmlns:a16="http://schemas.microsoft.com/office/drawing/2014/main" id="{51E5FE9F-C84B-4915-BB55-7038E2B9F831}"/>
              </a:ext>
            </a:extLst>
          </p:cNvPr>
          <p:cNvPicPr>
            <a:picLocks noChangeAspect="1"/>
          </p:cNvPicPr>
          <p:nvPr/>
        </p:nvPicPr>
        <p:blipFill>
          <a:blip r:embed="rId2"/>
          <a:stretch>
            <a:fillRect/>
          </a:stretch>
        </p:blipFill>
        <p:spPr>
          <a:xfrm>
            <a:off x="957834" y="1032373"/>
            <a:ext cx="7219950" cy="2428875"/>
          </a:xfrm>
          <a:prstGeom prst="rect">
            <a:avLst/>
          </a:prstGeom>
        </p:spPr>
      </p:pic>
    </p:spTree>
    <p:extLst>
      <p:ext uri="{BB962C8B-B14F-4D97-AF65-F5344CB8AC3E}">
        <p14:creationId xmlns:p14="http://schemas.microsoft.com/office/powerpoint/2010/main" val="3527517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6A566D-215F-4724-8EFD-4AFDDEBB8A9A}"/>
              </a:ext>
            </a:extLst>
          </p:cNvPr>
          <p:cNvSpPr>
            <a:spLocks noGrp="1"/>
          </p:cNvSpPr>
          <p:nvPr>
            <p:ph type="title"/>
          </p:nvPr>
        </p:nvSpPr>
        <p:spPr/>
        <p:txBody>
          <a:bodyPr/>
          <a:lstStyle/>
          <a:p>
            <a:r>
              <a:rPr lang="en-US" altLang="ja-JP" dirty="0"/>
              <a:t>Stemming</a:t>
            </a:r>
            <a:endParaRPr kumimoji="1" lang="ja-JP" altLang="en-US" dirty="0"/>
          </a:p>
        </p:txBody>
      </p:sp>
      <p:sp>
        <p:nvSpPr>
          <p:cNvPr id="3" name="コンテンツ プレースホルダー 2">
            <a:extLst>
              <a:ext uri="{FF2B5EF4-FFF2-40B4-BE49-F238E27FC236}">
                <a16:creationId xmlns:a16="http://schemas.microsoft.com/office/drawing/2014/main" id="{82422AE0-0613-4DC9-9729-4C08FE70F459}"/>
              </a:ext>
            </a:extLst>
          </p:cNvPr>
          <p:cNvSpPr>
            <a:spLocks noGrp="1"/>
          </p:cNvSpPr>
          <p:nvPr>
            <p:ph idx="1"/>
          </p:nvPr>
        </p:nvSpPr>
        <p:spPr>
          <a:xfrm>
            <a:off x="0" y="770709"/>
            <a:ext cx="9144000" cy="5564777"/>
          </a:xfrm>
        </p:spPr>
        <p:txBody>
          <a:bodyPr>
            <a:noAutofit/>
          </a:bodyPr>
          <a:lstStyle/>
          <a:p>
            <a:r>
              <a:rPr lang="en-US" altLang="ja-JP" sz="2400" dirty="0"/>
              <a:t>Stemming is the process of reducing a word to its stem/root word. It reduces inflection in words (e.g. ‘help’, ’helping’, ’helped’, ’helpful’) to their root form (e.g. ‘help’). It removes the morphological affixes from words, leaving only the word stem.</a:t>
            </a:r>
          </a:p>
          <a:p>
            <a:endParaRPr lang="en-US" altLang="ja-JP" sz="2400" dirty="0"/>
          </a:p>
          <a:p>
            <a:endParaRPr kumimoji="1" lang="en-US" altLang="ja-JP" sz="2400" dirty="0"/>
          </a:p>
          <a:p>
            <a:endParaRPr lang="en-US" altLang="ja-JP" sz="2400" dirty="0"/>
          </a:p>
          <a:p>
            <a:endParaRPr kumimoji="1" lang="en-US" altLang="ja-JP" sz="2400" dirty="0"/>
          </a:p>
          <a:p>
            <a:pPr marL="0" indent="0">
              <a:buNone/>
            </a:pPr>
            <a:endParaRPr lang="en-US" altLang="ja-JP" sz="2400" dirty="0"/>
          </a:p>
          <a:p>
            <a:endParaRPr lang="en-US" altLang="ja-JP" sz="2400" dirty="0"/>
          </a:p>
          <a:p>
            <a:r>
              <a:rPr lang="en-US" altLang="ja-JP" sz="2400" dirty="0"/>
              <a:t>The stem word may or may not be a valid word in the language. For example ‘</a:t>
            </a:r>
            <a:r>
              <a:rPr lang="en-US" altLang="ja-JP" sz="2400" dirty="0" err="1"/>
              <a:t>movi</a:t>
            </a:r>
            <a:r>
              <a:rPr lang="en-US" altLang="ja-JP" sz="2400" dirty="0"/>
              <a:t>’ is the root word for ‘movie’, ‘</a:t>
            </a:r>
            <a:r>
              <a:rPr lang="en-US" altLang="ja-JP" sz="2400" dirty="0" err="1"/>
              <a:t>emot</a:t>
            </a:r>
            <a:r>
              <a:rPr lang="en-US" altLang="ja-JP" sz="2400" dirty="0"/>
              <a:t>’ is the root word for ‘emotion’.</a:t>
            </a:r>
            <a:endParaRPr kumimoji="1" lang="ja-JP" altLang="en-US" sz="2400" dirty="0"/>
          </a:p>
        </p:txBody>
      </p:sp>
      <p:pic>
        <p:nvPicPr>
          <p:cNvPr id="5122" name="Picture 2">
            <a:extLst>
              <a:ext uri="{FF2B5EF4-FFF2-40B4-BE49-F238E27FC236}">
                <a16:creationId xmlns:a16="http://schemas.microsoft.com/office/drawing/2014/main" id="{53DDD95F-CAFB-412C-A8A3-8F08AD0AF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088307"/>
            <a:ext cx="3048000" cy="14954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3D77031-6C5E-4DBD-8A62-18253A3756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83732"/>
            <a:ext cx="9144000" cy="149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597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FE97C-F399-4DB2-A266-CA7F7B51B5B0}"/>
              </a:ext>
            </a:extLst>
          </p:cNvPr>
          <p:cNvSpPr>
            <a:spLocks noGrp="1"/>
          </p:cNvSpPr>
          <p:nvPr>
            <p:ph type="title"/>
          </p:nvPr>
        </p:nvSpPr>
        <p:spPr/>
        <p:txBody>
          <a:bodyPr/>
          <a:lstStyle/>
          <a:p>
            <a:r>
              <a:rPr lang="en-US" altLang="ja-JP" dirty="0"/>
              <a:t>Lemmatization</a:t>
            </a:r>
            <a:endParaRPr kumimoji="1" lang="ja-JP" altLang="en-US" dirty="0"/>
          </a:p>
        </p:txBody>
      </p:sp>
      <p:sp>
        <p:nvSpPr>
          <p:cNvPr id="3" name="コンテンツ プレースホルダー 2">
            <a:extLst>
              <a:ext uri="{FF2B5EF4-FFF2-40B4-BE49-F238E27FC236}">
                <a16:creationId xmlns:a16="http://schemas.microsoft.com/office/drawing/2014/main" id="{72699BB2-D164-414E-B4E4-F24CA6E98367}"/>
              </a:ext>
            </a:extLst>
          </p:cNvPr>
          <p:cNvSpPr>
            <a:spLocks noGrp="1"/>
          </p:cNvSpPr>
          <p:nvPr>
            <p:ph idx="1"/>
          </p:nvPr>
        </p:nvSpPr>
        <p:spPr/>
        <p:txBody>
          <a:bodyPr>
            <a:normAutofit fontScale="85000" lnSpcReduction="20000"/>
          </a:bodyPr>
          <a:lstStyle/>
          <a:p>
            <a:r>
              <a:rPr lang="en-US" altLang="ja-JP" dirty="0"/>
              <a:t>Lemmatization does the same thing as stemming, converting a word to its root form but with one difference i.e., the root word in this case belongs to a valid word in the language. For example the word caring would map to ‘care’ and not ‘car’ as the in case of stemming.</a:t>
            </a:r>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lang="en-US" altLang="ja-JP" dirty="0"/>
              <a:t>WordNet is a database of valid words in </a:t>
            </a:r>
            <a:r>
              <a:rPr lang="en-US" altLang="ja-JP" dirty="0" err="1"/>
              <a:t>english</a:t>
            </a:r>
            <a:r>
              <a:rPr lang="en-US" altLang="ja-JP" dirty="0"/>
              <a:t> language. NLTK’s </a:t>
            </a:r>
            <a:r>
              <a:rPr lang="en-US" altLang="ja-JP" dirty="0" err="1"/>
              <a:t>WordNetLemmatizer</a:t>
            </a:r>
            <a:r>
              <a:rPr lang="en-US" altLang="ja-JP" dirty="0"/>
              <a:t>() uses valid words from WordNet.</a:t>
            </a:r>
            <a:endParaRPr kumimoji="1" lang="ja-JP" altLang="en-US" dirty="0"/>
          </a:p>
        </p:txBody>
      </p:sp>
      <p:pic>
        <p:nvPicPr>
          <p:cNvPr id="6146" name="Picture 2">
            <a:extLst>
              <a:ext uri="{FF2B5EF4-FFF2-40B4-BE49-F238E27FC236}">
                <a16:creationId xmlns:a16="http://schemas.microsoft.com/office/drawing/2014/main" id="{466E81BB-3F99-4D67-B1A6-1FEFAAE87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01913"/>
            <a:ext cx="9144000" cy="165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3054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743BDB-3691-41FA-ABD0-738DB82DEC55}"/>
              </a:ext>
            </a:extLst>
          </p:cNvPr>
          <p:cNvSpPr>
            <a:spLocks noGrp="1"/>
          </p:cNvSpPr>
          <p:nvPr>
            <p:ph type="title"/>
          </p:nvPr>
        </p:nvSpPr>
        <p:spPr/>
        <p:txBody>
          <a:bodyPr/>
          <a:lstStyle/>
          <a:p>
            <a:r>
              <a:rPr kumimoji="1" lang="en-US" altLang="ja-JP" dirty="0"/>
              <a:t>Normalization</a:t>
            </a:r>
            <a:endParaRPr kumimoji="1" lang="ja-JP" altLang="en-US" dirty="0"/>
          </a:p>
        </p:txBody>
      </p:sp>
      <p:sp>
        <p:nvSpPr>
          <p:cNvPr id="3" name="コンテンツ プレースホルダー 2">
            <a:extLst>
              <a:ext uri="{FF2B5EF4-FFF2-40B4-BE49-F238E27FC236}">
                <a16:creationId xmlns:a16="http://schemas.microsoft.com/office/drawing/2014/main" id="{039CC22E-B0AD-4304-AF8C-D50F524D29A9}"/>
              </a:ext>
            </a:extLst>
          </p:cNvPr>
          <p:cNvSpPr>
            <a:spLocks noGrp="1"/>
          </p:cNvSpPr>
          <p:nvPr>
            <p:ph idx="1"/>
          </p:nvPr>
        </p:nvSpPr>
        <p:spPr>
          <a:xfrm>
            <a:off x="326571" y="923417"/>
            <a:ext cx="8817429" cy="2681931"/>
          </a:xfrm>
        </p:spPr>
        <p:txBody>
          <a:bodyPr>
            <a:normAutofit fontScale="77500" lnSpcReduction="20000"/>
          </a:bodyPr>
          <a:lstStyle/>
          <a:p>
            <a:r>
              <a:rPr lang="en-US" altLang="ja-JP" dirty="0"/>
              <a:t>A highly overlooked preprocessing step is text normalization. Text normalization is the process of transforming a text into a canonical (standard) form. For example, the word “</a:t>
            </a:r>
            <a:r>
              <a:rPr lang="en-US" altLang="ja-JP" dirty="0" err="1"/>
              <a:t>gooood</a:t>
            </a:r>
            <a:r>
              <a:rPr lang="en-US" altLang="ja-JP" dirty="0"/>
              <a:t>” and “</a:t>
            </a:r>
            <a:r>
              <a:rPr lang="en-US" altLang="ja-JP" dirty="0" err="1"/>
              <a:t>gud</a:t>
            </a:r>
            <a:r>
              <a:rPr lang="en-US" altLang="ja-JP" dirty="0"/>
              <a:t>” can be transformed to “good”, its canonical form. Another example is mapping of near identical words such as “</a:t>
            </a:r>
            <a:r>
              <a:rPr lang="en-US" altLang="ja-JP" dirty="0" err="1"/>
              <a:t>stopwords</a:t>
            </a:r>
            <a:r>
              <a:rPr lang="en-US" altLang="ja-JP" dirty="0"/>
              <a:t>”, “stop-words” and “stop words” to just “</a:t>
            </a:r>
            <a:r>
              <a:rPr lang="en-US" altLang="ja-JP" dirty="0" err="1"/>
              <a:t>stopwords</a:t>
            </a:r>
            <a:r>
              <a:rPr lang="en-US" altLang="ja-JP" dirty="0"/>
              <a:t>”.</a:t>
            </a:r>
          </a:p>
          <a:p>
            <a:r>
              <a:rPr lang="en-US" altLang="ja-JP" dirty="0"/>
              <a:t>Text normalization is important for noisy texts such as social media comments, text messages and comments to blog posts where abbreviations, misspellings and use of out-of-vocabulary words (</a:t>
            </a:r>
            <a:r>
              <a:rPr lang="en-US" altLang="ja-JP" dirty="0" err="1"/>
              <a:t>oov</a:t>
            </a:r>
            <a:r>
              <a:rPr lang="en-US" altLang="ja-JP" dirty="0"/>
              <a:t>) are prevalent. </a:t>
            </a:r>
          </a:p>
          <a:p>
            <a:pPr marL="0" indent="0">
              <a:buNone/>
            </a:pPr>
            <a:endParaRPr kumimoji="1" lang="en-US" altLang="ja-JP" dirty="0"/>
          </a:p>
        </p:txBody>
      </p:sp>
      <p:pic>
        <p:nvPicPr>
          <p:cNvPr id="19458" name="Picture 2">
            <a:extLst>
              <a:ext uri="{FF2B5EF4-FFF2-40B4-BE49-F238E27FC236}">
                <a16:creationId xmlns:a16="http://schemas.microsoft.com/office/drawing/2014/main" id="{BC6AE230-32F6-4D76-945A-C931C34B5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0896" y="3226527"/>
            <a:ext cx="4693104" cy="3233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9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A7AC0D-AC58-42B0-9AE5-63792BF187C1}"/>
              </a:ext>
            </a:extLst>
          </p:cNvPr>
          <p:cNvSpPr>
            <a:spLocks noGrp="1"/>
          </p:cNvSpPr>
          <p:nvPr>
            <p:ph type="title"/>
          </p:nvPr>
        </p:nvSpPr>
        <p:spPr/>
        <p:txBody>
          <a:bodyPr/>
          <a:lstStyle/>
          <a:p>
            <a:r>
              <a:rPr lang="en-US" altLang="ja-JP" dirty="0"/>
              <a:t>What is special in Text Analysis?</a:t>
            </a:r>
            <a:endParaRPr kumimoji="1" lang="ja-JP" altLang="en-US" dirty="0"/>
          </a:p>
        </p:txBody>
      </p:sp>
      <p:sp>
        <p:nvSpPr>
          <p:cNvPr id="3" name="コンテンツ プレースホルダー 2">
            <a:extLst>
              <a:ext uri="{FF2B5EF4-FFF2-40B4-BE49-F238E27FC236}">
                <a16:creationId xmlns:a16="http://schemas.microsoft.com/office/drawing/2014/main" id="{A59FEA14-DF09-4705-BECE-06DC49746ADE}"/>
              </a:ext>
            </a:extLst>
          </p:cNvPr>
          <p:cNvSpPr>
            <a:spLocks noGrp="1"/>
          </p:cNvSpPr>
          <p:nvPr>
            <p:ph idx="1"/>
          </p:nvPr>
        </p:nvSpPr>
        <p:spPr/>
        <p:txBody>
          <a:bodyPr/>
          <a:lstStyle/>
          <a:p>
            <a:r>
              <a:rPr kumimoji="1" lang="en-US" altLang="ja-JP" dirty="0"/>
              <a:t>The original data are not numeric.</a:t>
            </a:r>
          </a:p>
          <a:p>
            <a:pPr lvl="1"/>
            <a:r>
              <a:rPr lang="en-US" altLang="ja-JP" dirty="0"/>
              <a:t>So, how do we represent text data with numbers?</a:t>
            </a:r>
          </a:p>
          <a:p>
            <a:r>
              <a:rPr lang="en-US" altLang="ja-JP" dirty="0"/>
              <a:t>Texts are not of fixed-lengths.</a:t>
            </a:r>
          </a:p>
          <a:p>
            <a:pPr lvl="1"/>
            <a:r>
              <a:rPr lang="en-US" altLang="ja-JP" dirty="0"/>
              <a:t>So, how do we put texts into a table?</a:t>
            </a:r>
          </a:p>
          <a:p>
            <a:r>
              <a:rPr lang="en-US" altLang="ja-JP" dirty="0"/>
              <a:t>Each word (feature) has meanings, and they change in contexts.</a:t>
            </a:r>
          </a:p>
          <a:p>
            <a:pPr lvl="1"/>
            <a:r>
              <a:rPr lang="en-US" altLang="ja-JP" dirty="0"/>
              <a:t>So, how do we use words’ meaning?</a:t>
            </a:r>
          </a:p>
          <a:p>
            <a:endParaRPr lang="en-US" altLang="ja-JP" dirty="0"/>
          </a:p>
        </p:txBody>
      </p:sp>
    </p:spTree>
    <p:extLst>
      <p:ext uri="{BB962C8B-B14F-4D97-AF65-F5344CB8AC3E}">
        <p14:creationId xmlns:p14="http://schemas.microsoft.com/office/powerpoint/2010/main" val="38850770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173EA2-FB47-4E62-9C35-A74571FACED2}"/>
              </a:ext>
            </a:extLst>
          </p:cNvPr>
          <p:cNvSpPr>
            <a:spLocks noGrp="1"/>
          </p:cNvSpPr>
          <p:nvPr>
            <p:ph type="title"/>
          </p:nvPr>
        </p:nvSpPr>
        <p:spPr/>
        <p:txBody>
          <a:bodyPr/>
          <a:lstStyle/>
          <a:p>
            <a:r>
              <a:rPr kumimoji="1" lang="en-US" altLang="ja-JP" dirty="0"/>
              <a:t>Normalization (cont’d)</a:t>
            </a:r>
            <a:endParaRPr kumimoji="1" lang="ja-JP" altLang="en-US" dirty="0"/>
          </a:p>
        </p:txBody>
      </p:sp>
      <p:sp>
        <p:nvSpPr>
          <p:cNvPr id="3" name="コンテンツ プレースホルダー 2">
            <a:extLst>
              <a:ext uri="{FF2B5EF4-FFF2-40B4-BE49-F238E27FC236}">
                <a16:creationId xmlns:a16="http://schemas.microsoft.com/office/drawing/2014/main" id="{B83B3E79-A465-44BA-BDAB-29146B246829}"/>
              </a:ext>
            </a:extLst>
          </p:cNvPr>
          <p:cNvSpPr>
            <a:spLocks noGrp="1"/>
          </p:cNvSpPr>
          <p:nvPr>
            <p:ph idx="1"/>
          </p:nvPr>
        </p:nvSpPr>
        <p:spPr/>
        <p:txBody>
          <a:bodyPr>
            <a:normAutofit/>
          </a:bodyPr>
          <a:lstStyle/>
          <a:p>
            <a:r>
              <a:rPr lang="en-US" altLang="ja-JP" sz="2400" dirty="0"/>
              <a:t>Notice how the variations map to the same canonical form.</a:t>
            </a:r>
          </a:p>
          <a:p>
            <a:r>
              <a:rPr lang="en-US" altLang="ja-JP" sz="2400" dirty="0"/>
              <a:t>Unfortunately, unlike stemming and lemmatization, there isn’t a standard way to normalize texts. It typically depends on the task. For example, the way you would normalize clinical texts would arguably be different from how you normalize </a:t>
            </a:r>
            <a:r>
              <a:rPr lang="en-US" altLang="ja-JP" sz="2400" dirty="0" err="1"/>
              <a:t>sms</a:t>
            </a:r>
            <a:r>
              <a:rPr lang="en-US" altLang="ja-JP" sz="2400" dirty="0"/>
              <a:t> text messages.</a:t>
            </a:r>
          </a:p>
          <a:p>
            <a:r>
              <a:rPr lang="en-US" altLang="ja-JP" sz="2400" dirty="0"/>
              <a:t>Some common approaches to text normalization include dictionary mappings (easiest), statistical machine translation (SMT) and spelling-correction based approaches. </a:t>
            </a:r>
            <a:endParaRPr kumimoji="1" lang="ja-JP" altLang="en-US" sz="2400" dirty="0"/>
          </a:p>
        </p:txBody>
      </p:sp>
    </p:spTree>
    <p:extLst>
      <p:ext uri="{BB962C8B-B14F-4D97-AF65-F5344CB8AC3E}">
        <p14:creationId xmlns:p14="http://schemas.microsoft.com/office/powerpoint/2010/main" val="126754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B3106C-AFFB-4996-87F4-3AFC20DF9741}"/>
              </a:ext>
            </a:extLst>
          </p:cNvPr>
          <p:cNvSpPr>
            <a:spLocks noGrp="1"/>
          </p:cNvSpPr>
          <p:nvPr>
            <p:ph type="title"/>
          </p:nvPr>
        </p:nvSpPr>
        <p:spPr/>
        <p:txBody>
          <a:bodyPr/>
          <a:lstStyle/>
          <a:p>
            <a:r>
              <a:rPr kumimoji="1" lang="en-US" altLang="ja-JP" dirty="0"/>
              <a:t>Noise removal</a:t>
            </a:r>
            <a:endParaRPr kumimoji="1" lang="ja-JP" altLang="en-US" dirty="0"/>
          </a:p>
        </p:txBody>
      </p:sp>
      <p:sp>
        <p:nvSpPr>
          <p:cNvPr id="3" name="コンテンツ プレースホルダー 2">
            <a:extLst>
              <a:ext uri="{FF2B5EF4-FFF2-40B4-BE49-F238E27FC236}">
                <a16:creationId xmlns:a16="http://schemas.microsoft.com/office/drawing/2014/main" id="{2295E962-26A2-47E7-95E3-DAC374C6C2CE}"/>
              </a:ext>
            </a:extLst>
          </p:cNvPr>
          <p:cNvSpPr>
            <a:spLocks noGrp="1"/>
          </p:cNvSpPr>
          <p:nvPr>
            <p:ph idx="1"/>
          </p:nvPr>
        </p:nvSpPr>
        <p:spPr>
          <a:xfrm>
            <a:off x="360426" y="923419"/>
            <a:ext cx="8454390" cy="2505582"/>
          </a:xfrm>
        </p:spPr>
        <p:txBody>
          <a:bodyPr>
            <a:normAutofit fontScale="77500" lnSpcReduction="20000"/>
          </a:bodyPr>
          <a:lstStyle/>
          <a:p>
            <a:r>
              <a:rPr lang="en-US" altLang="ja-JP" dirty="0"/>
              <a:t>Noise removal is about removing characters digits and pieces of text that can interfere with your text analysis. Noise removal is one of the most essential text preprocessing steps. It is also highly domain dependent.</a:t>
            </a:r>
          </a:p>
          <a:p>
            <a:r>
              <a:rPr lang="en-US" altLang="ja-JP" dirty="0"/>
              <a:t>For example, in Tweets, noise could be all special characters except hashtags as it signifies concepts that can characterize a Tweet. The problem with noise is that it can produce results that are inconsistent in your downstream tasks. Let’s take the example below:</a:t>
            </a:r>
            <a:endParaRPr kumimoji="1" lang="ja-JP" altLang="en-US" dirty="0"/>
          </a:p>
        </p:txBody>
      </p:sp>
      <p:pic>
        <p:nvPicPr>
          <p:cNvPr id="21506" name="Picture 2">
            <a:extLst>
              <a:ext uri="{FF2B5EF4-FFF2-40B4-BE49-F238E27FC236}">
                <a16:creationId xmlns:a16="http://schemas.microsoft.com/office/drawing/2014/main" id="{43949FC6-C96C-4862-A6D0-24C4473AC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55" y="3220064"/>
            <a:ext cx="8007531" cy="304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413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EDC118-2609-428D-A911-6F211B1CFE99}"/>
              </a:ext>
            </a:extLst>
          </p:cNvPr>
          <p:cNvSpPr>
            <a:spLocks noGrp="1"/>
          </p:cNvSpPr>
          <p:nvPr>
            <p:ph type="title"/>
          </p:nvPr>
        </p:nvSpPr>
        <p:spPr/>
        <p:txBody>
          <a:bodyPr/>
          <a:lstStyle/>
          <a:p>
            <a:r>
              <a:rPr lang="en-US" altLang="ja-JP" dirty="0"/>
              <a:t>Stemming without Noise Removal</a:t>
            </a:r>
            <a:endParaRPr kumimoji="1" lang="ja-JP" altLang="en-US" dirty="0"/>
          </a:p>
        </p:txBody>
      </p:sp>
      <p:sp>
        <p:nvSpPr>
          <p:cNvPr id="3" name="コンテンツ プレースホルダー 2">
            <a:extLst>
              <a:ext uri="{FF2B5EF4-FFF2-40B4-BE49-F238E27FC236}">
                <a16:creationId xmlns:a16="http://schemas.microsoft.com/office/drawing/2014/main" id="{3E4E473B-8DB6-4D17-BA98-B1912B6F0CA5}"/>
              </a:ext>
            </a:extLst>
          </p:cNvPr>
          <p:cNvSpPr>
            <a:spLocks noGrp="1"/>
          </p:cNvSpPr>
          <p:nvPr>
            <p:ph idx="1"/>
          </p:nvPr>
        </p:nvSpPr>
        <p:spPr>
          <a:xfrm>
            <a:off x="360426" y="1040983"/>
            <a:ext cx="8454390" cy="2388017"/>
          </a:xfrm>
        </p:spPr>
        <p:txBody>
          <a:bodyPr>
            <a:normAutofit fontScale="92500" lnSpcReduction="10000"/>
          </a:bodyPr>
          <a:lstStyle/>
          <a:p>
            <a:r>
              <a:rPr lang="en-US" altLang="ja-JP" dirty="0"/>
              <a:t>Notice that all the raw words above have some surrounding noise in them. If you stem these words, you can see that the stemmed result does not look very pretty. None of them have a correct stem. However, with some cleaning as applied in </a:t>
            </a:r>
            <a:r>
              <a:rPr lang="en-US" altLang="ja-JP" dirty="0">
                <a:hlinkClick r:id="rId2"/>
              </a:rPr>
              <a:t>this notebook</a:t>
            </a:r>
            <a:r>
              <a:rPr lang="en-US" altLang="ja-JP" dirty="0"/>
              <a:t>, the results now look much better:</a:t>
            </a:r>
            <a:br>
              <a:rPr lang="en-US" altLang="ja-JP" dirty="0"/>
            </a:br>
            <a:endParaRPr kumimoji="1" lang="ja-JP" altLang="en-US" dirty="0"/>
          </a:p>
        </p:txBody>
      </p:sp>
      <p:pic>
        <p:nvPicPr>
          <p:cNvPr id="22530" name="Picture 2">
            <a:extLst>
              <a:ext uri="{FF2B5EF4-FFF2-40B4-BE49-F238E27FC236}">
                <a16:creationId xmlns:a16="http://schemas.microsoft.com/office/drawing/2014/main" id="{A79D9B82-88AF-4857-B7F5-59B83B48E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 y="3279412"/>
            <a:ext cx="9144000" cy="3014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319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0CBC3C-B2FC-4096-B931-6CA6F53FC75B}"/>
              </a:ext>
            </a:extLst>
          </p:cNvPr>
          <p:cNvSpPr>
            <a:spLocks noGrp="1"/>
          </p:cNvSpPr>
          <p:nvPr>
            <p:ph type="title"/>
          </p:nvPr>
        </p:nvSpPr>
        <p:spPr/>
        <p:txBody>
          <a:bodyPr/>
          <a:lstStyle/>
          <a:p>
            <a:r>
              <a:rPr lang="en-US" altLang="ja-JP" dirty="0"/>
              <a:t>Stemming </a:t>
            </a:r>
            <a:r>
              <a:rPr lang="en-US" altLang="ja-JP" b="1" dirty="0"/>
              <a:t>with</a:t>
            </a:r>
            <a:r>
              <a:rPr lang="en-US" altLang="ja-JP" dirty="0"/>
              <a:t> Noise Removal</a:t>
            </a:r>
            <a:endParaRPr kumimoji="1" lang="ja-JP" altLang="en-US" dirty="0"/>
          </a:p>
        </p:txBody>
      </p:sp>
      <p:sp>
        <p:nvSpPr>
          <p:cNvPr id="3" name="コンテンツ プレースホルダー 2">
            <a:extLst>
              <a:ext uri="{FF2B5EF4-FFF2-40B4-BE49-F238E27FC236}">
                <a16:creationId xmlns:a16="http://schemas.microsoft.com/office/drawing/2014/main" id="{173ACBFB-1212-4BC4-B75A-C767519112DA}"/>
              </a:ext>
            </a:extLst>
          </p:cNvPr>
          <p:cNvSpPr>
            <a:spLocks noGrp="1"/>
          </p:cNvSpPr>
          <p:nvPr>
            <p:ph idx="1"/>
          </p:nvPr>
        </p:nvSpPr>
        <p:spPr/>
        <p:txBody>
          <a:bodyPr>
            <a:normAutofit/>
          </a:bodyPr>
          <a:lstStyle/>
          <a:p>
            <a:r>
              <a:rPr lang="en-US" altLang="ja-JP" sz="2400" dirty="0"/>
              <a:t>Noise removal is one of the first things you should be looking into when it comes to Text Mining and NLP. There are various ways to remove noise. This includes </a:t>
            </a:r>
            <a:r>
              <a:rPr lang="en-US" altLang="ja-JP" sz="2400" i="1" dirty="0"/>
              <a:t>punctuation removal</a:t>
            </a:r>
            <a:r>
              <a:rPr lang="en-US" altLang="ja-JP" sz="2400" dirty="0"/>
              <a:t>, </a:t>
            </a:r>
            <a:r>
              <a:rPr lang="en-US" altLang="ja-JP" sz="2400" i="1" dirty="0"/>
              <a:t>special character removal</a:t>
            </a:r>
            <a:r>
              <a:rPr lang="en-US" altLang="ja-JP" sz="2400" dirty="0"/>
              <a:t>, </a:t>
            </a:r>
            <a:r>
              <a:rPr lang="en-US" altLang="ja-JP" sz="2400" i="1" dirty="0"/>
              <a:t>numbers removal, html formatting removal, domain specific keyword removal</a:t>
            </a:r>
            <a:r>
              <a:rPr lang="en-US" altLang="ja-JP" sz="2400" dirty="0"/>
              <a:t> </a:t>
            </a:r>
            <a:r>
              <a:rPr lang="en-US" altLang="ja-JP" sz="2400" i="1" dirty="0"/>
              <a:t>(e.g. ‘RT’ for retweet), source code removal, header removal</a:t>
            </a:r>
            <a:r>
              <a:rPr lang="en-US" altLang="ja-JP" sz="2400" dirty="0"/>
              <a:t> and more. It all depends on which domain you are working in and what entails noise for your task. </a:t>
            </a:r>
            <a:endParaRPr kumimoji="1" lang="ja-JP" altLang="en-US" sz="2400" dirty="0"/>
          </a:p>
        </p:txBody>
      </p:sp>
    </p:spTree>
    <p:extLst>
      <p:ext uri="{BB962C8B-B14F-4D97-AF65-F5344CB8AC3E}">
        <p14:creationId xmlns:p14="http://schemas.microsoft.com/office/powerpoint/2010/main" val="30446079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506EC-5FF6-41D5-AECF-FD3C7E5F2D86}"/>
              </a:ext>
            </a:extLst>
          </p:cNvPr>
          <p:cNvSpPr>
            <a:spLocks noGrp="1"/>
          </p:cNvSpPr>
          <p:nvPr>
            <p:ph type="title"/>
          </p:nvPr>
        </p:nvSpPr>
        <p:spPr/>
        <p:txBody>
          <a:bodyPr/>
          <a:lstStyle/>
          <a:p>
            <a:r>
              <a:rPr lang="en-US" altLang="ja-JP" sz="2600" dirty="0"/>
              <a:t>Preprocessing: Text Enrichment / Augmentation</a:t>
            </a:r>
            <a:endParaRPr kumimoji="1" lang="ja-JP" altLang="en-US" sz="2600" dirty="0"/>
          </a:p>
        </p:txBody>
      </p:sp>
      <p:sp>
        <p:nvSpPr>
          <p:cNvPr id="3" name="コンテンツ プレースホルダー 2">
            <a:extLst>
              <a:ext uri="{FF2B5EF4-FFF2-40B4-BE49-F238E27FC236}">
                <a16:creationId xmlns:a16="http://schemas.microsoft.com/office/drawing/2014/main" id="{02D10158-73E9-42A0-90E0-C8AABC6F1BE2}"/>
              </a:ext>
            </a:extLst>
          </p:cNvPr>
          <p:cNvSpPr>
            <a:spLocks noGrp="1"/>
          </p:cNvSpPr>
          <p:nvPr>
            <p:ph idx="1"/>
          </p:nvPr>
        </p:nvSpPr>
        <p:spPr>
          <a:xfrm>
            <a:off x="360426" y="923418"/>
            <a:ext cx="8454390" cy="5399005"/>
          </a:xfrm>
        </p:spPr>
        <p:txBody>
          <a:bodyPr>
            <a:normAutofit fontScale="85000" lnSpcReduction="20000"/>
          </a:bodyPr>
          <a:lstStyle/>
          <a:p>
            <a:r>
              <a:rPr lang="en-US" altLang="ja-JP" dirty="0"/>
              <a:t>Text enrichment involves augmenting your original text data with information that is not included in the original data. </a:t>
            </a:r>
          </a:p>
          <a:p>
            <a:r>
              <a:rPr lang="en-US" altLang="ja-JP" dirty="0"/>
              <a:t>In an information retrieval example, expanding a user’s query to improve the matching of keywords is a form of augmentation. A query like text mining could become text document mining analysis. While this doesn’t make sense to a human, it can help fetch documents that are more relevant.</a:t>
            </a:r>
          </a:p>
          <a:p>
            <a:r>
              <a:rPr lang="en-US" altLang="ja-JP" dirty="0"/>
              <a:t>You can get really creative with how you enrich your text. You can use part-of-speech tagging to get more granular information about the words in your text.</a:t>
            </a:r>
          </a:p>
          <a:p>
            <a:r>
              <a:rPr lang="en-US" altLang="ja-JP" dirty="0"/>
              <a:t>For example, in a document classification problem, the appearance of the word book as a noun could result in a different classification than book as a verb as one is used in the context of reading and the other is used in the context of reserving something. This article talks about how Chinese text classification is improved with a combination of nouns and verbs as input features.</a:t>
            </a:r>
          </a:p>
        </p:txBody>
      </p:sp>
    </p:spTree>
    <p:extLst>
      <p:ext uri="{BB962C8B-B14F-4D97-AF65-F5344CB8AC3E}">
        <p14:creationId xmlns:p14="http://schemas.microsoft.com/office/powerpoint/2010/main" val="3054207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668D5-717C-4702-8EBB-FBEB9D615258}"/>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2D9FC93-AFD9-4FBF-82DE-38248ABFB5C5}"/>
              </a:ext>
            </a:extLst>
          </p:cNvPr>
          <p:cNvSpPr>
            <a:spLocks noGrp="1"/>
          </p:cNvSpPr>
          <p:nvPr>
            <p:ph idx="1"/>
          </p:nvPr>
        </p:nvSpPr>
        <p:spPr/>
        <p:txBody>
          <a:bodyPr>
            <a:normAutofit/>
          </a:bodyPr>
          <a:lstStyle/>
          <a:p>
            <a:r>
              <a:rPr lang="en-US" altLang="ja-JP" sz="2400" dirty="0"/>
              <a:t>With the availability of large amounts texts however, people have started using embeddings to enrich the meaning of words, phrases and sentences for classification, search, summarization and text generation in general. This is especially true in deep learning based NLP approaches where a word level embedding layer is quite common. You can either start with pre-established embeddings or create your own and use it in downstream tasks.</a:t>
            </a:r>
          </a:p>
          <a:p>
            <a:r>
              <a:rPr lang="en-US" altLang="ja-JP" sz="2400" dirty="0"/>
              <a:t>Other ways to enrich your text data include phrase extraction, where you recognize compound words as one (aka chunking), expansion with </a:t>
            </a:r>
            <a:r>
              <a:rPr lang="en-US" altLang="ja-JP" sz="2400" dirty="0" err="1"/>
              <a:t>synonymsand</a:t>
            </a:r>
            <a:r>
              <a:rPr lang="en-US" altLang="ja-JP" sz="2400" dirty="0"/>
              <a:t> dependency parsing.</a:t>
            </a:r>
            <a:endParaRPr lang="ja-JP" altLang="en-US" sz="2400" dirty="0"/>
          </a:p>
          <a:p>
            <a:endParaRPr kumimoji="1" lang="ja-JP" altLang="en-US" sz="2400" dirty="0"/>
          </a:p>
        </p:txBody>
      </p:sp>
    </p:spTree>
    <p:extLst>
      <p:ext uri="{BB962C8B-B14F-4D97-AF65-F5344CB8AC3E}">
        <p14:creationId xmlns:p14="http://schemas.microsoft.com/office/powerpoint/2010/main" val="2476474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7F2E3E-5A80-43CA-92F2-2A624AD7E11D}"/>
              </a:ext>
            </a:extLst>
          </p:cNvPr>
          <p:cNvSpPr>
            <a:spLocks noGrp="1"/>
          </p:cNvSpPr>
          <p:nvPr>
            <p:ph type="title"/>
          </p:nvPr>
        </p:nvSpPr>
        <p:spPr/>
        <p:txBody>
          <a:bodyPr/>
          <a:lstStyle/>
          <a:p>
            <a:r>
              <a:rPr kumimoji="1" lang="en-US" altLang="ja-JP" dirty="0"/>
              <a:t>Preprocessing: N-grams</a:t>
            </a:r>
            <a:endParaRPr kumimoji="1" lang="ja-JP" altLang="en-US" dirty="0"/>
          </a:p>
        </p:txBody>
      </p:sp>
      <p:sp>
        <p:nvSpPr>
          <p:cNvPr id="3" name="コンテンツ プレースホルダー 2">
            <a:extLst>
              <a:ext uri="{FF2B5EF4-FFF2-40B4-BE49-F238E27FC236}">
                <a16:creationId xmlns:a16="http://schemas.microsoft.com/office/drawing/2014/main" id="{0A2C3C8B-A661-4B0F-A3F1-B11B4B2EF005}"/>
              </a:ext>
            </a:extLst>
          </p:cNvPr>
          <p:cNvSpPr>
            <a:spLocks noGrp="1"/>
          </p:cNvSpPr>
          <p:nvPr>
            <p:ph idx="1"/>
          </p:nvPr>
        </p:nvSpPr>
        <p:spPr/>
        <p:txBody>
          <a:bodyPr>
            <a:normAutofit fontScale="92500" lnSpcReduction="20000"/>
          </a:bodyPr>
          <a:lstStyle/>
          <a:p>
            <a:endParaRPr kumimoji="1" lang="en-US" altLang="ja-JP" dirty="0"/>
          </a:p>
          <a:p>
            <a:endParaRPr lang="en-US" altLang="ja-JP" dirty="0"/>
          </a:p>
          <a:p>
            <a:endParaRPr kumimoji="1" lang="en-US" altLang="ja-JP" dirty="0"/>
          </a:p>
          <a:p>
            <a:endParaRPr lang="en-US" altLang="ja-JP" dirty="0"/>
          </a:p>
          <a:p>
            <a:endParaRPr lang="en-US" altLang="ja-JP" dirty="0"/>
          </a:p>
          <a:p>
            <a:r>
              <a:rPr lang="en-US" altLang="ja-JP" dirty="0"/>
              <a:t>N-grams are the combination of multiple words used together, </a:t>
            </a:r>
            <a:r>
              <a:rPr lang="en-US" altLang="ja-JP" dirty="0" err="1"/>
              <a:t>Ngrams</a:t>
            </a:r>
            <a:r>
              <a:rPr lang="en-US" altLang="ja-JP" dirty="0"/>
              <a:t> with N=1 are called unigrams. Similarly, bigrams (N=2), trigrams (N=3) and so on can also be used.</a:t>
            </a:r>
          </a:p>
          <a:p>
            <a:r>
              <a:rPr lang="en-US" altLang="ja-JP" dirty="0"/>
              <a:t>N-grams can be used when we want to preserve sequence information in the document, like what word is likely to follow the given one. Unigrams don’t contain any sequence information because each word is taken individually.</a:t>
            </a:r>
          </a:p>
          <a:p>
            <a:pPr marL="0" indent="0">
              <a:buNone/>
            </a:pPr>
            <a:endParaRPr kumimoji="1" lang="ja-JP" altLang="en-US" dirty="0"/>
          </a:p>
        </p:txBody>
      </p:sp>
      <p:pic>
        <p:nvPicPr>
          <p:cNvPr id="7170" name="Picture 2">
            <a:extLst>
              <a:ext uri="{FF2B5EF4-FFF2-40B4-BE49-F238E27FC236}">
                <a16:creationId xmlns:a16="http://schemas.microsoft.com/office/drawing/2014/main" id="{1A4D82AB-7265-429F-9AAD-DFABABF57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834" y="704850"/>
            <a:ext cx="4921589" cy="2025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31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A6A14-9E05-4B43-BD92-19F7C682F87A}"/>
              </a:ext>
            </a:extLst>
          </p:cNvPr>
          <p:cNvSpPr>
            <a:spLocks noGrp="1"/>
          </p:cNvSpPr>
          <p:nvPr>
            <p:ph type="title"/>
          </p:nvPr>
        </p:nvSpPr>
        <p:spPr/>
        <p:txBody>
          <a:bodyPr/>
          <a:lstStyle/>
          <a:p>
            <a:r>
              <a:rPr kumimoji="1" lang="en-US" altLang="ja-JP" dirty="0"/>
              <a:t>What preprocessing is needed?</a:t>
            </a:r>
            <a:endParaRPr kumimoji="1" lang="ja-JP" altLang="en-US" dirty="0"/>
          </a:p>
        </p:txBody>
      </p:sp>
      <p:sp>
        <p:nvSpPr>
          <p:cNvPr id="3" name="コンテンツ プレースホルダー 2">
            <a:extLst>
              <a:ext uri="{FF2B5EF4-FFF2-40B4-BE49-F238E27FC236}">
                <a16:creationId xmlns:a16="http://schemas.microsoft.com/office/drawing/2014/main" id="{D33F2EBF-7B81-453E-911C-B099672082CC}"/>
              </a:ext>
            </a:extLst>
          </p:cNvPr>
          <p:cNvSpPr>
            <a:spLocks noGrp="1"/>
          </p:cNvSpPr>
          <p:nvPr>
            <p:ph idx="1"/>
          </p:nvPr>
        </p:nvSpPr>
        <p:spPr/>
        <p:txBody>
          <a:bodyPr>
            <a:normAutofit/>
          </a:bodyPr>
          <a:lstStyle/>
          <a:p>
            <a:r>
              <a:rPr lang="en-US" altLang="ja-JP" b="1" dirty="0"/>
              <a:t>Must Do:</a:t>
            </a:r>
          </a:p>
          <a:p>
            <a:pPr lvl="1"/>
            <a:r>
              <a:rPr lang="en-US" altLang="ja-JP" dirty="0"/>
              <a:t>Noise removal</a:t>
            </a:r>
          </a:p>
          <a:p>
            <a:pPr lvl="1"/>
            <a:r>
              <a:rPr lang="en-US" altLang="ja-JP" dirty="0"/>
              <a:t>Lowercasing (can be task dependent in some cases)</a:t>
            </a:r>
          </a:p>
          <a:p>
            <a:r>
              <a:rPr lang="en-US" altLang="ja-JP" b="1" dirty="0"/>
              <a:t>Should Do:</a:t>
            </a:r>
          </a:p>
          <a:p>
            <a:pPr lvl="1"/>
            <a:r>
              <a:rPr lang="en-US" altLang="ja-JP" dirty="0"/>
              <a:t>Simple normalization — (e.g. standardize near identical words)</a:t>
            </a:r>
          </a:p>
          <a:p>
            <a:r>
              <a:rPr lang="en-US" altLang="ja-JP" b="1" dirty="0"/>
              <a:t>Task Dependent:</a:t>
            </a:r>
          </a:p>
          <a:p>
            <a:pPr lvl="1"/>
            <a:r>
              <a:rPr lang="en-US" altLang="ja-JP" dirty="0"/>
              <a:t>Advanced normalization (e.g. addressing out-of-vocabulary words)</a:t>
            </a:r>
          </a:p>
          <a:p>
            <a:pPr lvl="1"/>
            <a:r>
              <a:rPr lang="en-US" altLang="ja-JP" dirty="0"/>
              <a:t>Stop-word removal</a:t>
            </a:r>
          </a:p>
          <a:p>
            <a:pPr lvl="1"/>
            <a:r>
              <a:rPr lang="en-US" altLang="ja-JP" dirty="0"/>
              <a:t>Stemming / lemmatization</a:t>
            </a:r>
          </a:p>
          <a:p>
            <a:pPr lvl="1"/>
            <a:r>
              <a:rPr lang="en-US" altLang="ja-JP" dirty="0"/>
              <a:t>Text enrichment / augmentation</a:t>
            </a:r>
          </a:p>
          <a:p>
            <a:endParaRPr kumimoji="1" lang="ja-JP" altLang="en-US" dirty="0"/>
          </a:p>
        </p:txBody>
      </p:sp>
    </p:spTree>
    <p:extLst>
      <p:ext uri="{BB962C8B-B14F-4D97-AF65-F5344CB8AC3E}">
        <p14:creationId xmlns:p14="http://schemas.microsoft.com/office/powerpoint/2010/main" val="3808430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DDEA7C-3F67-4422-A243-2C9B241C4A8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3FD291A-E62A-4D28-AEC4-0D98713AE0D2}"/>
              </a:ext>
            </a:extLst>
          </p:cNvPr>
          <p:cNvSpPr>
            <a:spLocks noGrp="1"/>
          </p:cNvSpPr>
          <p:nvPr>
            <p:ph idx="1"/>
          </p:nvPr>
        </p:nvSpPr>
        <p:spPr>
          <a:xfrm>
            <a:off x="0" y="809897"/>
            <a:ext cx="9144000" cy="5525589"/>
          </a:xfrm>
        </p:spPr>
        <p:txBody>
          <a:bodyPr>
            <a:normAutofit fontScale="92500"/>
          </a:bodyPr>
          <a:lstStyle/>
          <a:p>
            <a:r>
              <a:rPr lang="en-US" altLang="ja-JP" dirty="0"/>
              <a:t>Not all tasks need the same level of preprocessing. For some tasks, you can get away with the minimum. However, for others, the dataset is so noisy that, if you don’t preprocess enough, it’s going to be garbage-in-garbage-out.</a:t>
            </a:r>
          </a:p>
          <a:p>
            <a:r>
              <a:rPr lang="en-US" altLang="ja-JP" dirty="0"/>
              <a:t>Here’s a general rule of thumb. </a:t>
            </a:r>
          </a:p>
          <a:p>
            <a:pPr lvl="1"/>
            <a:r>
              <a:rPr lang="en-US" altLang="ja-JP" dirty="0"/>
              <a:t>If you have a lot of well written texts to work with in a fairly general domain, then preprocessing is not extremely critical; you can get away with the bare minimum (e.g. training a word embedding model using all of Wikipedia texts or Reuters news articles).</a:t>
            </a:r>
          </a:p>
          <a:p>
            <a:pPr lvl="1"/>
            <a:r>
              <a:rPr lang="en-US" altLang="ja-JP" dirty="0"/>
              <a:t>if you are working in a very narrow domain (e.g. Tweets about health foods) and data is sparse and noisy, you could benefit from more preprocessing layers, although each layer you add (e.g. stop word removal, stemming, normalization) needs to be quantitatively or qualitatively verified as a meaningful layer. </a:t>
            </a:r>
          </a:p>
          <a:p>
            <a:endParaRPr kumimoji="1" lang="ja-JP" altLang="en-US" dirty="0"/>
          </a:p>
        </p:txBody>
      </p:sp>
    </p:spTree>
    <p:extLst>
      <p:ext uri="{BB962C8B-B14F-4D97-AF65-F5344CB8AC3E}">
        <p14:creationId xmlns:p14="http://schemas.microsoft.com/office/powerpoint/2010/main" val="4047070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F26A9D-9931-40C3-8200-74BAF33DC324}"/>
              </a:ext>
            </a:extLst>
          </p:cNvPr>
          <p:cNvSpPr>
            <a:spLocks noGrp="1"/>
          </p:cNvSpPr>
          <p:nvPr>
            <p:ph type="title"/>
          </p:nvPr>
        </p:nvSpPr>
        <p:spPr/>
        <p:txBody>
          <a:bodyPr/>
          <a:lstStyle/>
          <a:p>
            <a:endParaRPr kumimoji="1" lang="ja-JP" altLang="en-US"/>
          </a:p>
        </p:txBody>
      </p:sp>
      <p:pic>
        <p:nvPicPr>
          <p:cNvPr id="23554" name="Picture 2">
            <a:extLst>
              <a:ext uri="{FF2B5EF4-FFF2-40B4-BE49-F238E27FC236}">
                <a16:creationId xmlns:a16="http://schemas.microsoft.com/office/drawing/2014/main" id="{C82396D0-DFEA-4B65-AC5D-7CF4745F7A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97" y="1358537"/>
            <a:ext cx="9203465" cy="4493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502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C4B6C2-C47A-416C-9787-407225CAE5D1}"/>
              </a:ext>
            </a:extLst>
          </p:cNvPr>
          <p:cNvSpPr>
            <a:spLocks noGrp="1"/>
          </p:cNvSpPr>
          <p:nvPr>
            <p:ph type="title"/>
          </p:nvPr>
        </p:nvSpPr>
        <p:spPr/>
        <p:txBody>
          <a:bodyPr/>
          <a:lstStyle/>
          <a:p>
            <a:r>
              <a:rPr kumimoji="1" lang="en-US" altLang="ja-JP" dirty="0"/>
              <a:t>Thai is the most difficult</a:t>
            </a:r>
            <a:endParaRPr kumimoji="1" lang="ja-JP" altLang="en-US" dirty="0"/>
          </a:p>
        </p:txBody>
      </p:sp>
      <p:sp>
        <p:nvSpPr>
          <p:cNvPr id="3" name="コンテンツ プレースホルダー 2">
            <a:extLst>
              <a:ext uri="{FF2B5EF4-FFF2-40B4-BE49-F238E27FC236}">
                <a16:creationId xmlns:a16="http://schemas.microsoft.com/office/drawing/2014/main" id="{676292E5-0200-42F7-B6A8-8420E37DE60D}"/>
              </a:ext>
            </a:extLst>
          </p:cNvPr>
          <p:cNvSpPr>
            <a:spLocks noGrp="1"/>
          </p:cNvSpPr>
          <p:nvPr>
            <p:ph idx="1"/>
          </p:nvPr>
        </p:nvSpPr>
        <p:spPr/>
        <p:txBody>
          <a:bodyPr>
            <a:normAutofit fontScale="92500" lnSpcReduction="10000"/>
          </a:bodyPr>
          <a:lstStyle/>
          <a:p>
            <a:r>
              <a:rPr kumimoji="1" lang="en-US" altLang="ja-JP" dirty="0"/>
              <a:t>Thai language is not word-segmented.</a:t>
            </a:r>
          </a:p>
          <a:p>
            <a:pPr lvl="1"/>
            <a:r>
              <a:rPr lang="en-US" altLang="ja-JP" dirty="0"/>
              <a:t>This is the same with Chinese, Japanese, and other few Asian languages.</a:t>
            </a:r>
          </a:p>
          <a:p>
            <a:r>
              <a:rPr kumimoji="1" lang="en-US" altLang="ja-JP" dirty="0"/>
              <a:t>Thai is not sentence-segmented.</a:t>
            </a:r>
          </a:p>
          <a:p>
            <a:pPr lvl="1"/>
            <a:r>
              <a:rPr lang="en-US" altLang="ja-JP" dirty="0"/>
              <a:t>Only Thai, Lao, and Khmer.</a:t>
            </a:r>
          </a:p>
          <a:p>
            <a:r>
              <a:rPr kumimoji="1" lang="en-US" altLang="ja-JP" dirty="0"/>
              <a:t>Thai scripts are pronunciation-based, but some vowel sounds are not explicitly written </a:t>
            </a:r>
          </a:p>
          <a:p>
            <a:pPr lvl="1"/>
            <a:r>
              <a:rPr kumimoji="1" lang="en-US" altLang="ja-JP" dirty="0"/>
              <a:t>which itself is not the problem of usual data mining when we are not dealing with sounds)</a:t>
            </a:r>
            <a:endParaRPr lang="en-US" altLang="ja-JP" dirty="0"/>
          </a:p>
          <a:p>
            <a:r>
              <a:rPr kumimoji="1" lang="en-US" altLang="ja-JP" dirty="0"/>
              <a:t>Many Thais use</a:t>
            </a:r>
            <a:r>
              <a:rPr lang="en-US" altLang="ja-JP" dirty="0"/>
              <a:t> unauthoritative spellings.</a:t>
            </a:r>
          </a:p>
          <a:p>
            <a:endParaRPr kumimoji="1" lang="en-US" altLang="ja-JP" dirty="0"/>
          </a:p>
          <a:p>
            <a:r>
              <a:rPr lang="en-US" altLang="ja-JP" dirty="0"/>
              <a:t>So, today, sorry to say, we are not dealing with the Thai language.</a:t>
            </a:r>
            <a:endParaRPr kumimoji="1" lang="en-US" altLang="ja-JP" dirty="0"/>
          </a:p>
        </p:txBody>
      </p:sp>
    </p:spTree>
    <p:extLst>
      <p:ext uri="{BB962C8B-B14F-4D97-AF65-F5344CB8AC3E}">
        <p14:creationId xmlns:p14="http://schemas.microsoft.com/office/powerpoint/2010/main" val="656599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CE83CD-2481-4AE5-961F-9FEC08B8D043}"/>
              </a:ext>
            </a:extLst>
          </p:cNvPr>
          <p:cNvSpPr>
            <a:spLocks noGrp="1"/>
          </p:cNvSpPr>
          <p:nvPr>
            <p:ph type="title"/>
          </p:nvPr>
        </p:nvSpPr>
        <p:spPr/>
        <p:txBody>
          <a:bodyPr/>
          <a:lstStyle/>
          <a:p>
            <a:r>
              <a:rPr lang="en-US" altLang="ja-JP" dirty="0"/>
              <a:t>Text Data Vectorization</a:t>
            </a:r>
            <a:endParaRPr kumimoji="1" lang="ja-JP" altLang="en-US" dirty="0"/>
          </a:p>
        </p:txBody>
      </p:sp>
      <p:sp>
        <p:nvSpPr>
          <p:cNvPr id="3" name="コンテンツ プレースホルダー 2">
            <a:extLst>
              <a:ext uri="{FF2B5EF4-FFF2-40B4-BE49-F238E27FC236}">
                <a16:creationId xmlns:a16="http://schemas.microsoft.com/office/drawing/2014/main" id="{93F67DC8-C45B-4C6A-A878-9530089F3F94}"/>
              </a:ext>
            </a:extLst>
          </p:cNvPr>
          <p:cNvSpPr>
            <a:spLocks noGrp="1"/>
          </p:cNvSpPr>
          <p:nvPr>
            <p:ph idx="1"/>
          </p:nvPr>
        </p:nvSpPr>
        <p:spPr/>
        <p:txBody>
          <a:bodyPr/>
          <a:lstStyle/>
          <a:p>
            <a:r>
              <a:rPr lang="en-US" altLang="ja-JP" i="1" dirty="0"/>
              <a:t>The process of converting text into numbers is called text data vectorization. Now after text preprocessing, we need to numerically represent text data i.e., encoding the data in numbers which can be further used by algorithms.</a:t>
            </a:r>
            <a:endParaRPr kumimoji="1" lang="ja-JP" altLang="en-US" dirty="0"/>
          </a:p>
        </p:txBody>
      </p:sp>
    </p:spTree>
    <p:extLst>
      <p:ext uri="{BB962C8B-B14F-4D97-AF65-F5344CB8AC3E}">
        <p14:creationId xmlns:p14="http://schemas.microsoft.com/office/powerpoint/2010/main" val="34693788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027B99-8013-4BF9-B9D6-DEC292BE2E82}"/>
              </a:ext>
            </a:extLst>
          </p:cNvPr>
          <p:cNvSpPr>
            <a:spLocks noGrp="1"/>
          </p:cNvSpPr>
          <p:nvPr>
            <p:ph type="title"/>
          </p:nvPr>
        </p:nvSpPr>
        <p:spPr/>
        <p:txBody>
          <a:bodyPr/>
          <a:lstStyle/>
          <a:p>
            <a:r>
              <a:rPr lang="en-US" altLang="ja-JP" dirty="0"/>
              <a:t>Bag of words(BOW)</a:t>
            </a:r>
            <a:endParaRPr kumimoji="1" lang="ja-JP" altLang="en-US" dirty="0"/>
          </a:p>
        </p:txBody>
      </p:sp>
      <p:sp>
        <p:nvSpPr>
          <p:cNvPr id="3" name="コンテンツ プレースホルダー 2">
            <a:extLst>
              <a:ext uri="{FF2B5EF4-FFF2-40B4-BE49-F238E27FC236}">
                <a16:creationId xmlns:a16="http://schemas.microsoft.com/office/drawing/2014/main" id="{04B71F80-335C-4538-B989-879958541A8A}"/>
              </a:ext>
            </a:extLst>
          </p:cNvPr>
          <p:cNvSpPr>
            <a:spLocks noGrp="1"/>
          </p:cNvSpPr>
          <p:nvPr>
            <p:ph idx="1"/>
          </p:nvPr>
        </p:nvSpPr>
        <p:spPr>
          <a:xfrm>
            <a:off x="0" y="851037"/>
            <a:ext cx="9144000" cy="5425131"/>
          </a:xfrm>
        </p:spPr>
        <p:txBody>
          <a:bodyPr>
            <a:normAutofit fontScale="62500" lnSpcReduction="20000"/>
          </a:bodyPr>
          <a:lstStyle/>
          <a:p>
            <a:r>
              <a:rPr lang="en-US" altLang="ja-JP" dirty="0"/>
              <a:t>It is one of the simplest text vectorization techniques. The intuition behind BOW is that two sentences are said to be similar if they contain similar set of words.</a:t>
            </a:r>
          </a:p>
          <a:p>
            <a:r>
              <a:rPr lang="en-US" altLang="ja-JP" dirty="0"/>
              <a:t>Consider these two sentences:</a:t>
            </a:r>
          </a:p>
          <a:p>
            <a:pPr lvl="1"/>
            <a:r>
              <a:rPr kumimoji="1" lang="en-US" altLang="ja-JP" dirty="0"/>
              <a:t>S1: Without music life would be a mistake</a:t>
            </a:r>
          </a:p>
          <a:p>
            <a:pPr lvl="1"/>
            <a:r>
              <a:rPr lang="en-US" altLang="ja-JP" dirty="0"/>
              <a:t>S2: Radiohead are a great music band</a:t>
            </a:r>
          </a:p>
          <a:p>
            <a:r>
              <a:rPr lang="en-US" altLang="ja-JP" dirty="0"/>
              <a:t>BOW constructs a dictionary of d unique words in corpus(collection of all the tokens in data). For example corpus in the above image is made up of combined words in S1 and S2.</a:t>
            </a:r>
          </a:p>
          <a:p>
            <a:r>
              <a:rPr lang="en-US" altLang="ja-JP" dirty="0"/>
              <a:t>Now, we can think of like creating a table where columns are all the set of unique d words in the corpus with each row corresponding to a sentence(document). We set the value as 1 if the word is present in the sentence else we set it to 0.</a:t>
            </a:r>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en-US" altLang="ja-JP" dirty="0"/>
              <a:t>This will create a matrix of </a:t>
            </a:r>
            <a:r>
              <a:rPr lang="en-US" altLang="ja-JP" b="1" dirty="0" err="1"/>
              <a:t>dxn</a:t>
            </a:r>
            <a:r>
              <a:rPr lang="en-US" altLang="ja-JP" dirty="0"/>
              <a:t> where </a:t>
            </a:r>
            <a:r>
              <a:rPr lang="en-US" altLang="ja-JP" b="1" dirty="0"/>
              <a:t>d </a:t>
            </a:r>
            <a:r>
              <a:rPr lang="en-US" altLang="ja-JP" dirty="0"/>
              <a:t>is the total number of unique tokens in the corpus and </a:t>
            </a:r>
            <a:r>
              <a:rPr lang="en-US" altLang="ja-JP" b="1" dirty="0"/>
              <a:t>n</a:t>
            </a:r>
            <a:r>
              <a:rPr lang="en-US" altLang="ja-JP" dirty="0"/>
              <a:t> equals to the number of documents. In the above example, matrix will be of shape </a:t>
            </a:r>
            <a:r>
              <a:rPr lang="en-US" altLang="ja-JP" b="1" dirty="0"/>
              <a:t>11x2.</a:t>
            </a:r>
            <a:endParaRPr lang="en-US" altLang="ja-JP" dirty="0"/>
          </a:p>
        </p:txBody>
      </p:sp>
      <p:pic>
        <p:nvPicPr>
          <p:cNvPr id="8194" name="Picture 2">
            <a:extLst>
              <a:ext uri="{FF2B5EF4-FFF2-40B4-BE49-F238E27FC236}">
                <a16:creationId xmlns:a16="http://schemas.microsoft.com/office/drawing/2014/main" id="{A838E442-50BA-4D02-996E-07E20E166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030" y="3579624"/>
            <a:ext cx="7901940" cy="166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2957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6DBCBE-A4EA-4238-923F-98CEAE59BB88}"/>
              </a:ext>
            </a:extLst>
          </p:cNvPr>
          <p:cNvSpPr>
            <a:spLocks noGrp="1"/>
          </p:cNvSpPr>
          <p:nvPr>
            <p:ph type="title"/>
          </p:nvPr>
        </p:nvSpPr>
        <p:spPr/>
        <p:txBody>
          <a:bodyPr/>
          <a:lstStyle/>
          <a:p>
            <a:r>
              <a:rPr kumimoji="1" lang="en-US" altLang="ja-JP" dirty="0"/>
              <a:t>TF-IDF</a:t>
            </a:r>
            <a:endParaRPr kumimoji="1" lang="ja-JP" altLang="en-US" dirty="0"/>
          </a:p>
        </p:txBody>
      </p:sp>
      <p:sp>
        <p:nvSpPr>
          <p:cNvPr id="3" name="コンテンツ プレースホルダー 2">
            <a:extLst>
              <a:ext uri="{FF2B5EF4-FFF2-40B4-BE49-F238E27FC236}">
                <a16:creationId xmlns:a16="http://schemas.microsoft.com/office/drawing/2014/main" id="{7119D5EA-9442-4C52-B818-A0D146A2A8D5}"/>
              </a:ext>
            </a:extLst>
          </p:cNvPr>
          <p:cNvSpPr>
            <a:spLocks noGrp="1"/>
          </p:cNvSpPr>
          <p:nvPr>
            <p:ph idx="1"/>
          </p:nvPr>
        </p:nvSpPr>
        <p:spPr/>
        <p:txBody>
          <a:bodyPr>
            <a:normAutofit fontScale="70000" lnSpcReduction="20000"/>
          </a:bodyPr>
          <a:lstStyle/>
          <a:p>
            <a:r>
              <a:rPr lang="en-US" altLang="ja-JP" dirty="0"/>
              <a:t>It stands for Term Frequency(TF)-Inverse Document Frequency.</a:t>
            </a:r>
          </a:p>
          <a:p>
            <a:r>
              <a:rPr lang="en-US" altLang="ja-JP" dirty="0"/>
              <a:t>Term Frequency:</a:t>
            </a:r>
          </a:p>
          <a:p>
            <a:pPr lvl="1"/>
            <a:r>
              <a:rPr lang="en-US" altLang="ja-JP" dirty="0"/>
              <a:t>Term Frequency defines the probability of finding a word in the document. Now let’s say we want to find what is the probability of finding a word </a:t>
            </a:r>
            <a:r>
              <a:rPr lang="en-US" altLang="ja-JP" dirty="0" err="1"/>
              <a:t>wi</a:t>
            </a:r>
            <a:r>
              <a:rPr lang="en-US" altLang="ja-JP" dirty="0"/>
              <a:t> in document </a:t>
            </a:r>
            <a:r>
              <a:rPr lang="en-US" altLang="ja-JP" dirty="0" err="1"/>
              <a:t>dj</a:t>
            </a:r>
            <a:r>
              <a:rPr lang="en-US" altLang="ja-JP" dirty="0"/>
              <a:t>.</a:t>
            </a:r>
          </a:p>
          <a:p>
            <a:pPr lvl="1"/>
            <a:r>
              <a:rPr lang="en-US" altLang="ja-JP" dirty="0"/>
              <a:t>Term Frequency(</a:t>
            </a:r>
            <a:r>
              <a:rPr lang="en-US" altLang="ja-JP" dirty="0" err="1"/>
              <a:t>w</a:t>
            </a:r>
            <a:r>
              <a:rPr lang="en-US" altLang="ja-JP" baseline="-25000" dirty="0" err="1"/>
              <a:t>i</a:t>
            </a:r>
            <a:r>
              <a:rPr lang="en-US" altLang="ja-JP" dirty="0"/>
              <a:t>, </a:t>
            </a:r>
            <a:r>
              <a:rPr lang="en-US" altLang="ja-JP" dirty="0" err="1"/>
              <a:t>d</a:t>
            </a:r>
            <a:r>
              <a:rPr lang="en-US" altLang="ja-JP" baseline="-25000" dirty="0" err="1"/>
              <a:t>j</a:t>
            </a:r>
            <a:r>
              <a:rPr lang="en-US" altLang="ja-JP" dirty="0"/>
              <a:t>) = Number of times </a:t>
            </a:r>
            <a:r>
              <a:rPr lang="en-US" altLang="ja-JP" dirty="0" err="1"/>
              <a:t>w</a:t>
            </a:r>
            <a:r>
              <a:rPr lang="en-US" altLang="ja-JP" baseline="-25000" dirty="0" err="1"/>
              <a:t>i</a:t>
            </a:r>
            <a:r>
              <a:rPr lang="en-US" altLang="ja-JP" dirty="0"/>
              <a:t> occurs in </a:t>
            </a:r>
            <a:r>
              <a:rPr lang="en-US" altLang="ja-JP" dirty="0" err="1"/>
              <a:t>d</a:t>
            </a:r>
            <a:r>
              <a:rPr lang="en-US" altLang="ja-JP" baseline="-25000" dirty="0" err="1"/>
              <a:t>j</a:t>
            </a:r>
            <a:r>
              <a:rPr lang="en-US" altLang="ja-JP" dirty="0"/>
              <a:t>/Total number of words in </a:t>
            </a:r>
            <a:r>
              <a:rPr lang="en-US" altLang="ja-JP" dirty="0" err="1"/>
              <a:t>d</a:t>
            </a:r>
            <a:r>
              <a:rPr lang="en-US" altLang="ja-JP" baseline="-25000" dirty="0" err="1"/>
              <a:t>j</a:t>
            </a:r>
            <a:endParaRPr lang="en-US" altLang="ja-JP" baseline="-25000" dirty="0"/>
          </a:p>
          <a:p>
            <a:r>
              <a:rPr lang="en-US" altLang="ja-JP" dirty="0"/>
              <a:t>Inverse Document Frequency:</a:t>
            </a:r>
          </a:p>
          <a:p>
            <a:pPr lvl="1"/>
            <a:r>
              <a:rPr lang="en-US" altLang="ja-JP" dirty="0"/>
              <a:t>The intuition behind IDF is that a word is not of much use if it is appearing in all the documents. It defines how unique is the word in the total corpus.</a:t>
            </a:r>
          </a:p>
          <a:p>
            <a:pPr lvl="1"/>
            <a:r>
              <a:rPr lang="en-US" altLang="ja-JP" dirty="0"/>
              <a:t>IDF(</a:t>
            </a:r>
            <a:r>
              <a:rPr lang="en-US" altLang="ja-JP" dirty="0" err="1"/>
              <a:t>w</a:t>
            </a:r>
            <a:r>
              <a:rPr lang="en-US" altLang="ja-JP" baseline="-25000" dirty="0" err="1"/>
              <a:t>i</a:t>
            </a:r>
            <a:r>
              <a:rPr lang="en-US" altLang="ja-JP" dirty="0"/>
              <a:t>, Dc) = log(N/</a:t>
            </a:r>
            <a:r>
              <a:rPr lang="en-US" altLang="ja-JP" dirty="0" err="1"/>
              <a:t>n</a:t>
            </a:r>
            <a:r>
              <a:rPr lang="en-US" altLang="ja-JP" baseline="-25000" dirty="0" err="1"/>
              <a:t>i</a:t>
            </a:r>
            <a:r>
              <a:rPr lang="en-US" altLang="ja-JP" dirty="0"/>
              <a:t>)</a:t>
            </a:r>
          </a:p>
          <a:p>
            <a:pPr lvl="2"/>
            <a:r>
              <a:rPr lang="en-US" altLang="ja-JP" dirty="0"/>
              <a:t>Here, Dc = All documents in the corpus,</a:t>
            </a:r>
          </a:p>
          <a:p>
            <a:pPr lvl="2"/>
            <a:r>
              <a:rPr lang="en-US" altLang="ja-JP" dirty="0"/>
              <a:t>N = Total number of documents,</a:t>
            </a:r>
          </a:p>
          <a:p>
            <a:pPr lvl="2"/>
            <a:r>
              <a:rPr lang="en-US" altLang="ja-JP" dirty="0" err="1"/>
              <a:t>n</a:t>
            </a:r>
            <a:r>
              <a:rPr lang="en-US" altLang="ja-JP" baseline="-25000" dirty="0" err="1"/>
              <a:t>i</a:t>
            </a:r>
            <a:r>
              <a:rPr lang="en-US" altLang="ja-JP" dirty="0"/>
              <a:t> = documents which contain word (</a:t>
            </a:r>
            <a:r>
              <a:rPr lang="en-US" altLang="ja-JP" dirty="0" err="1"/>
              <a:t>w</a:t>
            </a:r>
            <a:r>
              <a:rPr lang="en-US" altLang="ja-JP" baseline="-25000" dirty="0" err="1"/>
              <a:t>i</a:t>
            </a:r>
            <a:r>
              <a:rPr lang="en-US" altLang="ja-JP" dirty="0"/>
              <a:t>).</a:t>
            </a:r>
          </a:p>
          <a:p>
            <a:pPr lvl="1"/>
            <a:r>
              <a:rPr lang="en-US" altLang="ja-JP" dirty="0"/>
              <a:t>If </a:t>
            </a:r>
            <a:r>
              <a:rPr lang="en-US" altLang="ja-JP" dirty="0" err="1"/>
              <a:t>w</a:t>
            </a:r>
            <a:r>
              <a:rPr lang="en-US" altLang="ja-JP" baseline="-25000" dirty="0" err="1"/>
              <a:t>i</a:t>
            </a:r>
            <a:r>
              <a:rPr lang="en-US" altLang="ja-JP" dirty="0"/>
              <a:t> is more frequent in the corpus then IDF value decreases.</a:t>
            </a:r>
          </a:p>
          <a:p>
            <a:pPr lvl="1"/>
            <a:r>
              <a:rPr lang="en-US" altLang="ja-JP" dirty="0"/>
              <a:t>If </a:t>
            </a:r>
            <a:r>
              <a:rPr lang="en-US" altLang="ja-JP" dirty="0" err="1"/>
              <a:t>w</a:t>
            </a:r>
            <a:r>
              <a:rPr lang="en-US" altLang="ja-JP" baseline="-25000" dirty="0" err="1"/>
              <a:t>i</a:t>
            </a:r>
            <a:r>
              <a:rPr lang="en-US" altLang="ja-JP" dirty="0"/>
              <a:t> is not frequent which means </a:t>
            </a:r>
            <a:r>
              <a:rPr lang="en-US" altLang="ja-JP" dirty="0" err="1"/>
              <a:t>n</a:t>
            </a:r>
            <a:r>
              <a:rPr lang="en-US" altLang="ja-JP" baseline="-25000" dirty="0" err="1"/>
              <a:t>i</a:t>
            </a:r>
            <a:r>
              <a:rPr lang="en-US" altLang="ja-JP" dirty="0"/>
              <a:t> decreases and hence IDF value increases.</a:t>
            </a:r>
          </a:p>
          <a:p>
            <a:r>
              <a:rPr lang="en-US" altLang="ja-JP" dirty="0"/>
              <a:t>TF(</a:t>
            </a:r>
            <a:r>
              <a:rPr lang="en-US" altLang="ja-JP" dirty="0" err="1"/>
              <a:t>w</a:t>
            </a:r>
            <a:r>
              <a:rPr lang="en-US" altLang="ja-JP" baseline="-25000" dirty="0" err="1"/>
              <a:t>i</a:t>
            </a:r>
            <a:r>
              <a:rPr lang="en-US" altLang="ja-JP" dirty="0"/>
              <a:t>, </a:t>
            </a:r>
            <a:r>
              <a:rPr lang="en-US" altLang="ja-JP" dirty="0" err="1"/>
              <a:t>d</a:t>
            </a:r>
            <a:r>
              <a:rPr lang="en-US" altLang="ja-JP" baseline="-25000" dirty="0" err="1"/>
              <a:t>j</a:t>
            </a:r>
            <a:r>
              <a:rPr lang="en-US" altLang="ja-JP" dirty="0"/>
              <a:t>) * IDF(</a:t>
            </a:r>
            <a:r>
              <a:rPr lang="en-US" altLang="ja-JP" dirty="0" err="1"/>
              <a:t>w</a:t>
            </a:r>
            <a:r>
              <a:rPr lang="en-US" altLang="ja-JP" baseline="-25000" dirty="0" err="1"/>
              <a:t>i</a:t>
            </a:r>
            <a:r>
              <a:rPr lang="en-US" altLang="ja-JP" dirty="0"/>
              <a:t>, Dc)</a:t>
            </a:r>
          </a:p>
          <a:p>
            <a:pPr lvl="1"/>
            <a:r>
              <a:rPr lang="en-US" altLang="ja-JP" dirty="0"/>
              <a:t>TF-IDF is the multiplication of TF and IDF values. It gives more weightage to words which occurs more in the document and less in the corpus.</a:t>
            </a:r>
          </a:p>
          <a:p>
            <a:endParaRPr kumimoji="1" lang="ja-JP" altLang="en-US" dirty="0"/>
          </a:p>
        </p:txBody>
      </p:sp>
    </p:spTree>
    <p:extLst>
      <p:ext uri="{BB962C8B-B14F-4D97-AF65-F5344CB8AC3E}">
        <p14:creationId xmlns:p14="http://schemas.microsoft.com/office/powerpoint/2010/main" val="7166482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2057B1-95B8-4CD7-825B-D62475F16533}"/>
              </a:ext>
            </a:extLst>
          </p:cNvPr>
          <p:cNvSpPr>
            <a:spLocks noGrp="1"/>
          </p:cNvSpPr>
          <p:nvPr>
            <p:ph type="title"/>
          </p:nvPr>
        </p:nvSpPr>
        <p:spPr/>
        <p:txBody>
          <a:bodyPr/>
          <a:lstStyle/>
          <a:p>
            <a:r>
              <a:rPr lang="en-US" altLang="ja-JP" dirty="0"/>
              <a:t>TF-IDF</a:t>
            </a:r>
          </a:p>
        </p:txBody>
      </p:sp>
      <p:sp>
        <p:nvSpPr>
          <p:cNvPr id="3" name="コンテンツ プレースホルダー 2">
            <a:extLst>
              <a:ext uri="{FF2B5EF4-FFF2-40B4-BE49-F238E27FC236}">
                <a16:creationId xmlns:a16="http://schemas.microsoft.com/office/drawing/2014/main" id="{1C442EC5-E9E3-4375-BF9C-8AE69FBAF9B6}"/>
              </a:ext>
            </a:extLst>
          </p:cNvPr>
          <p:cNvSpPr>
            <a:spLocks noGrp="1"/>
          </p:cNvSpPr>
          <p:nvPr>
            <p:ph idx="1"/>
          </p:nvPr>
        </p:nvSpPr>
        <p:spPr/>
        <p:txBody>
          <a:bodyPr/>
          <a:lstStyle/>
          <a:p>
            <a:endParaRPr kumimoji="1" lang="ja-JP" altLang="en-US" dirty="0"/>
          </a:p>
        </p:txBody>
      </p:sp>
      <p:pic>
        <p:nvPicPr>
          <p:cNvPr id="9218" name="Picture 2">
            <a:extLst>
              <a:ext uri="{FF2B5EF4-FFF2-40B4-BE49-F238E27FC236}">
                <a16:creationId xmlns:a16="http://schemas.microsoft.com/office/drawing/2014/main" id="{C39C39F0-665A-490B-8ABC-A521577D3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89" y="813300"/>
            <a:ext cx="8839200"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083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A2A0F75-1385-44B9-9238-2C5ACEE1CF6C}"/>
              </a:ext>
            </a:extLst>
          </p:cNvPr>
          <p:cNvSpPr>
            <a:spLocks noGrp="1"/>
          </p:cNvSpPr>
          <p:nvPr>
            <p:ph type="ctrTitle"/>
          </p:nvPr>
        </p:nvSpPr>
        <p:spPr/>
        <p:txBody>
          <a:bodyPr>
            <a:normAutofit fontScale="90000"/>
          </a:bodyPr>
          <a:lstStyle/>
          <a:p>
            <a:r>
              <a:rPr kumimoji="1" lang="en-US" altLang="ja-JP" dirty="0"/>
              <a:t>Text Analysis Example:</a:t>
            </a:r>
            <a:br>
              <a:rPr kumimoji="1" lang="en-US" altLang="ja-JP" dirty="0"/>
            </a:br>
            <a:r>
              <a:rPr kumimoji="1" lang="en-US" altLang="ja-JP" dirty="0"/>
              <a:t>Sentiment Analysis of movie reviews</a:t>
            </a:r>
            <a:endParaRPr kumimoji="1" lang="ja-JP" altLang="en-US" dirty="0"/>
          </a:p>
        </p:txBody>
      </p:sp>
      <p:sp>
        <p:nvSpPr>
          <p:cNvPr id="5" name="字幕 4">
            <a:extLst>
              <a:ext uri="{FF2B5EF4-FFF2-40B4-BE49-F238E27FC236}">
                <a16:creationId xmlns:a16="http://schemas.microsoft.com/office/drawing/2014/main" id="{3CBE5EF6-5F52-41D2-84E5-BDB1691C46F1}"/>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40152095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F66336B-150F-4EB4-92B4-8BAB8AF09534}"/>
              </a:ext>
            </a:extLst>
          </p:cNvPr>
          <p:cNvSpPr>
            <a:spLocks noGrp="1"/>
          </p:cNvSpPr>
          <p:nvPr>
            <p:ph type="title"/>
          </p:nvPr>
        </p:nvSpPr>
        <p:spPr/>
        <p:txBody>
          <a:bodyPr/>
          <a:lstStyle/>
          <a:p>
            <a:endParaRPr kumimoji="1" lang="ja-JP" altLang="en-US"/>
          </a:p>
        </p:txBody>
      </p:sp>
      <p:sp>
        <p:nvSpPr>
          <p:cNvPr id="5" name="コンテンツ プレースホルダー 4">
            <a:extLst>
              <a:ext uri="{FF2B5EF4-FFF2-40B4-BE49-F238E27FC236}">
                <a16:creationId xmlns:a16="http://schemas.microsoft.com/office/drawing/2014/main" id="{98D5382D-C1CD-4D5A-9BA1-AFFCB1B71006}"/>
              </a:ext>
            </a:extLst>
          </p:cNvPr>
          <p:cNvSpPr>
            <a:spLocks noGrp="1"/>
          </p:cNvSpPr>
          <p:nvPr>
            <p:ph idx="1"/>
          </p:nvPr>
        </p:nvSpPr>
        <p:spPr/>
        <p:txBody>
          <a:bodyPr/>
          <a:lstStyle/>
          <a:p>
            <a:r>
              <a:rPr kumimoji="1" lang="en-US" altLang="ja-JP" dirty="0"/>
              <a:t>Sentiment analysis is to estimate whether a document delivers a positive or a negative opinion.</a:t>
            </a:r>
          </a:p>
          <a:p>
            <a:endParaRPr lang="en-US" altLang="ja-JP" dirty="0"/>
          </a:p>
          <a:p>
            <a:r>
              <a:rPr lang="en-US" altLang="ja-JP" dirty="0"/>
              <a:t>The dataset contains a collection of 50,000 reviews from IMDB Website with equal number of positive and negative reviews. Task is to predict the polarity (positive or negative) of a given review(text).</a:t>
            </a:r>
            <a:endParaRPr kumimoji="1" lang="ja-JP" altLang="en-US" dirty="0"/>
          </a:p>
        </p:txBody>
      </p:sp>
    </p:spTree>
    <p:extLst>
      <p:ext uri="{BB962C8B-B14F-4D97-AF65-F5344CB8AC3E}">
        <p14:creationId xmlns:p14="http://schemas.microsoft.com/office/powerpoint/2010/main" val="16244547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B19BE-813E-4FF6-9340-C3369BECF7D8}"/>
              </a:ext>
            </a:extLst>
          </p:cNvPr>
          <p:cNvSpPr>
            <a:spLocks noGrp="1"/>
          </p:cNvSpPr>
          <p:nvPr>
            <p:ph type="title"/>
          </p:nvPr>
        </p:nvSpPr>
        <p:spPr/>
        <p:txBody>
          <a:bodyPr/>
          <a:lstStyle/>
          <a:p>
            <a:r>
              <a:rPr lang="en-US" altLang="ja-JP" b="1" dirty="0"/>
              <a:t>1. Loading and exploration of Data</a:t>
            </a:r>
            <a:endParaRPr kumimoji="1" lang="ja-JP" altLang="en-US" dirty="0"/>
          </a:p>
        </p:txBody>
      </p:sp>
      <p:sp>
        <p:nvSpPr>
          <p:cNvPr id="3" name="コンテンツ プレースホルダー 2">
            <a:extLst>
              <a:ext uri="{FF2B5EF4-FFF2-40B4-BE49-F238E27FC236}">
                <a16:creationId xmlns:a16="http://schemas.microsoft.com/office/drawing/2014/main" id="{E79ACDFE-E3BE-42A8-ACA3-D11DDF46B62C}"/>
              </a:ext>
            </a:extLst>
          </p:cNvPr>
          <p:cNvSpPr>
            <a:spLocks noGrp="1"/>
          </p:cNvSpPr>
          <p:nvPr>
            <p:ph idx="1"/>
          </p:nvPr>
        </p:nvSpPr>
        <p:spPr/>
        <p:txBody>
          <a:bodyPr/>
          <a:lstStyle/>
          <a:p>
            <a:r>
              <a:rPr kumimoji="1" lang="en-US" altLang="ja-JP" dirty="0"/>
              <a:t>IMDB Database can be downloaded from</a:t>
            </a:r>
          </a:p>
          <a:p>
            <a:pPr lvl="1"/>
            <a:r>
              <a:rPr lang="en-US" altLang="ja-JP" dirty="0">
                <a:hlinkClick r:id="rId2"/>
              </a:rPr>
              <a:t>http://ai.stanford.edu/~amaas/data/sentiment/aclImdb_v1.tar.gz</a:t>
            </a:r>
            <a:endParaRPr lang="en-US" altLang="ja-JP" dirty="0"/>
          </a:p>
          <a:p>
            <a:endParaRPr kumimoji="1" lang="ja-JP" altLang="en-US" dirty="0"/>
          </a:p>
        </p:txBody>
      </p:sp>
    </p:spTree>
    <p:extLst>
      <p:ext uri="{BB962C8B-B14F-4D97-AF65-F5344CB8AC3E}">
        <p14:creationId xmlns:p14="http://schemas.microsoft.com/office/powerpoint/2010/main" val="12665406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49F397-511C-451B-8970-6D464CC4CCE6}"/>
              </a:ext>
            </a:extLst>
          </p:cNvPr>
          <p:cNvSpPr>
            <a:spLocks noGrp="1"/>
          </p:cNvSpPr>
          <p:nvPr>
            <p:ph type="title"/>
          </p:nvPr>
        </p:nvSpPr>
        <p:spPr/>
        <p:txBody>
          <a:bodyPr/>
          <a:lstStyle/>
          <a:p>
            <a:r>
              <a:rPr lang="en-US" altLang="ja-JP" dirty="0"/>
              <a:t>Dataset overview</a:t>
            </a:r>
            <a:endParaRPr kumimoji="1" lang="ja-JP" altLang="en-US" dirty="0"/>
          </a:p>
        </p:txBody>
      </p:sp>
      <p:sp>
        <p:nvSpPr>
          <p:cNvPr id="3" name="コンテンツ プレースホルダー 2">
            <a:extLst>
              <a:ext uri="{FF2B5EF4-FFF2-40B4-BE49-F238E27FC236}">
                <a16:creationId xmlns:a16="http://schemas.microsoft.com/office/drawing/2014/main" id="{96EFE72D-9295-4521-98E2-A991CC497E49}"/>
              </a:ext>
            </a:extLst>
          </p:cNvPr>
          <p:cNvSpPr>
            <a:spLocks noGrp="1"/>
          </p:cNvSpPr>
          <p:nvPr>
            <p:ph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lang="en-US" altLang="ja-JP" dirty="0"/>
              <a:t>As seen, Positive reviews are labeled as 1 and negative as 0.</a:t>
            </a:r>
            <a:endParaRPr kumimoji="1" lang="ja-JP" altLang="en-US" dirty="0"/>
          </a:p>
        </p:txBody>
      </p:sp>
      <p:pic>
        <p:nvPicPr>
          <p:cNvPr id="11268" name="Picture 4">
            <a:extLst>
              <a:ext uri="{FF2B5EF4-FFF2-40B4-BE49-F238E27FC236}">
                <a16:creationId xmlns:a16="http://schemas.microsoft.com/office/drawing/2014/main" id="{6108F118-CF44-410B-BCF4-59ADBAE4F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0" y="923418"/>
            <a:ext cx="43815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260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5D03BC-75B2-4781-99B3-C8928BF42C08}"/>
              </a:ext>
            </a:extLst>
          </p:cNvPr>
          <p:cNvSpPr>
            <a:spLocks noGrp="1"/>
          </p:cNvSpPr>
          <p:nvPr>
            <p:ph type="title"/>
          </p:nvPr>
        </p:nvSpPr>
        <p:spPr/>
        <p:txBody>
          <a:bodyPr/>
          <a:lstStyle/>
          <a:p>
            <a:r>
              <a:rPr kumimoji="1" lang="en-US" altLang="ja-JP" dirty="0"/>
              <a:t>samples</a:t>
            </a:r>
            <a:endParaRPr kumimoji="1" lang="ja-JP" altLang="en-US" dirty="0"/>
          </a:p>
        </p:txBody>
      </p:sp>
      <p:sp>
        <p:nvSpPr>
          <p:cNvPr id="3" name="コンテンツ プレースホルダー 2">
            <a:extLst>
              <a:ext uri="{FF2B5EF4-FFF2-40B4-BE49-F238E27FC236}">
                <a16:creationId xmlns:a16="http://schemas.microsoft.com/office/drawing/2014/main" id="{18A5F9C7-73AD-4B31-9299-36762160BB07}"/>
              </a:ext>
            </a:extLst>
          </p:cNvPr>
          <p:cNvSpPr>
            <a:spLocks noGrp="1"/>
          </p:cNvSpPr>
          <p:nvPr>
            <p:ph idx="1"/>
          </p:nvPr>
        </p:nvSpPr>
        <p:spPr/>
        <p:txBody>
          <a:bodyPr/>
          <a:lstStyle/>
          <a:p>
            <a:r>
              <a:rPr lang="en-US" altLang="ja-JP" b="1" dirty="0"/>
              <a:t>Sample positive review</a:t>
            </a:r>
          </a:p>
          <a:p>
            <a:endParaRPr kumimoji="1" lang="en-US" altLang="ja-JP" b="1" dirty="0"/>
          </a:p>
          <a:p>
            <a:endParaRPr lang="en-US" altLang="ja-JP" b="1" dirty="0"/>
          </a:p>
          <a:p>
            <a:endParaRPr kumimoji="1" lang="en-US" altLang="ja-JP" b="1" dirty="0"/>
          </a:p>
          <a:p>
            <a:r>
              <a:rPr lang="en-US" altLang="ja-JP" b="1" dirty="0"/>
              <a:t>Sample negative review</a:t>
            </a:r>
            <a:endParaRPr kumimoji="1" lang="ja-JP" altLang="en-US" dirty="0"/>
          </a:p>
        </p:txBody>
      </p:sp>
      <p:pic>
        <p:nvPicPr>
          <p:cNvPr id="12290" name="Picture 2">
            <a:extLst>
              <a:ext uri="{FF2B5EF4-FFF2-40B4-BE49-F238E27FC236}">
                <a16:creationId xmlns:a16="http://schemas.microsoft.com/office/drawing/2014/main" id="{024F5AF9-0FFF-4680-81C5-1B0CCE9A7B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 y="1530985"/>
            <a:ext cx="9144000" cy="86995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8B052EFF-1B0F-478D-89F7-F6CEC6CFC6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35547"/>
            <a:ext cx="9144000" cy="1443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2925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C71557-C26C-45A8-92FE-AED188F668AE}"/>
              </a:ext>
            </a:extLst>
          </p:cNvPr>
          <p:cNvSpPr>
            <a:spLocks noGrp="1"/>
          </p:cNvSpPr>
          <p:nvPr>
            <p:ph type="title"/>
          </p:nvPr>
        </p:nvSpPr>
        <p:spPr/>
        <p:txBody>
          <a:bodyPr/>
          <a:lstStyle/>
          <a:p>
            <a:r>
              <a:rPr lang="en-US" altLang="ja-JP" dirty="0"/>
              <a:t>2. Data preprocessing</a:t>
            </a:r>
            <a:endParaRPr kumimoji="1" lang="ja-JP" altLang="en-US" dirty="0"/>
          </a:p>
        </p:txBody>
      </p:sp>
      <p:pic>
        <p:nvPicPr>
          <p:cNvPr id="13314" name="Picture 2">
            <a:extLst>
              <a:ext uri="{FF2B5EF4-FFF2-40B4-BE49-F238E27FC236}">
                <a16:creationId xmlns:a16="http://schemas.microsoft.com/office/drawing/2014/main" id="{9E8FCF92-337C-4A33-B55F-1787FC3CF4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5016" y="923925"/>
            <a:ext cx="8305718" cy="4976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107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8A5C0E-747D-49F1-BE69-F84686B28073}"/>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3AE61FCF-43C2-4CFC-ABE3-CD96F5A77DF6}"/>
              </a:ext>
            </a:extLst>
          </p:cNvPr>
          <p:cNvSpPr>
            <a:spLocks noGrp="1"/>
          </p:cNvSpPr>
          <p:nvPr>
            <p:ph idx="1"/>
          </p:nvPr>
        </p:nvSpPr>
        <p:spPr/>
        <p:txBody>
          <a:bodyPr>
            <a:normAutofit lnSpcReduction="10000"/>
          </a:bodyPr>
          <a:lstStyle/>
          <a:p>
            <a:r>
              <a:rPr kumimoji="1" lang="en-US" altLang="ja-JP" dirty="0"/>
              <a:t>The will to make a success is important.</a:t>
            </a:r>
          </a:p>
          <a:p>
            <a:r>
              <a:rPr lang="en-US" altLang="ja-JP" dirty="0"/>
              <a:t>Important is the will to make a success.</a:t>
            </a:r>
          </a:p>
          <a:p>
            <a:endParaRPr kumimoji="1" lang="en-US" altLang="ja-JP" dirty="0"/>
          </a:p>
          <a:p>
            <a:r>
              <a:rPr lang="en-US" altLang="ja-JP" dirty="0"/>
              <a:t>Somchai is a good student.</a:t>
            </a:r>
          </a:p>
          <a:p>
            <a:r>
              <a:rPr kumimoji="1" lang="en-US" altLang="ja-JP" dirty="0"/>
              <a:t>A good student is Somchai.</a:t>
            </a:r>
          </a:p>
          <a:p>
            <a:endParaRPr kumimoji="1" lang="en-US" altLang="ja-JP" dirty="0"/>
          </a:p>
          <a:p>
            <a:r>
              <a:rPr lang="en-US" altLang="ja-JP" dirty="0"/>
              <a:t>Subj + BE + Complement</a:t>
            </a:r>
          </a:p>
          <a:p>
            <a:pPr lvl="1"/>
            <a:r>
              <a:rPr kumimoji="1" lang="en-US" altLang="ja-JP" dirty="0"/>
              <a:t>Complement can be a noun phrase, </a:t>
            </a:r>
            <a:r>
              <a:rPr lang="en-US" altLang="ja-JP" dirty="0"/>
              <a:t>an adjective</a:t>
            </a:r>
          </a:p>
          <a:p>
            <a:r>
              <a:rPr lang="en-US" altLang="ja-JP" dirty="0"/>
              <a:t>The roles of adjectives</a:t>
            </a:r>
          </a:p>
          <a:p>
            <a:pPr lvl="1"/>
            <a:r>
              <a:rPr lang="en-US" altLang="ja-JP" dirty="0"/>
              <a:t>Modifying a noun:   a cute girl,   </a:t>
            </a:r>
          </a:p>
          <a:p>
            <a:pPr lvl="1"/>
            <a:r>
              <a:rPr kumimoji="1" lang="en-US" altLang="ja-JP" dirty="0"/>
              <a:t>Complement:  He is handsome.</a:t>
            </a:r>
            <a:endParaRPr kumimoji="1" lang="ja-JP" altLang="en-US" dirty="0"/>
          </a:p>
        </p:txBody>
      </p:sp>
    </p:spTree>
    <p:extLst>
      <p:ext uri="{BB962C8B-B14F-4D97-AF65-F5344CB8AC3E}">
        <p14:creationId xmlns:p14="http://schemas.microsoft.com/office/powerpoint/2010/main" val="4328693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639E8-C6DD-4E3E-A5B7-86EC4DA67F3D}"/>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D53262B-6ADF-4E07-8177-EA46A887AC54}"/>
              </a:ext>
            </a:extLst>
          </p:cNvPr>
          <p:cNvSpPr>
            <a:spLocks noGrp="1"/>
          </p:cNvSpPr>
          <p:nvPr>
            <p:ph idx="1"/>
          </p:nvPr>
        </p:nvSpPr>
        <p:spPr/>
        <p:txBody>
          <a:bodyPr>
            <a:normAutofit fontScale="77500" lnSpcReduction="20000"/>
          </a:bodyPr>
          <a:lstStyle/>
          <a:p>
            <a:r>
              <a:rPr lang="en-US" altLang="ja-JP" dirty="0"/>
              <a:t>Here we are doing all the steps of data cleaning and preprocessing in one method as discussed above. We are using lemmatization and not stemming because while testing results with both, lemmatization gives slightly better results compared to stemming.</a:t>
            </a:r>
          </a:p>
          <a:p>
            <a:r>
              <a:rPr lang="en-US" altLang="ja-JP" dirty="0"/>
              <a:t>Usage of stemming or lemmatization or both depends on the problem, so we should try and see which way works best for the given task.</a:t>
            </a:r>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en-US" altLang="ja-JP" dirty="0"/>
              <a:t>Adding a new column </a:t>
            </a:r>
            <a:r>
              <a:rPr lang="en-US" altLang="ja-JP" i="1" dirty="0" err="1"/>
              <a:t>preprocessed_review</a:t>
            </a:r>
            <a:r>
              <a:rPr lang="en-US" altLang="ja-JP" i="1" dirty="0"/>
              <a:t> </a:t>
            </a:r>
            <a:r>
              <a:rPr lang="en-US" altLang="ja-JP" dirty="0"/>
              <a:t>in </a:t>
            </a:r>
            <a:r>
              <a:rPr lang="en-US" altLang="ja-JP" dirty="0" err="1"/>
              <a:t>dataframe</a:t>
            </a:r>
            <a:r>
              <a:rPr lang="en-US" altLang="ja-JP" dirty="0"/>
              <a:t> by applying </a:t>
            </a:r>
            <a:r>
              <a:rPr lang="en-US" altLang="ja-JP" i="1" dirty="0" err="1"/>
              <a:t>data_preprocessing</a:t>
            </a:r>
            <a:r>
              <a:rPr lang="en-US" altLang="ja-JP" i="1" dirty="0"/>
              <a:t>() </a:t>
            </a:r>
            <a:r>
              <a:rPr lang="en-US" altLang="ja-JP" dirty="0"/>
              <a:t>on all the reviews.</a:t>
            </a:r>
            <a:endParaRPr kumimoji="1" lang="ja-JP" altLang="en-US" dirty="0"/>
          </a:p>
        </p:txBody>
      </p:sp>
      <p:pic>
        <p:nvPicPr>
          <p:cNvPr id="14338" name="Picture 2">
            <a:extLst>
              <a:ext uri="{FF2B5EF4-FFF2-40B4-BE49-F238E27FC236}">
                <a16:creationId xmlns:a16="http://schemas.microsoft.com/office/drawing/2014/main" id="{AF5EDB39-E6BC-401A-827E-FAD4D2723C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 y="3067368"/>
            <a:ext cx="9144000" cy="200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6769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DB59A2-E468-43DD-AFA3-9FB70DBEAB19}"/>
              </a:ext>
            </a:extLst>
          </p:cNvPr>
          <p:cNvSpPr>
            <a:spLocks noGrp="1"/>
          </p:cNvSpPr>
          <p:nvPr>
            <p:ph type="title"/>
          </p:nvPr>
        </p:nvSpPr>
        <p:spPr/>
        <p:txBody>
          <a:bodyPr/>
          <a:lstStyle/>
          <a:p>
            <a:r>
              <a:rPr lang="en-US" altLang="ja-JP" dirty="0"/>
              <a:t>3. Vectorizing Text(reviews)</a:t>
            </a:r>
            <a:endParaRPr kumimoji="1" lang="ja-JP" altLang="en-US" dirty="0"/>
          </a:p>
        </p:txBody>
      </p:sp>
      <p:sp>
        <p:nvSpPr>
          <p:cNvPr id="3" name="コンテンツ プレースホルダー 2">
            <a:extLst>
              <a:ext uri="{FF2B5EF4-FFF2-40B4-BE49-F238E27FC236}">
                <a16:creationId xmlns:a16="http://schemas.microsoft.com/office/drawing/2014/main" id="{9BCF43C2-F6CF-496F-A2D3-F8AAB66D7388}"/>
              </a:ext>
            </a:extLst>
          </p:cNvPr>
          <p:cNvSpPr>
            <a:spLocks noGrp="1"/>
          </p:cNvSpPr>
          <p:nvPr>
            <p:ph idx="1"/>
          </p:nvPr>
        </p:nvSpPr>
        <p:spPr/>
        <p:txBody>
          <a:bodyPr>
            <a:normAutofit lnSpcReduction="10000"/>
          </a:bodyPr>
          <a:lstStyle/>
          <a:p>
            <a:r>
              <a:rPr lang="en-US" altLang="ja-JP" b="1" dirty="0"/>
              <a:t>Splitting the data set into train and test(70–30)</a:t>
            </a:r>
          </a:p>
          <a:p>
            <a:endParaRPr lang="en-US" altLang="ja-JP" b="1" dirty="0"/>
          </a:p>
          <a:p>
            <a:endParaRPr lang="en-US" altLang="ja-JP" b="1" dirty="0"/>
          </a:p>
          <a:p>
            <a:endParaRPr lang="en-US" altLang="ja-JP" b="1" dirty="0"/>
          </a:p>
          <a:p>
            <a:endParaRPr lang="en-US" altLang="ja-JP" b="1" dirty="0"/>
          </a:p>
          <a:p>
            <a:endParaRPr lang="en-US" altLang="ja-JP" b="1" dirty="0"/>
          </a:p>
          <a:p>
            <a:r>
              <a:rPr lang="en-US" altLang="ja-JP" dirty="0"/>
              <a:t>We are using </a:t>
            </a:r>
            <a:r>
              <a:rPr lang="en-US" altLang="ja-JP" i="1" dirty="0" err="1"/>
              <a:t>sklearn’s</a:t>
            </a:r>
            <a:r>
              <a:rPr lang="en-US" altLang="ja-JP" i="1" dirty="0"/>
              <a:t> </a:t>
            </a:r>
            <a:r>
              <a:rPr lang="en-US" altLang="ja-JP" i="1" dirty="0" err="1"/>
              <a:t>train_test_split</a:t>
            </a:r>
            <a:r>
              <a:rPr lang="en-US" altLang="ja-JP" i="1" dirty="0"/>
              <a:t> </a:t>
            </a:r>
            <a:r>
              <a:rPr lang="en-US" altLang="ja-JP" dirty="0"/>
              <a:t>to split data into train and test. Here we are using parameter stratify, to have equal proportion of classes in train and test.</a:t>
            </a:r>
            <a:endParaRPr lang="en-US" altLang="ja-JP" b="1" dirty="0"/>
          </a:p>
          <a:p>
            <a:endParaRPr kumimoji="1" lang="ja-JP" altLang="en-US" dirty="0"/>
          </a:p>
        </p:txBody>
      </p:sp>
      <p:pic>
        <p:nvPicPr>
          <p:cNvPr id="15364" name="Picture 4">
            <a:extLst>
              <a:ext uri="{FF2B5EF4-FFF2-40B4-BE49-F238E27FC236}">
                <a16:creationId xmlns:a16="http://schemas.microsoft.com/office/drawing/2014/main" id="{4D2ABA4A-F323-46F5-9CBF-244A44DB6C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 y="1745207"/>
            <a:ext cx="9144000" cy="2033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1186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85043-9B9E-4DB6-8D6C-29667834404E}"/>
              </a:ext>
            </a:extLst>
          </p:cNvPr>
          <p:cNvSpPr>
            <a:spLocks noGrp="1"/>
          </p:cNvSpPr>
          <p:nvPr>
            <p:ph type="title"/>
          </p:nvPr>
        </p:nvSpPr>
        <p:spPr/>
        <p:txBody>
          <a:bodyPr/>
          <a:lstStyle/>
          <a:p>
            <a:r>
              <a:rPr lang="en-US" altLang="ja-JP" dirty="0"/>
              <a:t>3. Vectorizing Text(reviews): TF-IDF</a:t>
            </a:r>
          </a:p>
        </p:txBody>
      </p:sp>
      <p:sp>
        <p:nvSpPr>
          <p:cNvPr id="3" name="コンテンツ プレースホルダー 2">
            <a:extLst>
              <a:ext uri="{FF2B5EF4-FFF2-40B4-BE49-F238E27FC236}">
                <a16:creationId xmlns:a16="http://schemas.microsoft.com/office/drawing/2014/main" id="{5C63B7F6-4B49-441E-AC8D-01CEB5F9F843}"/>
              </a:ext>
            </a:extLst>
          </p:cNvPr>
          <p:cNvSpPr>
            <a:spLocks noGrp="1"/>
          </p:cNvSpPr>
          <p:nvPr>
            <p:ph idx="1"/>
          </p:nvPr>
        </p:nvSpPr>
        <p:spPr/>
        <p:txBody>
          <a:bodyPr>
            <a:normAutofit fontScale="77500" lnSpcReduction="20000"/>
          </a:bodyPr>
          <a:lstStyle/>
          <a:p>
            <a:r>
              <a:rPr kumimoji="1" lang="en-US" altLang="ja-JP" dirty="0"/>
              <a:t>Simple Occurrence-based BOW</a:t>
            </a:r>
          </a:p>
          <a:p>
            <a:endParaRPr kumimoji="1"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pPr lvl="1"/>
            <a:r>
              <a:rPr lang="en-US" altLang="ja-JP" dirty="0"/>
              <a:t>Here we have used </a:t>
            </a:r>
            <a:r>
              <a:rPr lang="en-US" altLang="ja-JP" dirty="0" err="1"/>
              <a:t>min_df</a:t>
            </a:r>
            <a:r>
              <a:rPr lang="en-US" altLang="ja-JP" dirty="0"/>
              <a:t>=10</a:t>
            </a:r>
            <a:r>
              <a:rPr lang="en-US" altLang="ja-JP" i="1" dirty="0"/>
              <a:t> </a:t>
            </a:r>
            <a:r>
              <a:rPr lang="en-US" altLang="ja-JP" dirty="0"/>
              <a:t>as we only wants those words which occurs at least 10 times in the whole corpus.</a:t>
            </a:r>
          </a:p>
          <a:p>
            <a:r>
              <a:rPr kumimoji="1" lang="en-US" altLang="ja-JP" dirty="0"/>
              <a:t>TF-IDF-based BOW</a:t>
            </a:r>
            <a:endParaRPr lang="en-US" altLang="ja-JP" dirty="0"/>
          </a:p>
          <a:p>
            <a:endParaRPr kumimoji="1" lang="en-US" altLang="ja-JP" dirty="0"/>
          </a:p>
          <a:p>
            <a:endParaRPr lang="en-US" altLang="ja-JP" dirty="0"/>
          </a:p>
          <a:p>
            <a:endParaRPr kumimoji="1" lang="en-US" altLang="ja-JP" dirty="0"/>
          </a:p>
          <a:p>
            <a:r>
              <a:rPr lang="en-US" altLang="ja-JP" dirty="0"/>
              <a:t> </a:t>
            </a:r>
            <a:endParaRPr kumimoji="1" lang="en-US" altLang="ja-JP" dirty="0"/>
          </a:p>
          <a:p>
            <a:endParaRPr kumimoji="1" lang="ja-JP" altLang="en-US" dirty="0"/>
          </a:p>
        </p:txBody>
      </p:sp>
      <p:pic>
        <p:nvPicPr>
          <p:cNvPr id="16388" name="Picture 4">
            <a:extLst>
              <a:ext uri="{FF2B5EF4-FFF2-40B4-BE49-F238E27FC236}">
                <a16:creationId xmlns:a16="http://schemas.microsoft.com/office/drawing/2014/main" id="{EF9F65CB-4AA8-4B66-B6AD-7927D9499B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02240"/>
            <a:ext cx="9144000" cy="1903413"/>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a:extLst>
              <a:ext uri="{FF2B5EF4-FFF2-40B4-BE49-F238E27FC236}">
                <a16:creationId xmlns:a16="http://schemas.microsoft.com/office/drawing/2014/main" id="{FDC02D9E-277C-455B-92A9-AE2B432E77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24090"/>
            <a:ext cx="9144000" cy="1874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2802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01C2AC-EBA1-4F9F-AFEC-6DDB0104BDA9}"/>
              </a:ext>
            </a:extLst>
          </p:cNvPr>
          <p:cNvSpPr>
            <a:spLocks noGrp="1"/>
          </p:cNvSpPr>
          <p:nvPr>
            <p:ph type="title"/>
          </p:nvPr>
        </p:nvSpPr>
        <p:spPr/>
        <p:txBody>
          <a:bodyPr/>
          <a:lstStyle/>
          <a:p>
            <a:r>
              <a:rPr lang="en-US" altLang="ja-JP" dirty="0"/>
              <a:t>4. Building ML Classifiers</a:t>
            </a:r>
            <a:endParaRPr kumimoji="1" lang="ja-JP" altLang="en-US" dirty="0"/>
          </a:p>
        </p:txBody>
      </p:sp>
      <p:sp>
        <p:nvSpPr>
          <p:cNvPr id="3" name="コンテンツ プレースホルダー 2">
            <a:extLst>
              <a:ext uri="{FF2B5EF4-FFF2-40B4-BE49-F238E27FC236}">
                <a16:creationId xmlns:a16="http://schemas.microsoft.com/office/drawing/2014/main" id="{48DF6753-65BC-42E3-8318-C985E8B8288F}"/>
              </a:ext>
            </a:extLst>
          </p:cNvPr>
          <p:cNvSpPr>
            <a:spLocks noGrp="1"/>
          </p:cNvSpPr>
          <p:nvPr>
            <p:ph idx="1"/>
          </p:nvPr>
        </p:nvSpPr>
        <p:spPr>
          <a:xfrm>
            <a:off x="360426" y="923418"/>
            <a:ext cx="8454390" cy="5346753"/>
          </a:xfrm>
        </p:spPr>
        <p:txBody>
          <a:bodyPr>
            <a:normAutofit fontScale="77500" lnSpcReduction="20000"/>
          </a:bodyPr>
          <a:lstStyle/>
          <a:p>
            <a:r>
              <a:rPr lang="en-US" altLang="ja-JP" b="1" dirty="0"/>
              <a:t>Naive Bayes with reviews BOW encoded</a:t>
            </a:r>
          </a:p>
          <a:p>
            <a:endParaRPr lang="en-US" altLang="ja-JP" b="1" dirty="0"/>
          </a:p>
          <a:p>
            <a:endParaRPr lang="en-US" altLang="ja-JP" b="1" dirty="0"/>
          </a:p>
          <a:p>
            <a:endParaRPr lang="en-US" altLang="ja-JP" b="1" dirty="0"/>
          </a:p>
          <a:p>
            <a:endParaRPr kumimoji="1" lang="en-US" altLang="ja-JP" b="1" dirty="0"/>
          </a:p>
          <a:p>
            <a:endParaRPr lang="en-US" altLang="ja-JP" b="1" dirty="0"/>
          </a:p>
          <a:p>
            <a:endParaRPr kumimoji="1" lang="en-US" altLang="ja-JP" b="1" dirty="0"/>
          </a:p>
          <a:p>
            <a:pPr lvl="1"/>
            <a:r>
              <a:rPr lang="en-US" altLang="ja-JP" dirty="0"/>
              <a:t>Naive Bayes with BOW gives accuracy of 84.6%. Let’s try with TF-IDF.</a:t>
            </a:r>
          </a:p>
          <a:p>
            <a:r>
              <a:rPr lang="en-US" altLang="ja-JP" b="1" dirty="0"/>
              <a:t>Naive Bayes with reviews TF-IDF encoded</a:t>
            </a:r>
          </a:p>
          <a:p>
            <a:pPr marL="0" indent="0">
              <a:buNone/>
            </a:pPr>
            <a:endParaRPr lang="en-US" altLang="ja-JP" b="1" dirty="0"/>
          </a:p>
          <a:p>
            <a:endParaRPr lang="en-US" altLang="ja-JP" b="1" dirty="0"/>
          </a:p>
          <a:p>
            <a:endParaRPr lang="en-US" altLang="ja-JP" b="1" dirty="0"/>
          </a:p>
          <a:p>
            <a:endParaRPr lang="en-US" altLang="ja-JP" b="1" dirty="0"/>
          </a:p>
          <a:p>
            <a:pPr lvl="1"/>
            <a:r>
              <a:rPr lang="en-US" altLang="ja-JP" dirty="0"/>
              <a:t>TF-IDF gives slightly better results(85.3%) then BOW. Now let’s try TF-IDF with simple linear model, Logistic Regression.</a:t>
            </a:r>
          </a:p>
          <a:p>
            <a:pPr lvl="1"/>
            <a:endParaRPr kumimoji="1" lang="ja-JP" altLang="en-US" dirty="0"/>
          </a:p>
        </p:txBody>
      </p:sp>
      <p:pic>
        <p:nvPicPr>
          <p:cNvPr id="17414" name="Picture 6">
            <a:extLst>
              <a:ext uri="{FF2B5EF4-FFF2-40B4-BE49-F238E27FC236}">
                <a16:creationId xmlns:a16="http://schemas.microsoft.com/office/drawing/2014/main" id="{72DDCB0C-95CE-4114-BA49-48A85472EE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 y="1440543"/>
            <a:ext cx="9144000" cy="1624013"/>
          </a:xfrm>
          <a:prstGeom prst="rect">
            <a:avLst/>
          </a:prstGeom>
          <a:noFill/>
          <a:extLst>
            <a:ext uri="{909E8E84-426E-40DD-AFC4-6F175D3DCCD1}">
              <a14:hiddenFill xmlns:a14="http://schemas.microsoft.com/office/drawing/2010/main">
                <a:solidFill>
                  <a:srgbClr val="FFFFFF"/>
                </a:solidFill>
              </a14:hiddenFill>
            </a:ext>
          </a:extLst>
        </p:spPr>
      </p:pic>
      <p:pic>
        <p:nvPicPr>
          <p:cNvPr id="17416" name="Picture 8">
            <a:extLst>
              <a:ext uri="{FF2B5EF4-FFF2-40B4-BE49-F238E27FC236}">
                <a16:creationId xmlns:a16="http://schemas.microsoft.com/office/drawing/2014/main" id="{0901135C-32A9-44A6-9F0B-825E4074C5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176486"/>
            <a:ext cx="9144000" cy="111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2405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98D39-B136-4759-946B-23BCC2B8740D}"/>
              </a:ext>
            </a:extLst>
          </p:cNvPr>
          <p:cNvSpPr>
            <a:spLocks noGrp="1"/>
          </p:cNvSpPr>
          <p:nvPr>
            <p:ph type="title"/>
          </p:nvPr>
        </p:nvSpPr>
        <p:spPr/>
        <p:txBody>
          <a:bodyPr/>
          <a:lstStyle/>
          <a:p>
            <a:r>
              <a:rPr lang="en-US" altLang="ja-JP" dirty="0"/>
              <a:t>4. Building ML Classifiers</a:t>
            </a:r>
            <a:endParaRPr kumimoji="1" lang="ja-JP" altLang="en-US" dirty="0"/>
          </a:p>
        </p:txBody>
      </p:sp>
      <p:sp>
        <p:nvSpPr>
          <p:cNvPr id="3" name="コンテンツ プレースホルダー 2">
            <a:extLst>
              <a:ext uri="{FF2B5EF4-FFF2-40B4-BE49-F238E27FC236}">
                <a16:creationId xmlns:a16="http://schemas.microsoft.com/office/drawing/2014/main" id="{7A4278BB-EC5F-4E37-AAA0-730255C051CC}"/>
              </a:ext>
            </a:extLst>
          </p:cNvPr>
          <p:cNvSpPr>
            <a:spLocks noGrp="1"/>
          </p:cNvSpPr>
          <p:nvPr>
            <p:ph idx="1"/>
          </p:nvPr>
        </p:nvSpPr>
        <p:spPr/>
        <p:txBody>
          <a:bodyPr>
            <a:normAutofit fontScale="92500" lnSpcReduction="20000"/>
          </a:bodyPr>
          <a:lstStyle/>
          <a:p>
            <a:r>
              <a:rPr lang="en-US" altLang="ja-JP" b="1" dirty="0"/>
              <a:t>Logistic Regression with reviews TF-IDF encoded</a:t>
            </a:r>
          </a:p>
          <a:p>
            <a:endParaRPr kumimoji="1" lang="en-US" altLang="ja-JP" b="1" dirty="0"/>
          </a:p>
          <a:p>
            <a:endParaRPr kumimoji="1" lang="en-US" altLang="ja-JP" b="1" dirty="0"/>
          </a:p>
          <a:p>
            <a:pPr marL="0" indent="0">
              <a:buNone/>
            </a:pPr>
            <a:endParaRPr lang="en-US" altLang="ja-JP" b="1" dirty="0"/>
          </a:p>
          <a:p>
            <a:r>
              <a:rPr lang="en-US" altLang="ja-JP" sz="2600" dirty="0"/>
              <a:t>Logistic Regression with reviews TFIDF encoded, gives better results than Naive Bayes with accuracy 88.0%.</a:t>
            </a:r>
          </a:p>
          <a:p>
            <a:endParaRPr kumimoji="1" lang="en-US" altLang="ja-JP" dirty="0"/>
          </a:p>
          <a:p>
            <a:endParaRPr lang="en-US" altLang="ja-JP" dirty="0"/>
          </a:p>
          <a:p>
            <a:endParaRPr kumimoji="1" lang="en-US" altLang="ja-JP" dirty="0"/>
          </a:p>
          <a:p>
            <a:endParaRPr lang="en-US" altLang="ja-JP" dirty="0"/>
          </a:p>
          <a:p>
            <a:r>
              <a:rPr kumimoji="1" lang="en-US" altLang="ja-JP" dirty="0"/>
              <a:t> </a:t>
            </a:r>
            <a:endParaRPr kumimoji="1" lang="ja-JP" altLang="en-US" dirty="0"/>
          </a:p>
        </p:txBody>
      </p:sp>
      <p:pic>
        <p:nvPicPr>
          <p:cNvPr id="18436" name="Picture 4">
            <a:extLst>
              <a:ext uri="{FF2B5EF4-FFF2-40B4-BE49-F238E27FC236}">
                <a16:creationId xmlns:a16="http://schemas.microsoft.com/office/drawing/2014/main" id="{C3795769-ED62-4A02-8221-D2712BE20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 y="1272792"/>
            <a:ext cx="9144000" cy="1493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5742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420F2F-A17A-4AC7-A9B6-34C25DE1CA3A}"/>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B354EC6-CCFA-4475-83EA-EC80B2209A91}"/>
              </a:ext>
            </a:extLst>
          </p:cNvPr>
          <p:cNvSpPr>
            <a:spLocks noGrp="1"/>
          </p:cNvSpPr>
          <p:nvPr>
            <p:ph idx="1"/>
          </p:nvPr>
        </p:nvSpPr>
        <p:spPr>
          <a:xfrm>
            <a:off x="360426" y="4241799"/>
            <a:ext cx="8454390" cy="2028372"/>
          </a:xfrm>
        </p:spPr>
        <p:txBody>
          <a:bodyPr>
            <a:normAutofit fontScale="77500" lnSpcReduction="20000"/>
          </a:bodyPr>
          <a:lstStyle/>
          <a:p>
            <a:r>
              <a:rPr lang="en-US" altLang="ja-JP" dirty="0"/>
              <a:t>Plotting confusion matrix gives us the information about how much of the data points are correctly and incorrectly classified by the model.</a:t>
            </a:r>
          </a:p>
          <a:p>
            <a:r>
              <a:rPr lang="en-US" altLang="ja-JP" dirty="0"/>
              <a:t>Out of 7500 negative reviews, 6515 were correctly classified as negative and 985 were incorrectly classified as positive. Out of 7500 positive reviews, 6696 were correctly classified as positive and 804 were incorrectly classified as negative.</a:t>
            </a:r>
          </a:p>
        </p:txBody>
      </p:sp>
      <p:pic>
        <p:nvPicPr>
          <p:cNvPr id="4" name="Picture 6">
            <a:extLst>
              <a:ext uri="{FF2B5EF4-FFF2-40B4-BE49-F238E27FC236}">
                <a16:creationId xmlns:a16="http://schemas.microsoft.com/office/drawing/2014/main" id="{1F145ADD-B798-4DB8-B91B-A09E9B5B82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 y="760413"/>
            <a:ext cx="9144000" cy="348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46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74C937F-654D-4D2A-8C04-A3322BE6B1A9}"/>
              </a:ext>
            </a:extLst>
          </p:cNvPr>
          <p:cNvSpPr>
            <a:spLocks noGrp="1"/>
          </p:cNvSpPr>
          <p:nvPr>
            <p:ph type="ctrTitle"/>
          </p:nvPr>
        </p:nvSpPr>
        <p:spPr/>
        <p:txBody>
          <a:bodyPr/>
          <a:lstStyle/>
          <a:p>
            <a:r>
              <a:rPr kumimoji="1" lang="en-US" altLang="ja-JP" dirty="0"/>
              <a:t>Basic information of text</a:t>
            </a:r>
            <a:endParaRPr kumimoji="1" lang="ja-JP" altLang="en-US" dirty="0"/>
          </a:p>
        </p:txBody>
      </p:sp>
      <p:sp>
        <p:nvSpPr>
          <p:cNvPr id="5" name="字幕 4">
            <a:extLst>
              <a:ext uri="{FF2B5EF4-FFF2-40B4-BE49-F238E27FC236}">
                <a16:creationId xmlns:a16="http://schemas.microsoft.com/office/drawing/2014/main" id="{64D9868C-1597-47E4-AD86-968A02432162}"/>
              </a:ext>
            </a:extLst>
          </p:cNvPr>
          <p:cNvSpPr>
            <a:spLocks noGrp="1"/>
          </p:cNvSpPr>
          <p:nvPr>
            <p:ph type="subTitle" idx="1"/>
          </p:nvPr>
        </p:nvSpPr>
        <p:spPr/>
        <p:txBody>
          <a:bodyPr/>
          <a:lstStyle/>
          <a:p>
            <a:pPr algn="l"/>
            <a:r>
              <a:rPr lang="en-US" altLang="ja-JP" dirty="0"/>
              <a:t>We can use text data to extract a number of features even if we don’t have sufficient knowledge of Natural Language Processing. So let’s discuss some of them in this section.</a:t>
            </a:r>
            <a:endParaRPr kumimoji="1" lang="ja-JP" altLang="en-US" dirty="0"/>
          </a:p>
        </p:txBody>
      </p:sp>
    </p:spTree>
    <p:extLst>
      <p:ext uri="{BB962C8B-B14F-4D97-AF65-F5344CB8AC3E}">
        <p14:creationId xmlns:p14="http://schemas.microsoft.com/office/powerpoint/2010/main" val="398468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7BDFC-3D79-46D0-AAA3-52D873DF20A6}"/>
              </a:ext>
            </a:extLst>
          </p:cNvPr>
          <p:cNvSpPr>
            <a:spLocks noGrp="1"/>
          </p:cNvSpPr>
          <p:nvPr>
            <p:ph type="title"/>
          </p:nvPr>
        </p:nvSpPr>
        <p:spPr/>
        <p:txBody>
          <a:bodyPr/>
          <a:lstStyle/>
          <a:p>
            <a:r>
              <a:rPr lang="en-US" altLang="ja-JP" dirty="0"/>
              <a:t>1. Number of Words</a:t>
            </a:r>
            <a:endParaRPr kumimoji="1" lang="ja-JP" altLang="en-US" dirty="0"/>
          </a:p>
        </p:txBody>
      </p:sp>
      <p:sp>
        <p:nvSpPr>
          <p:cNvPr id="3" name="コンテンツ プレースホルダー 2">
            <a:extLst>
              <a:ext uri="{FF2B5EF4-FFF2-40B4-BE49-F238E27FC236}">
                <a16:creationId xmlns:a16="http://schemas.microsoft.com/office/drawing/2014/main" id="{A4228F47-97D0-4F55-A437-E15096A443F8}"/>
              </a:ext>
            </a:extLst>
          </p:cNvPr>
          <p:cNvSpPr>
            <a:spLocks noGrp="1"/>
          </p:cNvSpPr>
          <p:nvPr>
            <p:ph idx="1"/>
          </p:nvPr>
        </p:nvSpPr>
        <p:spPr>
          <a:xfrm>
            <a:off x="505668" y="1114299"/>
            <a:ext cx="8454390" cy="2659761"/>
          </a:xfrm>
        </p:spPr>
        <p:txBody>
          <a:bodyPr>
            <a:normAutofit/>
          </a:bodyPr>
          <a:lstStyle/>
          <a:p>
            <a:r>
              <a:rPr lang="en-US" altLang="ja-JP" sz="2400" dirty="0"/>
              <a:t>One of the most basic features we can extract is the number of words in each tweet. The basic intuition behind this is that generally, the negative sentiments contain a lesser amount of words than the positive ones.</a:t>
            </a:r>
          </a:p>
          <a:p>
            <a:r>
              <a:rPr lang="en-US" altLang="ja-JP" sz="2400" dirty="0"/>
              <a:t>To do this, we simply use the </a:t>
            </a:r>
            <a:r>
              <a:rPr lang="en-US" altLang="ja-JP" sz="2400" b="1" dirty="0"/>
              <a:t>split</a:t>
            </a:r>
            <a:r>
              <a:rPr lang="en-US" altLang="ja-JP" sz="2400" dirty="0"/>
              <a:t> function in python:</a:t>
            </a:r>
          </a:p>
          <a:p>
            <a:endParaRPr kumimoji="1" lang="ja-JP" altLang="en-US" dirty="0"/>
          </a:p>
        </p:txBody>
      </p:sp>
      <p:pic>
        <p:nvPicPr>
          <p:cNvPr id="4" name="図 3">
            <a:extLst>
              <a:ext uri="{FF2B5EF4-FFF2-40B4-BE49-F238E27FC236}">
                <a16:creationId xmlns:a16="http://schemas.microsoft.com/office/drawing/2014/main" id="{BCD591C8-E6F9-4BF5-A894-8083AD9624B1}"/>
              </a:ext>
            </a:extLst>
          </p:cNvPr>
          <p:cNvPicPr>
            <a:picLocks noChangeAspect="1"/>
          </p:cNvPicPr>
          <p:nvPr/>
        </p:nvPicPr>
        <p:blipFill>
          <a:blip r:embed="rId2"/>
          <a:stretch>
            <a:fillRect/>
          </a:stretch>
        </p:blipFill>
        <p:spPr>
          <a:xfrm>
            <a:off x="1127651" y="3623565"/>
            <a:ext cx="7210425" cy="2619375"/>
          </a:xfrm>
          <a:prstGeom prst="rect">
            <a:avLst/>
          </a:prstGeom>
        </p:spPr>
      </p:pic>
    </p:spTree>
    <p:extLst>
      <p:ext uri="{BB962C8B-B14F-4D97-AF65-F5344CB8AC3E}">
        <p14:creationId xmlns:p14="http://schemas.microsoft.com/office/powerpoint/2010/main" val="1729587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3E8273-42DB-4FB7-96F1-68BB812008E0}"/>
              </a:ext>
            </a:extLst>
          </p:cNvPr>
          <p:cNvSpPr>
            <a:spLocks noGrp="1"/>
          </p:cNvSpPr>
          <p:nvPr>
            <p:ph type="title"/>
          </p:nvPr>
        </p:nvSpPr>
        <p:spPr/>
        <p:txBody>
          <a:bodyPr/>
          <a:lstStyle/>
          <a:p>
            <a:r>
              <a:rPr kumimoji="1" lang="en-US" altLang="ja-JP" dirty="0"/>
              <a:t>2. Number of Characters</a:t>
            </a:r>
            <a:endParaRPr kumimoji="1" lang="ja-JP" altLang="en-US" dirty="0"/>
          </a:p>
        </p:txBody>
      </p:sp>
      <p:sp>
        <p:nvSpPr>
          <p:cNvPr id="3" name="コンテンツ プレースホルダー 2">
            <a:extLst>
              <a:ext uri="{FF2B5EF4-FFF2-40B4-BE49-F238E27FC236}">
                <a16:creationId xmlns:a16="http://schemas.microsoft.com/office/drawing/2014/main" id="{BCE08A0C-BBE3-46C8-940F-969BC091D695}"/>
              </a:ext>
            </a:extLst>
          </p:cNvPr>
          <p:cNvSpPr>
            <a:spLocks noGrp="1"/>
          </p:cNvSpPr>
          <p:nvPr>
            <p:ph idx="1"/>
          </p:nvPr>
        </p:nvSpPr>
        <p:spPr/>
        <p:txBody>
          <a:bodyPr>
            <a:normAutofit fontScale="85000" lnSpcReduction="10000"/>
          </a:bodyPr>
          <a:lstStyle/>
          <a:p>
            <a:r>
              <a:rPr lang="en-US" altLang="ja-JP" dirty="0"/>
              <a:t>This feature is also based on the previous feature intuition. Here, we calculate the number of characters in each tweet. This is done by calculating the length of the tweet.</a:t>
            </a:r>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lang="en-US" altLang="ja-JP" dirty="0"/>
              <a:t>Note that the calculation will also include the number of spaces, which you can remove, if required.</a:t>
            </a:r>
            <a:endParaRPr kumimoji="1" lang="ja-JP" altLang="en-US" dirty="0"/>
          </a:p>
        </p:txBody>
      </p:sp>
      <p:pic>
        <p:nvPicPr>
          <p:cNvPr id="4" name="図 3">
            <a:extLst>
              <a:ext uri="{FF2B5EF4-FFF2-40B4-BE49-F238E27FC236}">
                <a16:creationId xmlns:a16="http://schemas.microsoft.com/office/drawing/2014/main" id="{83CD5DA5-8791-4DFB-8680-402530B0C879}"/>
              </a:ext>
            </a:extLst>
          </p:cNvPr>
          <p:cNvPicPr>
            <a:picLocks noChangeAspect="1"/>
          </p:cNvPicPr>
          <p:nvPr/>
        </p:nvPicPr>
        <p:blipFill>
          <a:blip r:embed="rId2"/>
          <a:stretch>
            <a:fillRect/>
          </a:stretch>
        </p:blipFill>
        <p:spPr>
          <a:xfrm>
            <a:off x="947737" y="2399483"/>
            <a:ext cx="7248525" cy="2686050"/>
          </a:xfrm>
          <a:prstGeom prst="rect">
            <a:avLst/>
          </a:prstGeom>
        </p:spPr>
      </p:pic>
    </p:spTree>
    <p:extLst>
      <p:ext uri="{BB962C8B-B14F-4D97-AF65-F5344CB8AC3E}">
        <p14:creationId xmlns:p14="http://schemas.microsoft.com/office/powerpoint/2010/main" val="2768679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D8589A-75B5-416C-8648-AAE9E6855A10}"/>
              </a:ext>
            </a:extLst>
          </p:cNvPr>
          <p:cNvSpPr>
            <a:spLocks noGrp="1"/>
          </p:cNvSpPr>
          <p:nvPr>
            <p:ph type="title"/>
          </p:nvPr>
        </p:nvSpPr>
        <p:spPr/>
        <p:txBody>
          <a:bodyPr/>
          <a:lstStyle/>
          <a:p>
            <a:r>
              <a:rPr lang="en-US" altLang="ja-JP" dirty="0"/>
              <a:t>3. Average Word Length</a:t>
            </a:r>
            <a:endParaRPr kumimoji="1" lang="ja-JP" altLang="en-US" dirty="0"/>
          </a:p>
        </p:txBody>
      </p:sp>
      <p:sp>
        <p:nvSpPr>
          <p:cNvPr id="3" name="コンテンツ プレースホルダー 2">
            <a:extLst>
              <a:ext uri="{FF2B5EF4-FFF2-40B4-BE49-F238E27FC236}">
                <a16:creationId xmlns:a16="http://schemas.microsoft.com/office/drawing/2014/main" id="{8E661FC9-BBF5-4025-B2C7-0140A3D2C10E}"/>
              </a:ext>
            </a:extLst>
          </p:cNvPr>
          <p:cNvSpPr>
            <a:spLocks noGrp="1"/>
          </p:cNvSpPr>
          <p:nvPr>
            <p:ph idx="1"/>
          </p:nvPr>
        </p:nvSpPr>
        <p:spPr>
          <a:xfrm>
            <a:off x="360426" y="923418"/>
            <a:ext cx="8454390" cy="1635143"/>
          </a:xfrm>
        </p:spPr>
        <p:txBody>
          <a:bodyPr>
            <a:normAutofit fontScale="85000" lnSpcReduction="20000"/>
          </a:bodyPr>
          <a:lstStyle/>
          <a:p>
            <a:r>
              <a:rPr lang="en-US" altLang="ja-JP" dirty="0"/>
              <a:t>We will also extract another feature which will calculate the average word length of each tweet. This can also potentially help us in improving our model.</a:t>
            </a:r>
          </a:p>
          <a:p>
            <a:r>
              <a:rPr lang="en-US" altLang="ja-JP" dirty="0"/>
              <a:t>Here, we simply take the sum of the length of all the words and divide it by the total length of the tweet:</a:t>
            </a:r>
          </a:p>
          <a:p>
            <a:endParaRPr kumimoji="1" lang="ja-JP" altLang="en-US" dirty="0"/>
          </a:p>
        </p:txBody>
      </p:sp>
      <p:pic>
        <p:nvPicPr>
          <p:cNvPr id="4" name="図 3">
            <a:extLst>
              <a:ext uri="{FF2B5EF4-FFF2-40B4-BE49-F238E27FC236}">
                <a16:creationId xmlns:a16="http://schemas.microsoft.com/office/drawing/2014/main" id="{EB30A5E2-1502-4A41-AB60-C4699B0BE5B3}"/>
              </a:ext>
            </a:extLst>
          </p:cNvPr>
          <p:cNvPicPr>
            <a:picLocks noChangeAspect="1"/>
          </p:cNvPicPr>
          <p:nvPr/>
        </p:nvPicPr>
        <p:blipFill>
          <a:blip r:embed="rId2"/>
          <a:stretch>
            <a:fillRect/>
          </a:stretch>
        </p:blipFill>
        <p:spPr>
          <a:xfrm>
            <a:off x="957834" y="2558561"/>
            <a:ext cx="7210425" cy="3676650"/>
          </a:xfrm>
          <a:prstGeom prst="rect">
            <a:avLst/>
          </a:prstGeom>
        </p:spPr>
      </p:pic>
    </p:spTree>
    <p:extLst>
      <p:ext uri="{BB962C8B-B14F-4D97-AF65-F5344CB8AC3E}">
        <p14:creationId xmlns:p14="http://schemas.microsoft.com/office/powerpoint/2010/main" val="4169253848"/>
      </p:ext>
    </p:extLst>
  </p:cSld>
  <p:clrMapOvr>
    <a:masterClrMapping/>
  </p:clrMapOvr>
</p:sld>
</file>

<file path=ppt/theme/theme1.xml><?xml version="1.0" encoding="utf-8"?>
<a:theme xmlns:a="http://schemas.openxmlformats.org/drawingml/2006/main" name="hash-2019-template_psu_essand">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PSU Stidti"/>
        <a:ea typeface="メイリオ"/>
        <a:cs typeface="PSU Stidti"/>
      </a:majorFont>
      <a:minorFont>
        <a:latin typeface="PSU Stidti"/>
        <a:ea typeface="メイリオ"/>
        <a:cs typeface="PSU Stidti"/>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sh-2019-template_psu_essand.potx" id="{756DDC04-F2D4-4A93-80BF-1745D2A5A67B}" vid="{3A5E6234-1A14-4CF5-A283-B0EE5B2786CA}"/>
    </a:ext>
  </a:extLst>
</a:theme>
</file>

<file path=docProps/app.xml><?xml version="1.0" encoding="utf-8"?>
<Properties xmlns="http://schemas.openxmlformats.org/officeDocument/2006/extended-properties" xmlns:vt="http://schemas.openxmlformats.org/officeDocument/2006/docPropsVTypes">
  <Template>hash-2019-template_psu_essand</Template>
  <TotalTime>7133</TotalTime>
  <Words>3537</Words>
  <Application>Microsoft Office PowerPoint</Application>
  <PresentationFormat>画面に合わせる (4:3)</PresentationFormat>
  <Paragraphs>294</Paragraphs>
  <Slides>55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55</vt:i4>
      </vt:variant>
    </vt:vector>
  </HeadingPairs>
  <TitlesOfParts>
    <vt:vector size="59" baseType="lpstr">
      <vt:lpstr>Arial</vt:lpstr>
      <vt:lpstr>PSU Stidti</vt:lpstr>
      <vt:lpstr>Wingdings</vt:lpstr>
      <vt:lpstr>hash-2019-template_psu_essand</vt:lpstr>
      <vt:lpstr>Text Analysis</vt:lpstr>
      <vt:lpstr>What is Natural Language Processing(NLP)?</vt:lpstr>
      <vt:lpstr>What is special in Text Analysis?</vt:lpstr>
      <vt:lpstr>Thai is the most difficult</vt:lpstr>
      <vt:lpstr>PowerPoint プレゼンテーション</vt:lpstr>
      <vt:lpstr>Basic information of text</vt:lpstr>
      <vt:lpstr>1. Number of Words</vt:lpstr>
      <vt:lpstr>2. Number of Characters</vt:lpstr>
      <vt:lpstr>3. Average Word Length</vt:lpstr>
      <vt:lpstr>4. Number of stopwords</vt:lpstr>
      <vt:lpstr>5. Number of special characters</vt:lpstr>
      <vt:lpstr>6. Number of numerics</vt:lpstr>
      <vt:lpstr>7. Number of Uppercase words</vt:lpstr>
      <vt:lpstr>Preprocessing</vt:lpstr>
      <vt:lpstr>PowerPoint プレゼンテーション</vt:lpstr>
      <vt:lpstr>PowerPoint プレゼンテーション</vt:lpstr>
      <vt:lpstr>Data Cleaning</vt:lpstr>
      <vt:lpstr>Preprocessing of data</vt:lpstr>
      <vt:lpstr>Lowercase</vt:lpstr>
      <vt:lpstr>Sentence and Word Segmentation</vt:lpstr>
      <vt:lpstr>Tokenization</vt:lpstr>
      <vt:lpstr>Stop words removal</vt:lpstr>
      <vt:lpstr>Common Word Removal</vt:lpstr>
      <vt:lpstr>Common Word Removal (cont’d.)</vt:lpstr>
      <vt:lpstr>Rare Word Removal</vt:lpstr>
      <vt:lpstr>Rare Word Removal (cont’d.)</vt:lpstr>
      <vt:lpstr>Stemming</vt:lpstr>
      <vt:lpstr>Lemmatization</vt:lpstr>
      <vt:lpstr>Normalization</vt:lpstr>
      <vt:lpstr>Normalization (cont’d)</vt:lpstr>
      <vt:lpstr>Noise removal</vt:lpstr>
      <vt:lpstr>Stemming without Noise Removal</vt:lpstr>
      <vt:lpstr>Stemming with Noise Removal</vt:lpstr>
      <vt:lpstr>Preprocessing: Text Enrichment / Augmentation</vt:lpstr>
      <vt:lpstr>PowerPoint プレゼンテーション</vt:lpstr>
      <vt:lpstr>Preprocessing: N-grams</vt:lpstr>
      <vt:lpstr>What preprocessing is needed?</vt:lpstr>
      <vt:lpstr>PowerPoint プレゼンテーション</vt:lpstr>
      <vt:lpstr>PowerPoint プレゼンテーション</vt:lpstr>
      <vt:lpstr>Text Data Vectorization</vt:lpstr>
      <vt:lpstr>Bag of words(BOW)</vt:lpstr>
      <vt:lpstr>TF-IDF</vt:lpstr>
      <vt:lpstr>TF-IDF</vt:lpstr>
      <vt:lpstr>Text Analysis Example: Sentiment Analysis of movie reviews</vt:lpstr>
      <vt:lpstr>PowerPoint プレゼンテーション</vt:lpstr>
      <vt:lpstr>1. Loading and exploration of Data</vt:lpstr>
      <vt:lpstr>Dataset overview</vt:lpstr>
      <vt:lpstr>samples</vt:lpstr>
      <vt:lpstr>2. Data preprocessing</vt:lpstr>
      <vt:lpstr>PowerPoint プレゼンテーション</vt:lpstr>
      <vt:lpstr>3. Vectorizing Text(reviews)</vt:lpstr>
      <vt:lpstr>3. Vectorizing Text(reviews): TF-IDF</vt:lpstr>
      <vt:lpstr>4. Building ML Classifiers</vt:lpstr>
      <vt:lpstr>4. Building ML Classifiers</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Kiyota Hashimoto</dc:creator>
  <cp:lastModifiedBy>Kiyota Hashimoto</cp:lastModifiedBy>
  <cp:revision>19</cp:revision>
  <dcterms:created xsi:type="dcterms:W3CDTF">2020-01-11T06:17:56Z</dcterms:created>
  <dcterms:modified xsi:type="dcterms:W3CDTF">2020-01-16T05:11:02Z</dcterms:modified>
</cp:coreProperties>
</file>