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87" r:id="rId2"/>
    <p:sldId id="748" r:id="rId3"/>
    <p:sldId id="753" r:id="rId4"/>
    <p:sldId id="749" r:id="rId5"/>
    <p:sldId id="760" r:id="rId6"/>
    <p:sldId id="750" r:id="rId7"/>
    <p:sldId id="751" r:id="rId8"/>
    <p:sldId id="762" r:id="rId9"/>
    <p:sldId id="763" r:id="rId10"/>
    <p:sldId id="754" r:id="rId11"/>
    <p:sldId id="764" r:id="rId12"/>
    <p:sldId id="721" r:id="rId13"/>
    <p:sldId id="765" r:id="rId14"/>
    <p:sldId id="768" r:id="rId15"/>
    <p:sldId id="766" r:id="rId16"/>
    <p:sldId id="767" r:id="rId17"/>
    <p:sldId id="780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1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D426-E3B3-443F-8DBD-D25689FBDAE0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665C9-ACFF-4010-8189-8C6BB455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79-DBA0-48AA-B678-B5E5B963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7120-416B-43EA-8E81-62CD043E8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F878-5507-4A70-971E-09F2B2D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3E0F-6FEA-4C37-94A8-5CCEC7F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96A-4F75-40F6-B35B-E3F67290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BA5-4373-45BA-ADEF-E26B9357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01C3-2F48-4AE8-9666-8206EF1A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989-71A8-4F94-A959-F53C8BC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C157-2D18-45F6-8851-7DC6C29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081B-2BA3-44D5-A2E0-05F726C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441E9-2D69-46B1-81DF-3402CEAB6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C5CE-BEA0-4B21-9BF4-52D6C32F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071-48A5-4A5B-8A56-979A697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18D5-8DCD-41B3-8C98-F2757821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A9CA-D93E-4820-A0D8-B5A3468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A601-C17D-46E6-A663-EA50C2B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A99-5547-4A5C-9BE1-643D1C2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CA89-D4ED-4EBD-A12D-96BD76E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A4FC-7035-4B82-8905-E7608AA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429C-DB00-4262-9268-4094268B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F0E-D6AC-4E73-A716-94D2D7D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314F-E917-4079-81FD-5EDC6D40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8B9C-80AF-4453-9DC8-A547528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8197-B42C-4EF1-A59F-D2239B3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437C-0473-475F-9982-2692F9E7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9B2-CCDD-43E4-A826-F5316D2F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D385-356B-4DB9-9F04-49EE0CC9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C13B-8B29-4198-B92B-6DDEF55D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ADED9-C12E-49EF-87A2-8B763D1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DB7F-E47F-4729-9C81-5075C04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FF5A-32EF-4AA1-934E-AD64E8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8FF4-ABE2-4751-891F-277FFAA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3A37-CB8B-4B60-82ED-8F18F65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9F411-5631-47A5-9DE3-5B4999E9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A8E52-36D6-4855-AD54-A944625E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E1C0-F5AD-45AC-A131-4DD463E3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29B96-91C2-45FB-A155-EC750644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D9059-3855-4272-9608-999C706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13C0-A6AF-41E4-B089-CF87F141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DAF-3F7F-4B1C-9612-B8E67AC5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DFA7-201F-45C4-B534-01BA2577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1796-B9F4-4B2A-BE8E-580CF8E2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C10FE-69EB-4D6C-86DB-EEBF2377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5E4B8-545A-4D39-A0E0-0C025D3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5F5E-B17A-4C97-9EAA-B068DDFE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CC27-0796-4177-AE6E-E66795B9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D71-4F2C-4FD1-9E44-446DE439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867D-20FE-4BB1-B75D-4CAB795B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A4AB-BBEF-4AF3-88D6-FCFB0A39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3071-FC93-4F76-A4B9-745CABE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A1C0-82C4-4CEE-AE86-E95A5D0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5106-86E5-4C8B-84C4-70111803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C482-EA03-4220-83E6-BFD19240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92D5B-CDCF-4E0A-9959-8EBA47E59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5213-30A1-47B6-A208-CA5A6BED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5E99-3171-4539-ADAF-F604F1D1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103D-FCA3-43DD-AE5E-4163141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880B-6A8C-4723-A443-7CC67FB8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7CD1-A3BE-4335-9BE1-B4C7E367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D583-4751-4FB5-9E75-A86447A6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63E-A36D-4849-9100-9B9EA029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1E31-62E0-4A5D-98D6-E6CF538BEA48}" type="datetimeFigureOut">
              <a:rPr lang="en-US" smtClean="0"/>
              <a:t>08/10/2018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5C24-1245-4876-81BD-CB5B7E47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C1C6-EB35-4FD2-997A-CD1B99FA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.uk/url?sa=i&amp;rct=j&amp;q=&amp;esrc=s&amp;source=images&amp;cd=&amp;cad=rja&amp;uact=8&amp;ved=0CAcQjRxqFQoTCMr3o5zO3ccCFQMVlAod8zEM8A&amp;url=https://affineanalytics.wordpress.com/&amp;psig=AFQjCNEJjkOjaOhQjy5G_m6WkZkzHwDILQ&amp;ust=144146383310759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183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35FC79-8C10-4E83-91DA-9F089F102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b="1" dirty="0"/>
                  <a:t>w, b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</a:t>
                </a:r>
                <a:endParaRPr lang="en-US" sz="3200" b="1" dirty="0">
                  <a:solidFill>
                    <a:srgbClr val="00B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3200" dirty="0"/>
                  <a:t>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=−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3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)</a:t>
                </a:r>
              </a:p>
              <a:p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âm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b="1" dirty="0"/>
                  <a:t>- ∂L / ∂w = </a:t>
                </a:r>
                <a:r>
                  <a:rPr lang="el-GR" sz="3200" b="1" dirty="0">
                    <a:solidFill>
                      <a:srgbClr val="00B050"/>
                    </a:solidFill>
                  </a:rPr>
                  <a:t>Σ</a:t>
                </a:r>
                <a:r>
                  <a:rPr lang="en-US" sz="3200" b="1" baseline="-250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(</a:t>
                </a:r>
                <a:r>
                  <a:rPr lang="en-US" b="1" dirty="0"/>
                  <a:t>(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- F(x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)) x</a:t>
                </a:r>
                <a:r>
                  <a:rPr lang="en-US" b="1" baseline="-25000" dirty="0"/>
                  <a:t>i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)</a:t>
                </a:r>
                <a:endParaRPr lang="en-US" sz="3200" b="1" baseline="-25000" dirty="0"/>
              </a:p>
              <a:p>
                <a:pPr lvl="1"/>
                <a:r>
                  <a:rPr lang="en-US" b="1" dirty="0"/>
                  <a:t>- ∂L / </a:t>
                </a:r>
                <a:r>
                  <a:rPr lang="en-US" dirty="0"/>
                  <a:t>∂</a:t>
                </a:r>
                <a:r>
                  <a:rPr lang="en-US" b="1" dirty="0"/>
                  <a:t>b = </a:t>
                </a:r>
                <a:r>
                  <a:rPr lang="el-GR" sz="3200" b="1" dirty="0">
                    <a:solidFill>
                      <a:srgbClr val="00B050"/>
                    </a:solidFill>
                  </a:rPr>
                  <a:t>Σ</a:t>
                </a:r>
                <a:r>
                  <a:rPr lang="en-US" sz="3200" b="1" baseline="-250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(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- F(x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)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)</a:t>
                </a:r>
                <a:endParaRPr lang="en-US" sz="3200" b="1" dirty="0"/>
              </a:p>
              <a:p>
                <a:r>
                  <a:rPr lang="en-US" dirty="0"/>
                  <a:t>Gradient descent </a:t>
                </a:r>
                <a:r>
                  <a:rPr lang="en-US" dirty="0" err="1"/>
                  <a:t>với</a:t>
                </a:r>
                <a:r>
                  <a:rPr lang="en-US" dirty="0"/>
                  <a:t> learning rate </a:t>
                </a:r>
                <a:r>
                  <a:rPr lang="el-GR" b="1" dirty="0"/>
                  <a:t>ε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1" dirty="0"/>
                  <a:t>w = w - </a:t>
                </a:r>
                <a:r>
                  <a:rPr lang="el-GR" b="1" dirty="0"/>
                  <a:t>ε </a:t>
                </a:r>
                <a:r>
                  <a:rPr lang="en-US" b="1" dirty="0"/>
                  <a:t>∂L / ∂w</a:t>
                </a:r>
              </a:p>
              <a:p>
                <a:pPr lvl="1"/>
                <a:r>
                  <a:rPr lang="en-US" b="1" dirty="0"/>
                  <a:t>b = b - </a:t>
                </a:r>
                <a:r>
                  <a:rPr lang="el-GR" b="1" dirty="0"/>
                  <a:t>ε </a:t>
                </a:r>
                <a:r>
                  <a:rPr lang="en-US" b="1" dirty="0"/>
                  <a:t>∂L / ∂b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35FC79-8C10-4E83-91DA-9F089F102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30D1F-DE77-445A-91DD-B232B994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C22DC-35FB-4D83-9E79-2FDC54A7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6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C405-F252-4DDD-A8DF-4D8DBDD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B1C72-ABD5-42A5-8BB9-357D14E1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" b="23419"/>
          <a:stretch/>
        </p:blipFill>
        <p:spPr>
          <a:xfrm>
            <a:off x="1764753" y="1690687"/>
            <a:ext cx="7842852" cy="4257351"/>
          </a:xfrm>
        </p:spPr>
      </p:pic>
    </p:spTree>
    <p:extLst>
      <p:ext uri="{BB962C8B-B14F-4D97-AF65-F5344CB8AC3E}">
        <p14:creationId xmlns:p14="http://schemas.microsoft.com/office/powerpoint/2010/main" val="302009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 </a:t>
            </a:r>
            <a:r>
              <a:rPr lang="en-GB" dirty="0" err="1"/>
              <a:t>và</a:t>
            </a:r>
            <a:r>
              <a:rPr lang="en-GB"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2262"/>
            <a:ext cx="11144977" cy="2115693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phụ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nh</a:t>
            </a:r>
            <a:r>
              <a:rPr lang="en-US" dirty="0" err="1"/>
              <a:t>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GB" dirty="0"/>
              <a:t>.</a:t>
            </a:r>
          </a:p>
          <a:p>
            <a:r>
              <a:rPr lang="en-GB" dirty="0" err="1"/>
              <a:t>Hiện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overfitting.</a:t>
            </a:r>
            <a:endParaRPr lang="en-GB" dirty="0"/>
          </a:p>
          <a:p>
            <a:r>
              <a:rPr lang="en-GB" dirty="0"/>
              <a:t>Regularization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loss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26631" name="Picture 7" descr="https://affineanalytics.files.wordpress.com/2012/11/fittings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/>
          <a:srcRect b="25184"/>
          <a:stretch/>
        </p:blipFill>
        <p:spPr bwMode="auto">
          <a:xfrm>
            <a:off x="2431751" y="3557955"/>
            <a:ext cx="7500674" cy="2422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4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3EC-853A-4AC0-84D3-902662ED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F7336-26CE-4C74-8A89-E7EF158B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5" y="1825625"/>
            <a:ext cx="5983089" cy="4351338"/>
          </a:xfrm>
        </p:spPr>
      </p:pic>
    </p:spTree>
    <p:extLst>
      <p:ext uri="{BB962C8B-B14F-4D97-AF65-F5344CB8AC3E}">
        <p14:creationId xmlns:p14="http://schemas.microsoft.com/office/powerpoint/2010/main" val="771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778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4C10-281E-4924-BF31-18809ED3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CF470-4B99-436F-8251-263A186C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825625"/>
            <a:ext cx="7505609" cy="4351338"/>
          </a:xfrm>
        </p:spPr>
      </p:pic>
    </p:spTree>
    <p:extLst>
      <p:ext uri="{BB962C8B-B14F-4D97-AF65-F5344CB8AC3E}">
        <p14:creationId xmlns:p14="http://schemas.microsoft.com/office/powerpoint/2010/main" val="211109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2D36-F3A5-4ECC-B362-F8E38D7E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8FC87-A201-48F2-BF85-9FF20DED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35" y="1726075"/>
            <a:ext cx="5647530" cy="4550438"/>
          </a:xfrm>
        </p:spPr>
      </p:pic>
    </p:spTree>
    <p:extLst>
      <p:ext uri="{BB962C8B-B14F-4D97-AF65-F5344CB8AC3E}">
        <p14:creationId xmlns:p14="http://schemas.microsoft.com/office/powerpoint/2010/main" val="298357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D4F-CAA9-4BCC-8991-936D5371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neuron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6D595-8234-4488-9DF6-19DDD2E4A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9" y="1690688"/>
            <a:ext cx="7841027" cy="4215606"/>
          </a:xfrm>
        </p:spPr>
      </p:pic>
    </p:spTree>
    <p:extLst>
      <p:ext uri="{BB962C8B-B14F-4D97-AF65-F5344CB8AC3E}">
        <p14:creationId xmlns:p14="http://schemas.microsoft.com/office/powerpoint/2010/main" val="176032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AEF6-2D1D-46C7-878B-10C69AE9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C12FC-C655-4081-ABE3-387F17B2B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4800" b="0" dirty="0"/>
              </a:p>
              <a:p>
                <a:endParaRPr lang="en-US" sz="4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48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C12FC-C655-4081-ABE3-387F17B2B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0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4121-7C26-42DC-A94E-E86BF82E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C296E-60C4-47CE-A231-54C0ECE2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75" y="594804"/>
            <a:ext cx="7229815" cy="5422361"/>
          </a:xfrm>
        </p:spPr>
      </p:pic>
    </p:spTree>
    <p:extLst>
      <p:ext uri="{BB962C8B-B14F-4D97-AF65-F5344CB8AC3E}">
        <p14:creationId xmlns:p14="http://schemas.microsoft.com/office/powerpoint/2010/main" val="154311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9516B-E730-4F2E-B2EE-99B882D2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K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1.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X = x</a:t>
            </a:r>
            <a:r>
              <a:rPr lang="en-US" b="1" baseline="30000" dirty="0"/>
              <a:t>1</a:t>
            </a:r>
            <a:r>
              <a:rPr lang="en-US" b="1" dirty="0"/>
              <a:t>… </a:t>
            </a:r>
            <a:r>
              <a:rPr lang="en-US" b="1" dirty="0" err="1"/>
              <a:t>x</a:t>
            </a:r>
            <a:r>
              <a:rPr lang="en-US" b="1" baseline="30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ta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b="1" dirty="0"/>
              <a:t>Y = y</a:t>
            </a:r>
            <a:r>
              <a:rPr lang="en-US" b="1" baseline="30000" dirty="0"/>
              <a:t>1</a:t>
            </a:r>
            <a:r>
              <a:rPr lang="en-US" b="1" dirty="0"/>
              <a:t>… </a:t>
            </a:r>
            <a:r>
              <a:rPr lang="en-US" b="1" dirty="0" err="1"/>
              <a:t>y</a:t>
            </a:r>
            <a:r>
              <a:rPr lang="en-US" b="1" baseline="30000" dirty="0" err="1"/>
              <a:t>N</a:t>
            </a:r>
            <a:r>
              <a:rPr lang="en-US" b="1" baseline="-25000" dirty="0"/>
              <a:t>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30000" dirty="0"/>
              <a:t>i</a:t>
            </a:r>
            <a:r>
              <a:rPr lang="en-US" b="1" dirty="0"/>
              <a:t> = </a:t>
            </a:r>
            <a:r>
              <a:rPr lang="en-US" b="1" dirty="0" err="1"/>
              <a:t>x</a:t>
            </a:r>
            <a:r>
              <a:rPr lang="en-US" b="1" baseline="30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b="1" dirty="0" err="1"/>
              <a:t>y</a:t>
            </a:r>
            <a:r>
              <a:rPr lang="en-US" b="1" baseline="30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≠ </a:t>
            </a:r>
            <a:r>
              <a:rPr lang="en-US" b="1" dirty="0" err="1"/>
              <a:t>y</a:t>
            </a:r>
            <a:r>
              <a:rPr lang="en-US" b="1" baseline="30000" dirty="0" err="1"/>
              <a:t>j</a:t>
            </a:r>
            <a:r>
              <a:rPr lang="en-US" dirty="0"/>
              <a:t>.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P(Y = 1|X = x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ADE8C-EDDA-4DA5-A7D7-0B4CEFD6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9CE80D-28CF-4626-AEE2-EE17D6C3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D3B5D2E1-6DC6-4077-A0D6-BD700BB3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1299" y="4791186"/>
            <a:ext cx="4869402" cy="156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866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8E12-FABB-48A9-A6C8-F17656E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5D249-D08C-4D89-AAEA-4EC7DEEF7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 err="1"/>
                  <a:t>Hàm</a:t>
                </a:r>
                <a:r>
                  <a:rPr lang="en-US" b="0" dirty="0"/>
                  <a:t>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Khi</a:t>
                </a:r>
                <a:r>
                  <a:rPr lang="en-US" dirty="0"/>
                  <a:t> N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,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m </a:t>
                </a:r>
                <a:r>
                  <a:rPr lang="en-US" dirty="0" err="1"/>
                  <a:t>mẫu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m &lt; 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Khi</a:t>
                </a:r>
                <a:r>
                  <a:rPr lang="en-US" dirty="0"/>
                  <a:t> m = 1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stochastic.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5D249-D08C-4D89-AAEA-4EC7DEEF7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73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A6F-EEA7-48AB-A39D-E9848982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minibatch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0AEE4-369E-433F-B23F-16F38CCD3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17" y="1979721"/>
            <a:ext cx="7334166" cy="4043146"/>
          </a:xfrm>
        </p:spPr>
      </p:pic>
    </p:spTree>
    <p:extLst>
      <p:ext uri="{BB962C8B-B14F-4D97-AF65-F5344CB8AC3E}">
        <p14:creationId xmlns:p14="http://schemas.microsoft.com/office/powerpoint/2010/main" val="48365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E23-61EE-4DEE-9B7C-663B737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&amp; learning rate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C5D3-B2BB-49EE-98A2-08348F93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loss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  <a:p>
            <a:r>
              <a:rPr lang="en-US" dirty="0"/>
              <a:t>Learning rate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loss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622AA-ED0A-4E2A-8738-B54CD7D5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42" y="3429000"/>
            <a:ext cx="5750958" cy="233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14969-5CEA-49E5-A1E8-077B1105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1363"/>
            <a:ext cx="38766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D532-C0D1-44C8-8DD1-1723E8FB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loss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8EA9-5857-4CDA-97A8-F64E2790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</a:t>
            </a:r>
          </a:p>
          <a:p>
            <a:r>
              <a:rPr lang="en-US" dirty="0" err="1"/>
              <a:t>Adagrad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Adam</a:t>
            </a:r>
          </a:p>
          <a:p>
            <a:r>
              <a:rPr lang="en-US" dirty="0" err="1"/>
              <a:t>RMSProp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L-BFGS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5450F-20BB-418F-8F22-6C9EC807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746658"/>
            <a:ext cx="3468212" cy="33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0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529A-80C3-4F12-85DC-29FDBF4B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(MLP)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B518F-7D21-46CC-9D6A-2159AE56E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05" y="1928055"/>
            <a:ext cx="5675790" cy="4146478"/>
          </a:xfrm>
        </p:spPr>
      </p:pic>
    </p:spTree>
    <p:extLst>
      <p:ext uri="{BB962C8B-B14F-4D97-AF65-F5344CB8AC3E}">
        <p14:creationId xmlns:p14="http://schemas.microsoft.com/office/powerpoint/2010/main" val="307900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E4DF-C8E0-4AC3-9242-D828FEEA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network (CNN)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FFB2E-31A1-4EE6-9A13-2FEC47F00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7" y="2111638"/>
            <a:ext cx="9280346" cy="2634724"/>
          </a:xfrm>
        </p:spPr>
      </p:pic>
    </p:spTree>
    <p:extLst>
      <p:ext uri="{BB962C8B-B14F-4D97-AF65-F5344CB8AC3E}">
        <p14:creationId xmlns:p14="http://schemas.microsoft.com/office/powerpoint/2010/main" val="134641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7D93-A14B-4473-AB92-D326D78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network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CB402-4EE1-4783-A8B4-7BE58445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38" y="1825625"/>
            <a:ext cx="7875724" cy="4351338"/>
          </a:xfrm>
        </p:spPr>
      </p:pic>
    </p:spTree>
    <p:extLst>
      <p:ext uri="{BB962C8B-B14F-4D97-AF65-F5344CB8AC3E}">
        <p14:creationId xmlns:p14="http://schemas.microsoft.com/office/powerpoint/2010/main" val="225794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D11B-E356-4975-A6F0-D21B1D3C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D808-EA6C-4AF4-A242-12ECFBFC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deep learning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Theano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2 API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Layer API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Model API </a:t>
            </a:r>
            <a:r>
              <a:rPr lang="en-US" dirty="0" err="1"/>
              <a:t>để</a:t>
            </a:r>
            <a:r>
              <a:rPr lang="en-US" dirty="0"/>
              <a:t> implement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dirty="0"/>
              <a:t>Homepage: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D58-5BA7-45FB-A709-A51D655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932EA8-FBAD-4EEC-8304-EE8A319A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iclass - [C:\aiclass] - ...\day2\keras_demo.py - PyCharm Community Edition 2017.2.3">
            <a:extLst>
              <a:ext uri="{FF2B5EF4-FFF2-40B4-BE49-F238E27FC236}">
                <a16:creationId xmlns:a16="http://schemas.microsoft.com/office/drawing/2014/main" id="{C589DCF0-24B3-4A48-99A9-4BBE3C078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3705" r="17960" b="38594"/>
          <a:stretch/>
        </p:blipFill>
        <p:spPr>
          <a:xfrm>
            <a:off x="838200" y="1858865"/>
            <a:ext cx="9825111" cy="27969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84BE7A-E84A-42DF-9135-F9818734BC0E}"/>
              </a:ext>
            </a:extLst>
          </p:cNvPr>
          <p:cNvSpPr/>
          <p:nvPr/>
        </p:nvSpPr>
        <p:spPr>
          <a:xfrm>
            <a:off x="1139483" y="2208628"/>
            <a:ext cx="6682154" cy="74558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E9A13-1A53-4EB7-AA0A-90C4D3D03500}"/>
              </a:ext>
            </a:extLst>
          </p:cNvPr>
          <p:cNvSpPr/>
          <p:nvPr/>
        </p:nvSpPr>
        <p:spPr>
          <a:xfrm>
            <a:off x="1139483" y="3184428"/>
            <a:ext cx="9523828" cy="2445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295FE-93A4-47BD-843C-0694756F2A23}"/>
              </a:ext>
            </a:extLst>
          </p:cNvPr>
          <p:cNvSpPr/>
          <p:nvPr/>
        </p:nvSpPr>
        <p:spPr>
          <a:xfrm>
            <a:off x="1139483" y="3615397"/>
            <a:ext cx="7033846" cy="49236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82CA-F823-4A7B-843B-938530F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69D0-FB7F-4602-A038-44E2D958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Thay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load_iris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load_digits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demo.</a:t>
            </a:r>
          </a:p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F1 &gt; 95%.</a:t>
            </a:r>
          </a:p>
        </p:txBody>
      </p:sp>
    </p:spTree>
    <p:extLst>
      <p:ext uri="{BB962C8B-B14F-4D97-AF65-F5344CB8AC3E}">
        <p14:creationId xmlns:p14="http://schemas.microsoft.com/office/powerpoint/2010/main" val="13518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21379-F18F-4AAF-B7B5-DE241E57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b="1" dirty="0"/>
              <a:t>Y = 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Y = 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23A7D-97D9-4C39-822F-EFDB03C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E86D8-CEFE-41BD-940B-869A89CF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DE6E9-7DC7-484C-BFD6-3D9CE92F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380949"/>
            <a:ext cx="60960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761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14515"/>
            <a:ext cx="12192000" cy="68580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4424391" y="1731818"/>
            <a:ext cx="3315512" cy="3315511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1221" y="3063501"/>
            <a:ext cx="1981855" cy="652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4320" indent="-27432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76C2B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08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E6BBE-79D3-4AD1-B3B1-C7CC63F9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F(x, y) = P(y | x)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tham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huấn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73205-AC4B-42B1-B2E2-0BAAE243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D0BD3-A1A8-4735-935D-7C02A1AA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08AA9-EDBC-4A0B-AC22-CDC883A7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28" y="3726686"/>
            <a:ext cx="2905958" cy="24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14D594-EF82-4C2F-82EA-3FEAB6D25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 </a:t>
                </a:r>
                <a:r>
                  <a:rPr lang="en-US" dirty="0" err="1"/>
                  <a:t>ước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b="1" dirty="0"/>
                  <a:t>Y = 1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14D594-EF82-4C2F-82EA-3FEAB6D25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0D8EF-1DC6-42BD-9592-A5169FEB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E697E3-2541-4DF5-86AB-E1755CF0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6F27B-6E01-4CB2-A5EA-5F81E7D7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90" y="2478370"/>
            <a:ext cx="5471711" cy="36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58DF3-C103-4085-9006-2EBF6018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L(F) = L(F(x</a:t>
            </a:r>
            <a:r>
              <a:rPr lang="en-US" b="1" baseline="-25000" dirty="0"/>
              <a:t>1, 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)… F(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b="1" dirty="0"/>
              <a:t>))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loss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.</a:t>
            </a:r>
          </a:p>
          <a:p>
            <a:r>
              <a:rPr lang="en-US" dirty="0"/>
              <a:t>RMS loss: </a:t>
            </a:r>
            <a:r>
              <a:rPr lang="en-US" b="1" dirty="0"/>
              <a:t>RMS(F) = F(x</a:t>
            </a:r>
            <a:r>
              <a:rPr lang="en-US" b="1" baseline="-25000" dirty="0"/>
              <a:t>1, 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+ … F(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  <a:p>
            <a:r>
              <a:rPr lang="en-US" dirty="0"/>
              <a:t>Cross-entropy loss: CE(F) = </a:t>
            </a:r>
            <a:r>
              <a:rPr lang="en-US" b="1" dirty="0"/>
              <a:t>- </a:t>
            </a:r>
            <a:r>
              <a:rPr lang="en-US" b="1" dirty="0" err="1"/>
              <a:t>logF</a:t>
            </a:r>
            <a:r>
              <a:rPr lang="en-US" b="1" dirty="0"/>
              <a:t>(x</a:t>
            </a:r>
            <a:r>
              <a:rPr lang="en-US" b="1" baseline="-25000" dirty="0"/>
              <a:t>1, 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) - … - </a:t>
            </a:r>
            <a:r>
              <a:rPr lang="en-US" b="1" dirty="0" err="1"/>
              <a:t>logF</a:t>
            </a:r>
            <a:r>
              <a:rPr lang="en-US" b="1" dirty="0"/>
              <a:t>(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b="1" dirty="0"/>
              <a:t>)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gradient descent.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BAA2E-CFDD-4B53-BB02-7A8FB92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55453-A3C8-4038-83C8-4327374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1462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8D46F-4E09-415D-BE7B-20D6474D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đạo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learning rate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E0DD6-BCD1-4292-8C48-4457F9CD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5F41B6-E67C-4702-9BD6-903EABC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7233E-34E8-4403-9807-55CE9922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90" y="3164477"/>
            <a:ext cx="4947820" cy="25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FB8077B-A19F-4C51-982D-2FB61380C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b="1" dirty="0"/>
                  <a:t>X = x</a:t>
                </a:r>
                <a:r>
                  <a:rPr lang="en-US" dirty="0"/>
                  <a:t> ta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sát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b="1" dirty="0"/>
                  <a:t>Y = y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…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b="1" dirty="0"/>
                  <a:t>Y = 1</a:t>
                </a:r>
                <a:r>
                  <a:rPr lang="en-US" dirty="0"/>
                  <a:t>.</a:t>
                </a:r>
                <a:endParaRPr lang="en-US" b="1" dirty="0"/>
              </a:p>
              <a:p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b="1" dirty="0"/>
                  <a:t>Y = 1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b="1" dirty="0"/>
                  <a:t>X = x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do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sát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:</a:t>
                </a:r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609585" lvl="1" indent="0">
                  <a:buNone/>
                </a:pPr>
                <a:endParaRPr lang="en-US" dirty="0"/>
              </a:p>
              <a:p>
                <a:r>
                  <a:rPr lang="en-US" dirty="0"/>
                  <a:t>Theo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tắc</a:t>
                </a:r>
                <a:r>
                  <a:rPr lang="en-US" dirty="0"/>
                  <a:t> maximum likelihood, ta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. </a:t>
                </a:r>
                <a:r>
                  <a:rPr lang="en-US" dirty="0" err="1"/>
                  <a:t>Nói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</a:t>
                </a:r>
              </a:p>
              <a:p>
                <a:pPr marL="609585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t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b="1" dirty="0"/>
                  <a:t>x</a:t>
                </a:r>
                <a:r>
                  <a:rPr lang="en-US" b="1" baseline="30000" dirty="0"/>
                  <a:t>i</a:t>
                </a:r>
                <a:r>
                  <a:rPr lang="en-US" dirty="0"/>
                  <a:t>:</a:t>
                </a:r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09585" lvl="1" indent="0">
                  <a:buNone/>
                </a:pPr>
                <a:endParaRPr lang="en-US" dirty="0"/>
              </a:p>
              <a:p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: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b="1" dirty="0"/>
                  <a:t>P(Y = y | X = x)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.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FB8077B-A19F-4C51-982D-2FB61380C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942D5-99E2-487B-B624-4335E868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9EE02-8037-4E8D-925D-D2C5082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C50D-1666-4137-B5E6-B384B4D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02A6A-AF64-4206-B5EE-6B0794F6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5" y="1825625"/>
            <a:ext cx="5983089" cy="4351338"/>
          </a:xfrm>
        </p:spPr>
      </p:pic>
    </p:spTree>
    <p:extLst>
      <p:ext uri="{BB962C8B-B14F-4D97-AF65-F5344CB8AC3E}">
        <p14:creationId xmlns:p14="http://schemas.microsoft.com/office/powerpoint/2010/main" val="27509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940</Words>
  <Application>Microsoft Office PowerPoint</Application>
  <PresentationFormat>Widescreen</PresentationFormat>
  <Paragraphs>112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Cambria Math</vt:lpstr>
      <vt:lpstr>Times New Roman</vt:lpstr>
      <vt:lpstr>Office Theme</vt:lpstr>
      <vt:lpstr>PowerPoint Presentation</vt:lpstr>
      <vt:lpstr>Bài toán phân lớp nhị phân</vt:lpstr>
      <vt:lpstr>Logistic regression</vt:lpstr>
      <vt:lpstr>Mô hình khái quát</vt:lpstr>
      <vt:lpstr>Mô hình phân bố xác suất</vt:lpstr>
      <vt:lpstr>Hàm loss</vt:lpstr>
      <vt:lpstr>Gradient descent</vt:lpstr>
      <vt:lpstr>Khớp ước lượng và dữ liệu thật</vt:lpstr>
      <vt:lpstr>Regularization</vt:lpstr>
      <vt:lpstr>Hàm loss và cách tối ưu hóa</vt:lpstr>
      <vt:lpstr>Đạo hàm loss</vt:lpstr>
      <vt:lpstr>Overfitting và regularization</vt:lpstr>
      <vt:lpstr>Regularization</vt:lpstr>
      <vt:lpstr>PowerPoint Presentation</vt:lpstr>
      <vt:lpstr>Logistic Regression</vt:lpstr>
      <vt:lpstr>Mạng neuron nhiều tầng</vt:lpstr>
      <vt:lpstr>Cận cảnh neuron</vt:lpstr>
      <vt:lpstr>Làm sao để tính đạo hàm</vt:lpstr>
      <vt:lpstr>PowerPoint Presentation</vt:lpstr>
      <vt:lpstr>Minibatch</vt:lpstr>
      <vt:lpstr>Tại sao dùng minibatch</vt:lpstr>
      <vt:lpstr>Momentum &amp; learning rate decay</vt:lpstr>
      <vt:lpstr>Một số thuật toán giảm loss thông dụng</vt:lpstr>
      <vt:lpstr>Multilayer Perceptron (MLP)</vt:lpstr>
      <vt:lpstr>Convolutional network (CNN)</vt:lpstr>
      <vt:lpstr>Recurrent network (RNN)</vt:lpstr>
      <vt:lpstr>Keras</vt:lpstr>
      <vt:lpstr>Mô hình Keras đơn giản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 dom</dc:creator>
  <cp:lastModifiedBy>Vu Dang Hoang (FTI HN)</cp:lastModifiedBy>
  <cp:revision>129</cp:revision>
  <dcterms:created xsi:type="dcterms:W3CDTF">2018-05-10T03:00:48Z</dcterms:created>
  <dcterms:modified xsi:type="dcterms:W3CDTF">2018-08-10T14:32:59Z</dcterms:modified>
</cp:coreProperties>
</file>