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4" r:id="rId1"/>
  </p:sldMasterIdLst>
  <p:notesMasterIdLst>
    <p:notesMasterId r:id="rId13"/>
  </p:notesMasterIdLst>
  <p:sldIdLst>
    <p:sldId id="261" r:id="rId2"/>
    <p:sldId id="263" r:id="rId3"/>
    <p:sldId id="278" r:id="rId4"/>
    <p:sldId id="282" r:id="rId5"/>
    <p:sldId id="283" r:id="rId6"/>
    <p:sldId id="285" r:id="rId7"/>
    <p:sldId id="288" r:id="rId8"/>
    <p:sldId id="289" r:id="rId9"/>
    <p:sldId id="284" r:id="rId10"/>
    <p:sldId id="287" r:id="rId11"/>
    <p:sldId id="277" r:id="rId1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1" autoAdjust="0"/>
    <p:restoredTop sz="73267" autoAdjust="0"/>
  </p:normalViewPr>
  <p:slideViewPr>
    <p:cSldViewPr snapToGrid="0">
      <p:cViewPr varScale="1">
        <p:scale>
          <a:sx n="64" d="100"/>
          <a:sy n="64" d="100"/>
        </p:scale>
        <p:origin x="22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eng\Downloads\lyrics-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Traing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Sheet1!$H$1:$H$61</c:f>
              <c:numCache>
                <c:formatCode>General</c:formatCode>
                <c:ptCount val="6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Sheet1!$I$1:$I$61</c:f>
              <c:numCache>
                <c:formatCode>General</c:formatCode>
                <c:ptCount val="61"/>
                <c:pt idx="0">
                  <c:v>3.0127999999999999</c:v>
                </c:pt>
                <c:pt idx="1">
                  <c:v>2.1905999999999999</c:v>
                </c:pt>
                <c:pt idx="2">
                  <c:v>1.9360999999999999</c:v>
                </c:pt>
                <c:pt idx="3">
                  <c:v>1.7507999999999999</c:v>
                </c:pt>
                <c:pt idx="4">
                  <c:v>1.6149</c:v>
                </c:pt>
                <c:pt idx="5">
                  <c:v>1.5126999999999999</c:v>
                </c:pt>
                <c:pt idx="6">
                  <c:v>1.427</c:v>
                </c:pt>
                <c:pt idx="7">
                  <c:v>1.3564000000000001</c:v>
                </c:pt>
                <c:pt idx="8">
                  <c:v>1.2956000000000001</c:v>
                </c:pt>
                <c:pt idx="9">
                  <c:v>1.2395</c:v>
                </c:pt>
                <c:pt idx="10">
                  <c:v>1.1829000000000001</c:v>
                </c:pt>
                <c:pt idx="11">
                  <c:v>1.1301000000000001</c:v>
                </c:pt>
                <c:pt idx="12">
                  <c:v>1.0795999999999999</c:v>
                </c:pt>
                <c:pt idx="13">
                  <c:v>1.0274000000000001</c:v>
                </c:pt>
                <c:pt idx="14">
                  <c:v>0.97440000000000004</c:v>
                </c:pt>
                <c:pt idx="15">
                  <c:v>0.92179999999999995</c:v>
                </c:pt>
                <c:pt idx="16">
                  <c:v>0.87060000000000004</c:v>
                </c:pt>
                <c:pt idx="17">
                  <c:v>0.81740000000000002</c:v>
                </c:pt>
                <c:pt idx="18">
                  <c:v>0.76449999999999996</c:v>
                </c:pt>
                <c:pt idx="19">
                  <c:v>0.71409999999999996</c:v>
                </c:pt>
                <c:pt idx="20">
                  <c:v>0.66820000000000002</c:v>
                </c:pt>
                <c:pt idx="21">
                  <c:v>0.625</c:v>
                </c:pt>
                <c:pt idx="22">
                  <c:v>0.58169999999999999</c:v>
                </c:pt>
                <c:pt idx="23">
                  <c:v>0.54590000000000005</c:v>
                </c:pt>
                <c:pt idx="24">
                  <c:v>0.5131</c:v>
                </c:pt>
                <c:pt idx="25">
                  <c:v>0.48299999999999998</c:v>
                </c:pt>
                <c:pt idx="26">
                  <c:v>0.45900000000000002</c:v>
                </c:pt>
                <c:pt idx="27">
                  <c:v>0.43780000000000002</c:v>
                </c:pt>
                <c:pt idx="28">
                  <c:v>0.4194</c:v>
                </c:pt>
                <c:pt idx="29">
                  <c:v>0.40560000000000002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C3-47FE-B79E-B619785BC7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6364575"/>
        <c:axId val="976364991"/>
      </c:scatterChart>
      <c:valAx>
        <c:axId val="976364575"/>
        <c:scaling>
          <c:orientation val="minMax"/>
          <c:max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364991"/>
        <c:crosses val="autoZero"/>
        <c:crossBetween val="midCat"/>
      </c:valAx>
      <c:valAx>
        <c:axId val="976364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3645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loss</a:t>
            </a:r>
          </a:p>
        </c:rich>
      </c:tx>
      <c:layout>
        <c:manualLayout>
          <c:xMode val="edge"/>
          <c:yMode val="edge"/>
          <c:x val="0.29004855643044625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9829700608468335"/>
          <c:y val="0.21084499854184893"/>
          <c:w val="0.62326169519188945"/>
          <c:h val="0.58179772144698183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Sheet3!$J$32:$J$36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Sheet3!$K$32:$K$36</c:f>
              <c:numCache>
                <c:formatCode>General</c:formatCode>
                <c:ptCount val="5"/>
                <c:pt idx="0">
                  <c:v>0.43490000000000001</c:v>
                </c:pt>
                <c:pt idx="1">
                  <c:v>0.42780000000000001</c:v>
                </c:pt>
                <c:pt idx="2">
                  <c:v>0.42770000000000002</c:v>
                </c:pt>
                <c:pt idx="3">
                  <c:v>0.42780000000000001</c:v>
                </c:pt>
                <c:pt idx="4">
                  <c:v>0.42770000000000002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13-492D-8DF4-E033E4C977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5663295"/>
        <c:axId val="865665791"/>
      </c:scatterChart>
      <c:valAx>
        <c:axId val="865663295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Epochs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665791"/>
        <c:crosses val="autoZero"/>
        <c:crossBetween val="midCat"/>
      </c:valAx>
      <c:valAx>
        <c:axId val="865665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663295"/>
        <c:crosses val="autoZero"/>
        <c:crossBetween val="midCat"/>
        <c:majorUnit val="1.0000000000000002E-2"/>
        <c:minorUnit val="1.0000000000000002E-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DEE16-6F48-46D5-A37C-528566DE390A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5FECC-F14F-49F0-9B78-0B3E3DC88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61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BLEURT: Learning Robust Metrics for Text Generation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000000"/>
                </a:solidFill>
                <a:effectLst/>
                <a:latin typeface="Lucida Grande"/>
              </a:rPr>
              <a:t>https://arxiv.org/abs/2004.04696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000000"/>
              </a:solidFill>
              <a:effectLst/>
              <a:latin typeface="Lucida Gran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A5FECC-F14F-49F0-9B78-0B3E3DC884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8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31418-BEAE-443C-9770-E06FC6157949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0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CE9C-F7C4-4C3B-9636-49A338D6EDF8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8C802-775B-4C1E-9425-6C958B9E608C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4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C6E73-D976-4CE2-9C92-B50EB6FFF363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2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8C966-26EE-4CBA-9AFF-E63ABD7C7E4F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15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CC189-ED27-4454-AF3F-8BB205995191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5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B003C-84D6-49D7-ACB4-4E5FBF12ECFA}" type="datetime1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5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511D-91DD-4C57-B16F-3D424C184E57}" type="datetime1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F7C1-2C7F-497A-B3B4-EFF870C55D62}" type="datetime1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9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4E07A5E-8A90-4381-B3F0-B0B0A68AC006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E26-90F4-4332-8DB7-62DBB25F8994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3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31EF27F-AB95-403D-8898-8F9B21B614D1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4F30FA-2D87-4B59-8F3D-255EDE0B3A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50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calculate-bleu-score-for-text-python/" TargetMode="External"/><Relationship Id="rId3" Type="http://schemas.openxmlformats.org/officeDocument/2006/relationships/hyperlink" Target="https://towardsdatascience.com/create-your-own-artificial-shakespeare-in-10-minutes-with-natural-language-processing-1fde5edc8f28" TargetMode="External"/><Relationship Id="rId7" Type="http://schemas.openxmlformats.org/officeDocument/2006/relationships/hyperlink" Target="https://docs.aitextgen.io/tutorials/model-from-scratch/" TargetMode="External"/><Relationship Id="rId2" Type="http://schemas.openxmlformats.org/officeDocument/2006/relationships/hyperlink" Target="https://www.kaggle.com/datasets/neisse/scrapped-lyrics-from-6-genres?select=lyrics-data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train-gpt-2-in-your-own-language-fc6ad4d60171" TargetMode="External"/><Relationship Id="rId5" Type="http://schemas.openxmlformats.org/officeDocument/2006/relationships/hyperlink" Target="https://huggingface.co/gpt2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www.kaggle.com/code/paultimothymooney/poetry-generator-rnn-markov" TargetMode="External"/><Relationship Id="rId9" Type="http://schemas.openxmlformats.org/officeDocument/2006/relationships/hyperlink" Target="https://www.digitalocean.com/community/tutorials/bleu-score-in-pyth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hyperlink" Target="https://www.kaggle.com/datasets/neisse/scrapped-lyrics-from-6-genres?select=lyrics-data.csv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ggingface.co/spaces/evaluate-metric/bleurt" TargetMode="External"/><Relationship Id="rId4" Type="http://schemas.openxmlformats.org/officeDocument/2006/relationships/hyperlink" Target="https://arxiv.org/abs/2004.0469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9941-B29E-9212-605F-AD582928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Lyrics Generator with NLP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0973E-9CAC-D970-AEBC-90D875812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0" y="5002911"/>
            <a:ext cx="7543800" cy="8572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Dawson Sargent, Chenghui Song, Kelvin Yi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3ABD9-8075-855E-0D7E-41366F63F8BD}"/>
              </a:ext>
            </a:extLst>
          </p:cNvPr>
          <p:cNvSpPr txBox="1"/>
          <p:nvPr/>
        </p:nvSpPr>
        <p:spPr>
          <a:xfrm>
            <a:off x="269421" y="1200150"/>
            <a:ext cx="23953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CS662/Info662 Final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CB1A4-478A-5248-B0FD-73EAE8BF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0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A747-2821-11D5-CEFC-08BBCA26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14FEF-64ED-273C-48EF-4CDCAC3B2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About the corpus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Our code that can create lyrics from any artists of selection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This is necessary because the tyles vary between artists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Model 1 (cell-based RNN)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Learns the styles of the input text and generates similar text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Can generate text according to given phrases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Simple and fast but sometime generate non-sense 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Modle</a:t>
            </a:r>
            <a:r>
              <a:rPr lang="en-US" dirty="0"/>
              <a:t> 2 (LSTM with Markov Chains)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Learns the styles including the sequence words and rhythms of the sentences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Better for corpus with rhythms and verses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Cannot control the subject of the generated text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Generate same text if no parameters changed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Model 3 (T5/gpt-2)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From pretrained weights so expecting better performance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 progress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BLEU score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 progress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Might not be able to evaluate all models because lacking reference sentences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0080F-0319-4DF5-1890-1AE2A9A4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5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30CB-4BF7-5596-A437-E4A85E10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D27D-851F-9E4A-3A61-88622BB2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4841240" cy="4443099"/>
          </a:xfrm>
        </p:spPr>
        <p:txBody>
          <a:bodyPr>
            <a:normAutofit fontScale="92500" lnSpcReduction="20000"/>
          </a:bodyPr>
          <a:lstStyle/>
          <a:p>
            <a:r>
              <a:rPr lang="en-US" sz="1400" b="1" i="0" dirty="0">
                <a:effectLst/>
                <a:latin typeface="+mj-lt"/>
              </a:rPr>
              <a:t>dataset</a:t>
            </a:r>
            <a:r>
              <a:rPr lang="en-US" sz="1400" b="0" i="0" dirty="0">
                <a:effectLst/>
                <a:latin typeface="+mj-lt"/>
              </a:rPr>
              <a:t>: </a:t>
            </a:r>
            <a:r>
              <a:rPr lang="en-US" sz="1400" b="0" i="0" u="sng" dirty="0">
                <a:effectLst/>
                <a:latin typeface="+mj-lt"/>
                <a:hlinkClick r:id="rId2"/>
              </a:rPr>
              <a:t>https://www.kaggle.com/datasets/neisse/scrapped-lyrics-from-6-genres?select=lyrics-data.csv</a:t>
            </a:r>
            <a:endParaRPr lang="en-US" sz="1400" dirty="0">
              <a:latin typeface="+mj-lt"/>
            </a:endParaRPr>
          </a:p>
          <a:p>
            <a:r>
              <a:rPr lang="en-US" sz="1400" b="1" dirty="0">
                <a:latin typeface="+mj-lt"/>
              </a:rPr>
              <a:t>Create Your Own Artificial Shakespeare in 10 Minutes with Natural Language Processing </a:t>
            </a:r>
            <a:r>
              <a:rPr lang="en-US" sz="1400" dirty="0">
                <a:latin typeface="+mj-lt"/>
                <a:hlinkClick r:id="rId3"/>
              </a:rPr>
              <a:t>https://towardsdatascience.com/create-your-own-artificial-shakespeare-in-10-minutes-with-natural-language-processing-1fde5edc8f28</a:t>
            </a:r>
            <a:endParaRPr lang="en-US" sz="1400" dirty="0">
              <a:latin typeface="+mj-lt"/>
            </a:endParaRPr>
          </a:p>
          <a:p>
            <a:pPr>
              <a:spcAft>
                <a:spcPts val="0"/>
              </a:spcAft>
            </a:pPr>
            <a:r>
              <a:rPr lang="en-US" sz="1400" b="1" i="0" dirty="0">
                <a:effectLst/>
                <a:latin typeface="+mj-lt"/>
              </a:rPr>
              <a:t>Poetry Generator (RNN Markov)</a:t>
            </a:r>
          </a:p>
          <a:p>
            <a:pPr>
              <a:spcBef>
                <a:spcPts val="0"/>
              </a:spcBef>
            </a:pPr>
            <a:r>
              <a:rPr lang="en-US" sz="1400" b="0" i="0" u="sng" dirty="0">
                <a:effectLst/>
                <a:latin typeface="+mj-lt"/>
                <a:hlinkClick r:id="rId4"/>
              </a:rPr>
              <a:t>https://www.kaggle.com/code/paultimothymooney/poetry-generator-rnn-markov</a:t>
            </a:r>
            <a:endParaRPr lang="en-US" sz="1400" b="0" i="0" u="sng" dirty="0">
              <a:effectLst/>
              <a:latin typeface="+mj-lt"/>
            </a:endParaRPr>
          </a:p>
          <a:p>
            <a:pPr>
              <a:spcBef>
                <a:spcPts val="0"/>
              </a:spcBef>
            </a:pPr>
            <a:endParaRPr lang="en-US" sz="1400" u="sng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latin typeface="+mj-lt"/>
              </a:rPr>
              <a:t>GPT-2 Model card </a:t>
            </a:r>
            <a:r>
              <a:rPr lang="en-US" sz="1400" u="sng" dirty="0">
                <a:latin typeface="+mj-lt"/>
                <a:hlinkClick r:id="rId5"/>
              </a:rPr>
              <a:t>https://huggingface.co/gpt2</a:t>
            </a:r>
            <a:endParaRPr lang="en-US" sz="1400" u="sng" dirty="0">
              <a:latin typeface="+mj-lt"/>
            </a:endParaRPr>
          </a:p>
          <a:p>
            <a:pPr>
              <a:spcBef>
                <a:spcPts val="0"/>
              </a:spcBef>
            </a:pPr>
            <a:endParaRPr lang="en-US" sz="1400" u="sng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latin typeface="+mj-lt"/>
              </a:rPr>
              <a:t>Train GPT-2 in your own language</a:t>
            </a:r>
          </a:p>
          <a:p>
            <a:pPr>
              <a:spcBef>
                <a:spcPts val="0"/>
              </a:spcBef>
            </a:pPr>
            <a:r>
              <a:rPr lang="en-US" sz="1400" u="sng" dirty="0"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https://towardsdatascience.com/train-gpt-2-in-your-own-language-fc6ad4d60171</a:t>
            </a:r>
            <a:endParaRPr lang="en-US" sz="1400" u="sng" dirty="0">
              <a:latin typeface="+mj-lt"/>
            </a:endParaRPr>
          </a:p>
          <a:p>
            <a:pPr>
              <a:spcBef>
                <a:spcPts val="0"/>
              </a:spcBef>
            </a:pPr>
            <a:endParaRPr lang="en-US" sz="1400" u="sng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latin typeface="+mj-lt"/>
              </a:rPr>
              <a:t>Training a GPT-2 Model From Scratch</a:t>
            </a:r>
          </a:p>
          <a:p>
            <a:pPr>
              <a:spcBef>
                <a:spcPts val="0"/>
              </a:spcBef>
            </a:pPr>
            <a:r>
              <a:rPr lang="en-US" sz="1400" u="sng" dirty="0">
                <a:latin typeface="+mj-lt"/>
                <a:hlinkClick r:id="rId7"/>
              </a:rPr>
              <a:t>https://docs.aitextgen.io/tutorials/model-from-scratch/</a:t>
            </a:r>
            <a:endParaRPr lang="en-US" sz="1400" u="sng" dirty="0">
              <a:latin typeface="+mj-lt"/>
            </a:endParaRPr>
          </a:p>
          <a:p>
            <a:pPr>
              <a:spcBef>
                <a:spcPts val="0"/>
              </a:spcBef>
            </a:pPr>
            <a:endParaRPr lang="en-US" sz="1400" u="sng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rgbClr val="222222"/>
                </a:solidFill>
                <a:effectLst/>
                <a:latin typeface="+mj-lt"/>
              </a:rPr>
              <a:t>A Gentle Introduction to Calculating the BLEU Score for Text in Python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solidFill>
                  <a:srgbClr val="222222"/>
                </a:solidFill>
                <a:effectLst/>
                <a:latin typeface="+mj-lt"/>
                <a:hlinkClick r:id="rId8"/>
              </a:rPr>
              <a:t>https://machinelearningmastery.com/calculate-bleu-score-for-text-python/</a:t>
            </a:r>
            <a:r>
              <a:rPr lang="en-US" sz="1400" b="1" dirty="0">
                <a:solidFill>
                  <a:srgbClr val="222222"/>
                </a:solidFill>
                <a:effectLst/>
                <a:latin typeface="+mj-lt"/>
              </a:rPr>
              <a:t> </a:t>
            </a:r>
          </a:p>
          <a:p>
            <a:pPr>
              <a:spcBef>
                <a:spcPts val="0"/>
              </a:spcBef>
            </a:pPr>
            <a:endParaRPr lang="en-US" sz="1400" u="sng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en-US" sz="1400" b="1" i="0" dirty="0">
                <a:solidFill>
                  <a:srgbClr val="031B4E"/>
                </a:solidFill>
                <a:effectLst/>
                <a:latin typeface="+mj-lt"/>
              </a:rPr>
              <a:t>How to calculate BLEU Score in Python?</a:t>
            </a:r>
          </a:p>
          <a:p>
            <a:pPr>
              <a:spcBef>
                <a:spcPts val="0"/>
              </a:spcBef>
            </a:pPr>
            <a:r>
              <a:rPr lang="en-US" sz="1400" u="sng" dirty="0">
                <a:latin typeface="+mj-lt"/>
                <a:hlinkClick r:id="rId9"/>
              </a:rPr>
              <a:t>https://www.digitalocean.com/community/tutorials/bleu-score-in-python</a:t>
            </a:r>
            <a:r>
              <a:rPr lang="en-US" sz="1400" u="sng" dirty="0">
                <a:latin typeface="+mj-lt"/>
              </a:rPr>
              <a:t> 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A8DDCC58-4868-901E-CB3A-F5AD9AC38C2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14420" r="12005" b="25333"/>
          <a:stretch/>
        </p:blipFill>
        <p:spPr>
          <a:xfrm>
            <a:off x="6015427" y="2137617"/>
            <a:ext cx="2351332" cy="30284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81A57-1295-5CC3-B67D-1CDD82B1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3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C219-A161-ADFA-C757-DD2AFE72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3F224-CE5B-2C35-284B-627459B2D780}"/>
              </a:ext>
            </a:extLst>
          </p:cNvPr>
          <p:cNvSpPr txBox="1"/>
          <p:nvPr/>
        </p:nvSpPr>
        <p:spPr>
          <a:xfrm>
            <a:off x="1337078" y="2169306"/>
            <a:ext cx="2149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591D5-C460-B787-5B44-608AF356EB36}"/>
              </a:ext>
            </a:extLst>
          </p:cNvPr>
          <p:cNvSpPr txBox="1"/>
          <p:nvPr/>
        </p:nvSpPr>
        <p:spPr>
          <a:xfrm>
            <a:off x="5768201" y="3217377"/>
            <a:ext cx="2149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training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4226D-5999-453E-0AE8-995043D56462}"/>
              </a:ext>
            </a:extLst>
          </p:cNvPr>
          <p:cNvSpPr txBox="1"/>
          <p:nvPr/>
        </p:nvSpPr>
        <p:spPr>
          <a:xfrm>
            <a:off x="1370355" y="5733872"/>
            <a:ext cx="2149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EE7A5-7277-0F00-65E2-D6F88E0016A4}"/>
              </a:ext>
            </a:extLst>
          </p:cNvPr>
          <p:cNvSpPr txBox="1"/>
          <p:nvPr/>
        </p:nvSpPr>
        <p:spPr>
          <a:xfrm>
            <a:off x="3898949" y="5742076"/>
            <a:ext cx="214915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evaluation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F0B3EB-651A-10CC-79E0-E59D5CC4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AEF12-70FA-4BD0-F4F6-2443224403B0}"/>
              </a:ext>
            </a:extLst>
          </p:cNvPr>
          <p:cNvSpPr txBox="1"/>
          <p:nvPr/>
        </p:nvSpPr>
        <p:spPr>
          <a:xfrm>
            <a:off x="3898951" y="2196699"/>
            <a:ext cx="1725544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Original csv files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A5D75-703E-CB53-872D-95820CB60754}"/>
              </a:ext>
            </a:extLst>
          </p:cNvPr>
          <p:cNvSpPr txBox="1"/>
          <p:nvPr/>
        </p:nvSpPr>
        <p:spPr>
          <a:xfrm>
            <a:off x="6048101" y="2196699"/>
            <a:ext cx="1725544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Lyric corpus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49197B-5E19-729D-DF5B-28C20E179CA9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519507" y="5918538"/>
            <a:ext cx="379442" cy="82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5B2431-2077-F474-F2A7-61B524BB6B64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3486230" y="2353972"/>
            <a:ext cx="412721" cy="1200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5622BE-1F8B-230C-9E9C-B0806FADE18A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624495" y="2365976"/>
            <a:ext cx="42360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598C86B-6063-951A-5AF9-B123F9908E3D}"/>
              </a:ext>
            </a:extLst>
          </p:cNvPr>
          <p:cNvGrpSpPr/>
          <p:nvPr/>
        </p:nvGrpSpPr>
        <p:grpSpPr>
          <a:xfrm>
            <a:off x="1286381" y="3073048"/>
            <a:ext cx="3497114" cy="2138418"/>
            <a:chOff x="4509487" y="3235488"/>
            <a:chExt cx="3497114" cy="21384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5AF0DB-331B-503C-55B8-591DDAFA7935}"/>
                </a:ext>
              </a:extLst>
            </p:cNvPr>
            <p:cNvSpPr txBox="1"/>
            <p:nvPr/>
          </p:nvSpPr>
          <p:spPr>
            <a:xfrm>
              <a:off x="4960467" y="3799560"/>
              <a:ext cx="2595155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RNN (single char)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AFC18C-B11A-B269-0DC4-13F60B8F9449}"/>
                </a:ext>
              </a:extLst>
            </p:cNvPr>
            <p:cNvSpPr txBox="1"/>
            <p:nvPr/>
          </p:nvSpPr>
          <p:spPr>
            <a:xfrm>
              <a:off x="4741197" y="4351788"/>
              <a:ext cx="3033694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LSTM with Markov chain (words)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E664CD-C30E-21F3-A101-FB6650802543}"/>
                </a:ext>
              </a:extLst>
            </p:cNvPr>
            <p:cNvSpPr txBox="1"/>
            <p:nvPr/>
          </p:nvSpPr>
          <p:spPr>
            <a:xfrm>
              <a:off x="5395272" y="4956485"/>
              <a:ext cx="1725544" cy="3385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Gpt-2/T5 (tokens)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CB361A8-023F-DFF5-8AA4-4B36F2DE87CC}"/>
                </a:ext>
              </a:extLst>
            </p:cNvPr>
            <p:cNvSpPr/>
            <p:nvPr/>
          </p:nvSpPr>
          <p:spPr>
            <a:xfrm>
              <a:off x="4509487" y="3235488"/>
              <a:ext cx="3497114" cy="21384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DF0E36-4C4E-EB8A-4DF9-80B45E017022}"/>
                </a:ext>
              </a:extLst>
            </p:cNvPr>
            <p:cNvSpPr txBox="1"/>
            <p:nvPr/>
          </p:nvSpPr>
          <p:spPr>
            <a:xfrm>
              <a:off x="5613477" y="3271262"/>
              <a:ext cx="1289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NLP models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2C5CF1-42B7-D613-9A46-2322E0A345F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6910873" y="2535253"/>
            <a:ext cx="0" cy="68212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DA49435-FB00-49AA-D597-F7D92EF6A40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783495" y="3402043"/>
            <a:ext cx="984706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459CBE2-41C1-FA95-BCDB-2FB41CFE471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444931" y="5229546"/>
            <a:ext cx="0" cy="50432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0347CA4-23F1-92C1-0802-E17908BDBB00}"/>
              </a:ext>
            </a:extLst>
          </p:cNvPr>
          <p:cNvSpPr txBox="1"/>
          <p:nvPr/>
        </p:nvSpPr>
        <p:spPr>
          <a:xfrm>
            <a:off x="6656466" y="5751882"/>
            <a:ext cx="171029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BLEU score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BA4E511-4203-5568-B0FB-861C059C4EB9}"/>
              </a:ext>
            </a:extLst>
          </p:cNvPr>
          <p:cNvCxnSpPr>
            <a:cxnSpLocks/>
            <a:stCxn id="10" idx="3"/>
            <a:endCxn id="60" idx="1"/>
          </p:cNvCxnSpPr>
          <p:nvPr/>
        </p:nvCxnSpPr>
        <p:spPr>
          <a:xfrm>
            <a:off x="6048101" y="5926742"/>
            <a:ext cx="608365" cy="9806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7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39D7-7B95-23F4-7AB5-547B30F1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Preprocessing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BDDBE6-1FE3-0A27-13C4-CD51F306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3</a:t>
            </a:fld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54B479B-E6DC-0194-15BC-B97AF77FD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42" t="17402" b="9472"/>
          <a:stretch/>
        </p:blipFill>
        <p:spPr>
          <a:xfrm>
            <a:off x="278488" y="2668549"/>
            <a:ext cx="5712986" cy="1115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3975B2-9464-460E-B2B1-BD573F9177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1" t="63290" r="32236" b="-899"/>
          <a:stretch/>
        </p:blipFill>
        <p:spPr>
          <a:xfrm>
            <a:off x="5503698" y="5235682"/>
            <a:ext cx="3361814" cy="999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0C0DDA-208E-9358-7A26-AEDD7455B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463" y="4738484"/>
            <a:ext cx="3103514" cy="3715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ADDE23-04E2-5E72-2732-C1CD467106B8}"/>
              </a:ext>
            </a:extLst>
          </p:cNvPr>
          <p:cNvSpPr txBox="1"/>
          <p:nvPr/>
        </p:nvSpPr>
        <p:spPr>
          <a:xfrm>
            <a:off x="278488" y="1833064"/>
            <a:ext cx="609249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i="1" dirty="0">
                <a:solidFill>
                  <a:srgbClr val="000000"/>
                </a:solidFill>
                <a:latin typeface="Helvetica Neue"/>
              </a:rPr>
              <a:t>Data source: </a:t>
            </a:r>
            <a:r>
              <a:rPr lang="en-US" sz="1050" dirty="0">
                <a:solidFill>
                  <a:srgbClr val="000000"/>
                </a:solidFill>
                <a:latin typeface="Helvetica Neue"/>
              </a:rPr>
              <a:t>2 csv files (lyrics-data.csv and artists-data.csv) from</a:t>
            </a:r>
            <a:endParaRPr lang="en-US" sz="1050" b="1" i="1" dirty="0">
              <a:solidFill>
                <a:srgbClr val="000000"/>
              </a:solidFill>
              <a:latin typeface="Helvetica Neue"/>
            </a:endParaRPr>
          </a:p>
          <a:p>
            <a:pPr algn="l"/>
            <a:r>
              <a:rPr lang="en-US" sz="1050" i="1" u="sng" dirty="0"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https://www.kaggle.com/datasets/neisse/scrapped-lyrics-from-6-genres?select=lyrics-data.csv</a:t>
            </a:r>
            <a:endParaRPr lang="en-US" sz="1050" i="1" dirty="0">
              <a:latin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DAC3B-98BA-648D-850B-08DAD232B22A}"/>
              </a:ext>
            </a:extLst>
          </p:cNvPr>
          <p:cNvSpPr txBox="1"/>
          <p:nvPr/>
        </p:nvSpPr>
        <p:spPr>
          <a:xfrm>
            <a:off x="278488" y="2352613"/>
            <a:ext cx="3355470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1. Create </a:t>
            </a:r>
            <a:r>
              <a:rPr lang="en-US" sz="1350" dirty="0" err="1"/>
              <a:t>dataframe</a:t>
            </a:r>
            <a:r>
              <a:rPr lang="en-US" sz="1350" dirty="0"/>
              <a:t> of artists and their songs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E8FB9-4D9E-FC30-048D-265B4E9196EE}"/>
              </a:ext>
            </a:extLst>
          </p:cNvPr>
          <p:cNvSpPr txBox="1"/>
          <p:nvPr/>
        </p:nvSpPr>
        <p:spPr>
          <a:xfrm>
            <a:off x="278488" y="4312711"/>
            <a:ext cx="4584717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2. Create list most popular artists and # of songs in this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96F6A2-B91C-E966-8DCA-5FCDE8F08CAB}"/>
              </a:ext>
            </a:extLst>
          </p:cNvPr>
          <p:cNvSpPr txBox="1"/>
          <p:nvPr/>
        </p:nvSpPr>
        <p:spPr>
          <a:xfrm>
            <a:off x="5308927" y="4312711"/>
            <a:ext cx="3366050" cy="300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dirty="0"/>
              <a:t>3. Select an artist to generate the lyric corpus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EE8779-6CAB-9B78-3B2A-4390C97AA97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5566"/>
          <a:stretch/>
        </p:blipFill>
        <p:spPr>
          <a:xfrm>
            <a:off x="278488" y="4774057"/>
            <a:ext cx="4383785" cy="149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1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5AB60-05DD-12F4-1006-F483FBAB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1BBDF5D-4749-8D2C-F86B-5C282FB0667C}"/>
              </a:ext>
            </a:extLst>
          </p:cNvPr>
          <p:cNvSpPr txBox="1">
            <a:spLocks/>
          </p:cNvSpPr>
          <p:nvPr/>
        </p:nvSpPr>
        <p:spPr>
          <a:xfrm>
            <a:off x="800100" y="417103"/>
            <a:ext cx="7543800" cy="8001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Model 1 (RNN): characters as input sequences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877A9-C14D-FBCD-F3EF-5C8EFB9C469A}"/>
              </a:ext>
            </a:extLst>
          </p:cNvPr>
          <p:cNvSpPr txBox="1"/>
          <p:nvPr/>
        </p:nvSpPr>
        <p:spPr>
          <a:xfrm>
            <a:off x="1717127" y="1085084"/>
            <a:ext cx="159869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/>
              <a:t>Vectorizing the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F017A4-1A10-6FB6-991F-60C3F7E1FF6A}"/>
              </a:ext>
            </a:extLst>
          </p:cNvPr>
          <p:cNvSpPr txBox="1"/>
          <p:nvPr/>
        </p:nvSpPr>
        <p:spPr>
          <a:xfrm>
            <a:off x="1001248" y="1407364"/>
            <a:ext cx="3734302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 dirty="0"/>
              <a:t>Find all unique characters from the corpus (vocab)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F9436-3972-CE0B-2CFD-743D6797102B}"/>
              </a:ext>
            </a:extLst>
          </p:cNvPr>
          <p:cNvSpPr txBox="1"/>
          <p:nvPr/>
        </p:nvSpPr>
        <p:spPr>
          <a:xfrm>
            <a:off x="1269704" y="1914331"/>
            <a:ext cx="2651459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292929"/>
                </a:solidFill>
                <a:latin typeface="source-serif-pro"/>
              </a:rPr>
              <a:t>Assign a number to each character </a:t>
            </a:r>
            <a:endParaRPr lang="en-US" sz="13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84BF7-1FA5-C8A6-26FE-CEC98C22A964}"/>
              </a:ext>
            </a:extLst>
          </p:cNvPr>
          <p:cNvSpPr txBox="1"/>
          <p:nvPr/>
        </p:nvSpPr>
        <p:spPr>
          <a:xfrm>
            <a:off x="668125" y="3273628"/>
            <a:ext cx="209800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292929"/>
                </a:solidFill>
                <a:latin typeface="source-serif-pro"/>
              </a:rPr>
              <a:t>Vectorize the whole corpus</a:t>
            </a:r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1966B-441F-27FF-647A-E75245EAC759}"/>
              </a:ext>
            </a:extLst>
          </p:cNvPr>
          <p:cNvSpPr txBox="1"/>
          <p:nvPr/>
        </p:nvSpPr>
        <p:spPr>
          <a:xfrm>
            <a:off x="1326102" y="2651266"/>
            <a:ext cx="1167062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292929"/>
                </a:solidFill>
                <a:latin typeface="source-serif-pro"/>
              </a:rPr>
              <a:t>Char-to-index</a:t>
            </a:r>
            <a:endParaRPr 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E294D-29F0-0F8E-FBC7-36DB70999C9D}"/>
              </a:ext>
            </a:extLst>
          </p:cNvPr>
          <p:cNvSpPr txBox="1"/>
          <p:nvPr/>
        </p:nvSpPr>
        <p:spPr>
          <a:xfrm>
            <a:off x="2661608" y="2651266"/>
            <a:ext cx="1167062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292929"/>
                </a:solidFill>
                <a:latin typeface="source-serif-pro"/>
              </a:rPr>
              <a:t>Index-to-char</a:t>
            </a:r>
            <a:endParaRPr lang="en-US" sz="13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A4C3D0-4F66-C599-AA14-93B2FA3A15B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909633" y="2214413"/>
            <a:ext cx="685801" cy="43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03C67F-C712-1B47-21A6-F18479311A5A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595434" y="2214413"/>
            <a:ext cx="649705" cy="43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5D7219-D2F8-DD59-1E10-962FFFF1ED37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1717128" y="2951348"/>
            <a:ext cx="192505" cy="32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804A64-38E0-34EB-A188-B92B3A2A7E0F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3245139" y="2951348"/>
            <a:ext cx="616984" cy="32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B98E05-FDBF-9DA2-8334-EFE6E8AC6A58}"/>
              </a:ext>
            </a:extLst>
          </p:cNvPr>
          <p:cNvSpPr txBox="1"/>
          <p:nvPr/>
        </p:nvSpPr>
        <p:spPr>
          <a:xfrm>
            <a:off x="2928559" y="3273628"/>
            <a:ext cx="186712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292929"/>
                </a:solidFill>
                <a:latin typeface="source-serif-pro"/>
              </a:rPr>
              <a:t>de-vectorize (Decoding)</a:t>
            </a:r>
            <a:endParaRPr lang="en-US" sz="135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BF84D5-8B18-F752-EFEF-36402873CF1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595434" y="1707446"/>
            <a:ext cx="272965" cy="20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A89B51-C023-88FD-379E-0D56A966AD8B}"/>
              </a:ext>
            </a:extLst>
          </p:cNvPr>
          <p:cNvSpPr txBox="1"/>
          <p:nvPr/>
        </p:nvSpPr>
        <p:spPr>
          <a:xfrm>
            <a:off x="668125" y="3838703"/>
            <a:ext cx="209800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292929"/>
                </a:solidFill>
                <a:latin typeface="source-serif-pro"/>
              </a:rPr>
              <a:t>TensorFlow Dataset object</a:t>
            </a:r>
            <a:endParaRPr lang="en-US" sz="135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FCA384-4F71-7AC3-4EC6-3A8BE217856D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1717128" y="3573710"/>
            <a:ext cx="0" cy="26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335424-8609-41F3-0FDA-B74A4199A598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1717127" y="4138785"/>
            <a:ext cx="1" cy="210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09E963-753A-118E-70DC-52EC6372B610}"/>
              </a:ext>
            </a:extLst>
          </p:cNvPr>
          <p:cNvSpPr txBox="1"/>
          <p:nvPr/>
        </p:nvSpPr>
        <p:spPr>
          <a:xfrm>
            <a:off x="456709" y="4349091"/>
            <a:ext cx="2520836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solidFill>
                  <a:srgbClr val="292929"/>
                </a:solidFill>
                <a:latin typeface="source-serif-pro"/>
              </a:rPr>
              <a:t>Batches (max 100 chars per seq)</a:t>
            </a:r>
            <a:endParaRPr lang="en-US" sz="13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D895D0-AF91-FEF7-8DD5-F06CF1649B2A}"/>
              </a:ext>
            </a:extLst>
          </p:cNvPr>
          <p:cNvSpPr txBox="1"/>
          <p:nvPr/>
        </p:nvSpPr>
        <p:spPr>
          <a:xfrm>
            <a:off x="5197629" y="2932861"/>
            <a:ext cx="3340828" cy="3000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292929"/>
                </a:solidFill>
                <a:latin typeface="source-serif-pro"/>
              </a:rPr>
              <a:t>Example of input-output layers of the model</a:t>
            </a:r>
            <a:endParaRPr lang="en-US" sz="135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E4EE18D-357F-0672-E3A9-0363E53C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763" y="1139692"/>
            <a:ext cx="4258044" cy="184039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0D2C86-B2AA-8B18-E71B-E475A60199A4}"/>
              </a:ext>
            </a:extLst>
          </p:cNvPr>
          <p:cNvCxnSpPr>
            <a:cxnSpLocks/>
          </p:cNvCxnSpPr>
          <p:nvPr/>
        </p:nvCxnSpPr>
        <p:spPr>
          <a:xfrm>
            <a:off x="857250" y="999844"/>
            <a:ext cx="7429500" cy="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BAB06284-A1E4-E699-AC33-04AD68723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550" y="4880043"/>
            <a:ext cx="3917846" cy="111668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C534059-6820-EDFA-F70C-0CE5234F30F6}"/>
              </a:ext>
            </a:extLst>
          </p:cNvPr>
          <p:cNvSpPr txBox="1"/>
          <p:nvPr/>
        </p:nvSpPr>
        <p:spPr>
          <a:xfrm>
            <a:off x="5132831" y="6028235"/>
            <a:ext cx="358390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757575"/>
                </a:solidFill>
                <a:latin typeface="sohne"/>
              </a:rPr>
              <a:t>A Cell-Based Recurrent Neural Network Activity</a:t>
            </a:r>
            <a:endParaRPr lang="en-US" sz="135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A12A3A-9FC2-BA7C-E1B8-FE2BBBE3C5CB}"/>
              </a:ext>
            </a:extLst>
          </p:cNvPr>
          <p:cNvSpPr txBox="1"/>
          <p:nvPr/>
        </p:nvSpPr>
        <p:spPr>
          <a:xfrm>
            <a:off x="4939433" y="3625058"/>
            <a:ext cx="397070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More about the model: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Adam as optimizer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sparse categorical </a:t>
            </a:r>
            <a:r>
              <a:rPr lang="en-US" sz="135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crossentropy</a:t>
            </a:r>
            <a:r>
              <a:rPr lang="en-US" sz="135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function as loss function</a:t>
            </a:r>
            <a:endParaRPr lang="en-US" sz="13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740641-7882-2C7D-ABA2-EFEE0C75AB50}"/>
              </a:ext>
            </a:extLst>
          </p:cNvPr>
          <p:cNvSpPr txBox="1"/>
          <p:nvPr/>
        </p:nvSpPr>
        <p:spPr>
          <a:xfrm>
            <a:off x="413389" y="4966958"/>
            <a:ext cx="3140242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350">
                <a:solidFill>
                  <a:srgbClr val="292929"/>
                </a:solidFill>
                <a:latin typeface="source-serif-pro"/>
              </a:defRPr>
            </a:lvl1pPr>
          </a:lstStyle>
          <a:p>
            <a:pPr algn="ctr"/>
            <a:r>
              <a:rPr lang="en-US" dirty="0"/>
              <a:t>Train the model and save the weights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2E110F-9A36-053C-1252-9CF8D94B5CFE}"/>
              </a:ext>
            </a:extLst>
          </p:cNvPr>
          <p:cNvCxnSpPr>
            <a:cxnSpLocks/>
          </p:cNvCxnSpPr>
          <p:nvPr/>
        </p:nvCxnSpPr>
        <p:spPr>
          <a:xfrm>
            <a:off x="1717128" y="4640609"/>
            <a:ext cx="0" cy="32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D0F6263-627A-54C0-C7EC-94AE6484D983}"/>
              </a:ext>
            </a:extLst>
          </p:cNvPr>
          <p:cNvSpPr txBox="1"/>
          <p:nvPr/>
        </p:nvSpPr>
        <p:spPr>
          <a:xfrm>
            <a:off x="275869" y="5450636"/>
            <a:ext cx="391784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350">
                <a:solidFill>
                  <a:srgbClr val="292929"/>
                </a:solidFill>
                <a:latin typeface="source-serif-pro"/>
              </a:defRPr>
            </a:lvl1pPr>
          </a:lstStyle>
          <a:p>
            <a:pPr algn="ctr"/>
            <a:r>
              <a:rPr lang="en-US" dirty="0"/>
              <a:t>Build a new model with epoch = 1 and saved weights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3703E6-50E9-79B0-1794-F1DE8586561D}"/>
              </a:ext>
            </a:extLst>
          </p:cNvPr>
          <p:cNvSpPr txBox="1"/>
          <p:nvPr/>
        </p:nvSpPr>
        <p:spPr>
          <a:xfrm>
            <a:off x="848035" y="6033923"/>
            <a:ext cx="173818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350">
                <a:solidFill>
                  <a:srgbClr val="292929"/>
                </a:solidFill>
                <a:latin typeface="source-serif-pro"/>
              </a:defRPr>
            </a:lvl1pPr>
          </a:lstStyle>
          <a:p>
            <a:r>
              <a:rPr lang="en-US" dirty="0"/>
              <a:t>Generate New Text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700848-A01C-7704-BA7B-96EF9B5C5082}"/>
              </a:ext>
            </a:extLst>
          </p:cNvPr>
          <p:cNvCxnSpPr/>
          <p:nvPr/>
        </p:nvCxnSpPr>
        <p:spPr>
          <a:xfrm>
            <a:off x="1717127" y="5267040"/>
            <a:ext cx="0" cy="17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6CD3121-F1A3-94F2-3515-FDA85064B293}"/>
              </a:ext>
            </a:extLst>
          </p:cNvPr>
          <p:cNvCxnSpPr>
            <a:endCxn id="49" idx="0"/>
          </p:cNvCxnSpPr>
          <p:nvPr/>
        </p:nvCxnSpPr>
        <p:spPr>
          <a:xfrm>
            <a:off x="1717127" y="5750718"/>
            <a:ext cx="0" cy="283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67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5AB60-05DD-12F4-1006-F483FBAB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1BBDF5D-4749-8D2C-F86B-5C282FB0667C}"/>
              </a:ext>
            </a:extLst>
          </p:cNvPr>
          <p:cNvSpPr txBox="1">
            <a:spLocks/>
          </p:cNvSpPr>
          <p:nvPr/>
        </p:nvSpPr>
        <p:spPr>
          <a:xfrm>
            <a:off x="800100" y="417103"/>
            <a:ext cx="7543800" cy="8001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Model 2 (LSTM with Markov Chains): words as input sequences</a:t>
            </a:r>
            <a:endParaRPr lang="en-US" sz="2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0D2C86-B2AA-8B18-E71B-E475A60199A4}"/>
              </a:ext>
            </a:extLst>
          </p:cNvPr>
          <p:cNvCxnSpPr>
            <a:cxnSpLocks/>
          </p:cNvCxnSpPr>
          <p:nvPr/>
        </p:nvCxnSpPr>
        <p:spPr>
          <a:xfrm>
            <a:off x="857250" y="846146"/>
            <a:ext cx="7429500" cy="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AE00BA6-EF0B-3FCD-F4B9-F39C329A4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71"/>
          <a:stretch/>
        </p:blipFill>
        <p:spPr>
          <a:xfrm>
            <a:off x="4912462" y="4026951"/>
            <a:ext cx="3209880" cy="21334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C43A442-CD13-53B4-A7F9-92F3F8D09701}"/>
              </a:ext>
            </a:extLst>
          </p:cNvPr>
          <p:cNvSpPr txBox="1"/>
          <p:nvPr/>
        </p:nvSpPr>
        <p:spPr>
          <a:xfrm>
            <a:off x="800100" y="2606948"/>
            <a:ext cx="3000375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350" b="1" dirty="0">
                <a:solidFill>
                  <a:srgbClr val="000000"/>
                </a:solidFill>
                <a:latin typeface="Helvetica Neue"/>
              </a:rPr>
              <a:t>Plot most commonly used words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F815DB-15C0-C165-4F93-CB88BF4131A3}"/>
              </a:ext>
            </a:extLst>
          </p:cNvPr>
          <p:cNvSpPr txBox="1"/>
          <p:nvPr/>
        </p:nvSpPr>
        <p:spPr>
          <a:xfrm>
            <a:off x="143999" y="6053810"/>
            <a:ext cx="3744884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350" b="1" dirty="0">
                <a:solidFill>
                  <a:srgbClr val="000000"/>
                </a:solidFill>
                <a:latin typeface="Helvetica Neue"/>
              </a:rPr>
              <a:t>Model with LSTM layers and Markov Chain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E2C2DF-1098-A21F-E237-86C32D05E9AD}"/>
              </a:ext>
            </a:extLst>
          </p:cNvPr>
          <p:cNvSpPr txBox="1"/>
          <p:nvPr/>
        </p:nvSpPr>
        <p:spPr>
          <a:xfrm>
            <a:off x="189930" y="3726919"/>
            <a:ext cx="396821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350" b="1" dirty="0">
                <a:solidFill>
                  <a:srgbClr val="000000"/>
                </a:solidFill>
                <a:latin typeface="Helvetica Neue"/>
              </a:rPr>
              <a:t>Determine the rhyme scheme and verse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000000"/>
                </a:solidFill>
                <a:latin typeface="Helvetica Neue"/>
              </a:rPr>
              <a:t> Determine number of syllables in each 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000000"/>
                </a:solidFill>
                <a:latin typeface="Helvetica Neue"/>
              </a:rPr>
              <a:t> Make index of words that rhyme with the word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000000"/>
                </a:solidFill>
                <a:latin typeface="Helvetica Neue"/>
              </a:rPr>
              <a:t> Make index of rhymes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A66881-9C6A-A059-5603-FE81E32BE0B2}"/>
              </a:ext>
            </a:extLst>
          </p:cNvPr>
          <p:cNvSpPr txBox="1"/>
          <p:nvPr/>
        </p:nvSpPr>
        <p:spPr>
          <a:xfrm>
            <a:off x="673852" y="3126940"/>
            <a:ext cx="300037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350" b="1" dirty="0">
                <a:solidFill>
                  <a:srgbClr val="000000"/>
                </a:solidFill>
                <a:latin typeface="Helvetica Neue"/>
              </a:rPr>
              <a:t>Separate each line of the input txt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8CB3FB-9BAA-E3AB-88B1-956D4E945D7D}"/>
              </a:ext>
            </a:extLst>
          </p:cNvPr>
          <p:cNvSpPr txBox="1"/>
          <p:nvPr/>
        </p:nvSpPr>
        <p:spPr>
          <a:xfrm>
            <a:off x="1284544" y="5477014"/>
            <a:ext cx="129052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350" b="1" dirty="0">
                <a:solidFill>
                  <a:srgbClr val="000000"/>
                </a:solidFill>
                <a:latin typeface="Helvetica Neue"/>
              </a:rPr>
              <a:t>Build dataset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0D6797-7D1A-A7BF-6349-9B458AAF8E1E}"/>
              </a:ext>
            </a:extLst>
          </p:cNvPr>
          <p:cNvSpPr txBox="1"/>
          <p:nvPr/>
        </p:nvSpPr>
        <p:spPr>
          <a:xfrm>
            <a:off x="1175494" y="4900218"/>
            <a:ext cx="1508627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350" b="1" dirty="0">
                <a:solidFill>
                  <a:srgbClr val="000000"/>
                </a:solidFill>
                <a:latin typeface="Helvetica Neue"/>
              </a:rPr>
              <a:t>Compose verse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8B3763BA-0E41-00EF-B484-EB86077A5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53" y="984177"/>
            <a:ext cx="3000375" cy="165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A02D13-793A-6624-7969-A6CB260C1763}"/>
              </a:ext>
            </a:extLst>
          </p:cNvPr>
          <p:cNvCxnSpPr>
            <a:cxnSpLocks/>
          </p:cNvCxnSpPr>
          <p:nvPr/>
        </p:nvCxnSpPr>
        <p:spPr>
          <a:xfrm>
            <a:off x="1929806" y="3427022"/>
            <a:ext cx="0" cy="29989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18DCDB-72C6-B5C2-6E5D-C7F49AC834B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929808" y="4650249"/>
            <a:ext cx="0" cy="24996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771091-F161-823D-D019-A238EE973C7A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 flipH="1">
            <a:off x="1929807" y="5200300"/>
            <a:ext cx="1" cy="27671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3D64D99E-121E-7483-363A-3E1D34CA2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997" y="962359"/>
            <a:ext cx="4227473" cy="270493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8177DC-FA38-8928-69D8-5D3ECBBA345F}"/>
              </a:ext>
            </a:extLst>
          </p:cNvPr>
          <p:cNvCxnSpPr>
            <a:cxnSpLocks/>
          </p:cNvCxnSpPr>
          <p:nvPr/>
        </p:nvCxnSpPr>
        <p:spPr>
          <a:xfrm flipH="1">
            <a:off x="1895344" y="5798380"/>
            <a:ext cx="1" cy="27671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7CC052B-6CF5-A5B2-A7F9-68283F2C5F7D}"/>
              </a:ext>
            </a:extLst>
          </p:cNvPr>
          <p:cNvSpPr txBox="1"/>
          <p:nvPr/>
        </p:nvSpPr>
        <p:spPr>
          <a:xfrm>
            <a:off x="6337904" y="3626232"/>
            <a:ext cx="25318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92929"/>
                </a:solidFill>
                <a:latin typeface="source-serif-pro"/>
              </a:rPr>
              <a:t>Input-output layers of the model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280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2513-F317-3FC5-3E9A-F1D8C523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783712" cy="1450757"/>
          </a:xfrm>
        </p:spPr>
        <p:txBody>
          <a:bodyPr>
            <a:normAutofit/>
          </a:bodyPr>
          <a:lstStyle/>
          <a:p>
            <a:r>
              <a:rPr lang="en-US" sz="3200" dirty="0"/>
              <a:t>Model 3 (T5/GPT-2): tokens as input sequences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3E9945-4C39-4C4D-3F5B-17408E10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2857B-1770-604E-3C82-04467C2EE519}"/>
              </a:ext>
            </a:extLst>
          </p:cNvPr>
          <p:cNvSpPr txBox="1"/>
          <p:nvPr/>
        </p:nvSpPr>
        <p:spPr>
          <a:xfrm>
            <a:off x="1848364" y="1969477"/>
            <a:ext cx="12927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Lyric corpus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5FB33-0773-B0E2-EE6C-1E874C398FA8}"/>
              </a:ext>
            </a:extLst>
          </p:cNvPr>
          <p:cNvSpPr txBox="1"/>
          <p:nvPr/>
        </p:nvSpPr>
        <p:spPr>
          <a:xfrm>
            <a:off x="2001387" y="2620094"/>
            <a:ext cx="986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Tokenize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0982A5-2349-D58B-D888-444B2AE961BF}"/>
              </a:ext>
            </a:extLst>
          </p:cNvPr>
          <p:cNvSpPr txBox="1"/>
          <p:nvPr/>
        </p:nvSpPr>
        <p:spPr>
          <a:xfrm>
            <a:off x="2043994" y="3270711"/>
            <a:ext cx="9014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0A33A27-70ED-BA61-A0F6-6D228EDDF823}"/>
              </a:ext>
            </a:extLst>
          </p:cNvPr>
          <p:cNvGrpSpPr/>
          <p:nvPr/>
        </p:nvGrpSpPr>
        <p:grpSpPr>
          <a:xfrm>
            <a:off x="822960" y="4060094"/>
            <a:ext cx="3947746" cy="1876305"/>
            <a:chOff x="316523" y="3929379"/>
            <a:chExt cx="3947746" cy="187630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26E03F-7874-5EA7-7926-0B9E51129D40}"/>
                </a:ext>
              </a:extLst>
            </p:cNvPr>
            <p:cNvSpPr txBox="1"/>
            <p:nvPr/>
          </p:nvSpPr>
          <p:spPr>
            <a:xfrm>
              <a:off x="673409" y="4397360"/>
              <a:ext cx="11965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vocab_size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D8250F-04F7-B23E-19CB-D0841839EFEE}"/>
                </a:ext>
              </a:extLst>
            </p:cNvPr>
            <p:cNvSpPr txBox="1"/>
            <p:nvPr/>
          </p:nvSpPr>
          <p:spPr>
            <a:xfrm>
              <a:off x="2666231" y="4397360"/>
              <a:ext cx="12867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max_length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9D5261-F17C-2096-5A16-89644F8438A1}"/>
                </a:ext>
              </a:extLst>
            </p:cNvPr>
            <p:cNvSpPr txBox="1"/>
            <p:nvPr/>
          </p:nvSpPr>
          <p:spPr>
            <a:xfrm>
              <a:off x="673409" y="4864306"/>
              <a:ext cx="9471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dropout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765217-58EF-AE94-94B7-7B522DDEF17B}"/>
                </a:ext>
              </a:extLst>
            </p:cNvPr>
            <p:cNvSpPr txBox="1"/>
            <p:nvPr/>
          </p:nvSpPr>
          <p:spPr>
            <a:xfrm>
              <a:off x="642427" y="5330687"/>
              <a:ext cx="16979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effectLst/>
                  <a:latin typeface="Source Sans Pro" panose="020B0503030403020204" pitchFamily="34" charset="0"/>
                </a:rPr>
                <a:t>embedding size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A0A6B-F1B9-06F9-1343-4D15C82DCD4C}"/>
                </a:ext>
              </a:extLst>
            </p:cNvPr>
            <p:cNvSpPr txBox="1"/>
            <p:nvPr/>
          </p:nvSpPr>
          <p:spPr>
            <a:xfrm>
              <a:off x="2666231" y="4864306"/>
              <a:ext cx="12875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i="0" dirty="0" err="1">
                  <a:solidFill>
                    <a:srgbClr val="36464E"/>
                  </a:solidFill>
                  <a:effectLst/>
                  <a:latin typeface="Fira Code" panose="020B0809050000020004" pitchFamily="49" charset="0"/>
                </a:rPr>
                <a:t>n_layers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70A1F2-5F16-DBC7-0A7E-ACD77853570F}"/>
                </a:ext>
              </a:extLst>
            </p:cNvPr>
            <p:cNvSpPr txBox="1"/>
            <p:nvPr/>
          </p:nvSpPr>
          <p:spPr>
            <a:xfrm>
              <a:off x="2941948" y="5330687"/>
              <a:ext cx="101181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0" i="0" dirty="0" err="1">
                  <a:solidFill>
                    <a:srgbClr val="36464E"/>
                  </a:solidFill>
                  <a:effectLst/>
                  <a:latin typeface="Fira Code" panose="020B0809050000020004" pitchFamily="49" charset="0"/>
                </a:rPr>
                <a:t>n_head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5539D6-9ECB-4818-93CA-551B1AFE16A8}"/>
                </a:ext>
              </a:extLst>
            </p:cNvPr>
            <p:cNvSpPr/>
            <p:nvPr/>
          </p:nvSpPr>
          <p:spPr>
            <a:xfrm>
              <a:off x="316523" y="4114045"/>
              <a:ext cx="3947746" cy="16916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49FAF9-8D35-E035-7506-3D7A23B72E43}"/>
                </a:ext>
              </a:extLst>
            </p:cNvPr>
            <p:cNvSpPr txBox="1"/>
            <p:nvPr/>
          </p:nvSpPr>
          <p:spPr>
            <a:xfrm>
              <a:off x="1462983" y="3929379"/>
              <a:ext cx="13989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GPT-2 Config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D81AAA-372A-D650-F63A-3E22A99B63F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94727" y="2338809"/>
            <a:ext cx="0" cy="281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55F338-B131-F16B-8649-0DCF30DC2EAD}"/>
              </a:ext>
            </a:extLst>
          </p:cNvPr>
          <p:cNvCxnSpPr/>
          <p:nvPr/>
        </p:nvCxnSpPr>
        <p:spPr>
          <a:xfrm>
            <a:off x="2477142" y="2989426"/>
            <a:ext cx="0" cy="281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706A48-56AD-8E3C-B74A-53D4E4B23845}"/>
              </a:ext>
            </a:extLst>
          </p:cNvPr>
          <p:cNvCxnSpPr/>
          <p:nvPr/>
        </p:nvCxnSpPr>
        <p:spPr>
          <a:xfrm>
            <a:off x="2510023" y="3710395"/>
            <a:ext cx="0" cy="2812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60C7D8-C90C-09D7-D6D7-F30F61A216E5}"/>
              </a:ext>
            </a:extLst>
          </p:cNvPr>
          <p:cNvCxnSpPr>
            <a:cxnSpLocks/>
          </p:cNvCxnSpPr>
          <p:nvPr/>
        </p:nvCxnSpPr>
        <p:spPr>
          <a:xfrm>
            <a:off x="4770706" y="5126837"/>
            <a:ext cx="759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3C414A-8A20-CCBF-F05E-FF75F8AC94DA}"/>
              </a:ext>
            </a:extLst>
          </p:cNvPr>
          <p:cNvSpPr txBox="1"/>
          <p:nvPr/>
        </p:nvSpPr>
        <p:spPr>
          <a:xfrm>
            <a:off x="2538582" y="3683909"/>
            <a:ext cx="133203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Train the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6E742C-CFCB-BADA-C518-19BB0B2B4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3" r="20702"/>
          <a:stretch/>
        </p:blipFill>
        <p:spPr bwMode="auto">
          <a:xfrm>
            <a:off x="5669057" y="1969477"/>
            <a:ext cx="2301619" cy="274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FAB7EB1-1A28-3E85-09AF-DB89CB3C15BE}"/>
              </a:ext>
            </a:extLst>
          </p:cNvPr>
          <p:cNvSpPr txBox="1"/>
          <p:nvPr/>
        </p:nvSpPr>
        <p:spPr>
          <a:xfrm>
            <a:off x="5530362" y="4948600"/>
            <a:ext cx="35544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Reload the model and generate text</a:t>
            </a:r>
          </a:p>
        </p:txBody>
      </p:sp>
    </p:spTree>
    <p:extLst>
      <p:ext uri="{BB962C8B-B14F-4D97-AF65-F5344CB8AC3E}">
        <p14:creationId xmlns:p14="http://schemas.microsoft.com/office/powerpoint/2010/main" val="406842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EF00-7922-5FD7-D6EF-2EA20651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(BLEU score)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8AB44-2D9E-B5C4-21C4-616A20CD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C6FBB6-19EE-156B-7EBF-539649D88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0" y="2824485"/>
            <a:ext cx="3178626" cy="145803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E42889-3885-5B3C-1C9C-E945DFFF6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423" y="1900759"/>
            <a:ext cx="4450598" cy="26712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Problems with BLEU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It doesn’t consider meaning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It doesn’t directly consider sentence structure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It doesn’t handle morphologically rich languages well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It doesn’t map well to human judgements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AD251-27F4-B55B-7475-465E031E5842}"/>
              </a:ext>
            </a:extLst>
          </p:cNvPr>
          <p:cNvSpPr txBox="1"/>
          <p:nvPr/>
        </p:nvSpPr>
        <p:spPr>
          <a:xfrm>
            <a:off x="4017461" y="4576916"/>
            <a:ext cx="2093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BLEURT?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178C9-1CCE-9D92-AE12-1215BD4DD606}"/>
              </a:ext>
            </a:extLst>
          </p:cNvPr>
          <p:cNvSpPr txBox="1"/>
          <p:nvPr/>
        </p:nvSpPr>
        <p:spPr>
          <a:xfrm>
            <a:off x="4017461" y="4958280"/>
            <a:ext cx="5403266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000000"/>
                </a:solidFill>
                <a:effectLst/>
                <a:latin typeface="Lucida Grande"/>
              </a:rPr>
              <a:t>BLEURT: Learning Robust Metrics for Text Generation</a:t>
            </a:r>
          </a:p>
          <a:p>
            <a:r>
              <a:rPr lang="en-US" sz="1600" dirty="0">
                <a:hlinkClick r:id="rId4"/>
              </a:rPr>
              <a:t>https://arxiv.org/abs/2004.04696</a:t>
            </a:r>
            <a:endParaRPr lang="en-US" sz="1600" dirty="0"/>
          </a:p>
          <a:p>
            <a:endParaRPr lang="en-US" sz="1600" dirty="0"/>
          </a:p>
          <a:p>
            <a:r>
              <a:rPr lang="en-US" sz="1600" i="0" dirty="0">
                <a:solidFill>
                  <a:srgbClr val="111827"/>
                </a:solidFill>
                <a:effectLst/>
                <a:latin typeface="Source Sans Pro" panose="020B0503030403020204" pitchFamily="34" charset="0"/>
              </a:rPr>
              <a:t>Metric: </a:t>
            </a:r>
            <a:r>
              <a:rPr lang="en-US" sz="1600" i="0" dirty="0" err="1">
                <a:solidFill>
                  <a:srgbClr val="111827"/>
                </a:solidFill>
                <a:effectLst/>
                <a:latin typeface="Source Sans Pro" panose="020B0503030403020204" pitchFamily="34" charset="0"/>
              </a:rPr>
              <a:t>bleurt</a:t>
            </a:r>
            <a:r>
              <a:rPr lang="en-US" sz="1600" i="0" dirty="0">
                <a:solidFill>
                  <a:srgbClr val="111827"/>
                </a:solidFill>
                <a:effectLst/>
                <a:latin typeface="Source Sans Pro" panose="020B0503030403020204" pitchFamily="34" charset="0"/>
              </a:rPr>
              <a:t> </a:t>
            </a:r>
          </a:p>
          <a:p>
            <a:r>
              <a:rPr lang="en-US" sz="1600" i="0" dirty="0">
                <a:solidFill>
                  <a:srgbClr val="111827"/>
                </a:solidFill>
                <a:effectLst/>
                <a:latin typeface="Source Sans Pro" panose="020B0503030403020204" pitchFamily="34" charset="0"/>
                <a:hlinkClick r:id="rId5"/>
              </a:rPr>
              <a:t>https://huggingface.co/spaces/evaluate-metric/bleurt</a:t>
            </a:r>
            <a:r>
              <a:rPr lang="en-US" sz="1600" i="0" dirty="0">
                <a:solidFill>
                  <a:srgbClr val="111827"/>
                </a:solidFill>
                <a:effectLst/>
                <a:latin typeface="Source Sans Pro" panose="020B0503030403020204" pitchFamily="34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5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85D05-EB18-42B5-1997-FE311651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65712" y="2085703"/>
            <a:ext cx="46280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CC27-701D-7744-171F-337FA302C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2198914"/>
            <a:ext cx="4776107" cy="3670180"/>
          </a:xfrm>
        </p:spPr>
        <p:txBody>
          <a:bodyPr>
            <a:normAutofit/>
          </a:bodyPr>
          <a:lstStyle/>
          <a:p>
            <a:r>
              <a:rPr lang="en-US" dirty="0"/>
              <a:t>It doesn’t consider meaning</a:t>
            </a:r>
          </a:p>
          <a:p>
            <a:r>
              <a:rPr lang="en-US" dirty="0"/>
              <a:t>It doesn’t directly consider sentence structure</a:t>
            </a:r>
          </a:p>
          <a:p>
            <a:r>
              <a:rPr lang="en-US" dirty="0"/>
              <a:t>It doesn’t handle morphologically rich languages well</a:t>
            </a:r>
          </a:p>
          <a:p>
            <a:r>
              <a:rPr lang="en-US" dirty="0"/>
              <a:t>It doesn’t map well to human judgements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6AC57-6DFC-2B06-E6B3-085E3E1C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94F30FA-2D87-4B59-8F3D-255EDE0B3A43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9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6A55-362E-9D5B-ADC6-55928CC8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7FD2D-E0DF-76ED-9191-C389C8B6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30FA-2D87-4B59-8F3D-255EDE0B3A4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495D0-E844-F8A1-10CB-FF8D1CA8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25" y="3966843"/>
            <a:ext cx="3923555" cy="2307593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777B6F3-3D13-E783-211E-42E23FF5B2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7706079"/>
              </p:ext>
            </p:extLst>
          </p:nvPr>
        </p:nvGraphicFramePr>
        <p:xfrm>
          <a:off x="620071" y="2058140"/>
          <a:ext cx="2901271" cy="2040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1F603DC-00E6-90A0-A725-3678349B8E0C}"/>
              </a:ext>
            </a:extLst>
          </p:cNvPr>
          <p:cNvSpPr txBox="1"/>
          <p:nvPr/>
        </p:nvSpPr>
        <p:spPr>
          <a:xfrm>
            <a:off x="468460" y="1873474"/>
            <a:ext cx="963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1804E5-9A8B-04B8-D67B-25537DA64CE3}"/>
              </a:ext>
            </a:extLst>
          </p:cNvPr>
          <p:cNvSpPr txBox="1"/>
          <p:nvPr/>
        </p:nvSpPr>
        <p:spPr>
          <a:xfrm>
            <a:off x="4658935" y="1847213"/>
            <a:ext cx="9637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30C7ECA-CDD6-A604-3D68-0C38367193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710390"/>
              </p:ext>
            </p:extLst>
          </p:nvPr>
        </p:nvGraphicFramePr>
        <p:xfrm>
          <a:off x="5487222" y="1847213"/>
          <a:ext cx="2640777" cy="1660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CB1F6E8D-0988-C934-C62D-26F3F4D48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419" y="3777691"/>
            <a:ext cx="2876580" cy="24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41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3815</TotalTime>
  <Words>736</Words>
  <Application>Microsoft Office PowerPoint</Application>
  <PresentationFormat>Letter Paper (8.5x11 in)</PresentationFormat>
  <Paragraphs>140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Helvetica Neue</vt:lpstr>
      <vt:lpstr>Lucida Grande</vt:lpstr>
      <vt:lpstr>sohne</vt:lpstr>
      <vt:lpstr>source-serif-pro</vt:lpstr>
      <vt:lpstr>Arial</vt:lpstr>
      <vt:lpstr>Calibri</vt:lpstr>
      <vt:lpstr>Calibri Light</vt:lpstr>
      <vt:lpstr>Fira Code</vt:lpstr>
      <vt:lpstr>Source Sans Pro</vt:lpstr>
      <vt:lpstr>Wingdings</vt:lpstr>
      <vt:lpstr>Retrospect</vt:lpstr>
      <vt:lpstr>Lyrics Generator with NLP models</vt:lpstr>
      <vt:lpstr>Procedure </vt:lpstr>
      <vt:lpstr>Data Preprocessing</vt:lpstr>
      <vt:lpstr>PowerPoint Presentation</vt:lpstr>
      <vt:lpstr>PowerPoint Presentation</vt:lpstr>
      <vt:lpstr>Model 3 (T5/GPT-2): tokens as input sequences</vt:lpstr>
      <vt:lpstr>Model evaluation (BLEU score)</vt:lpstr>
      <vt:lpstr>PowerPoint Presentation</vt:lpstr>
      <vt:lpstr>Results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Chenghui</dc:creator>
  <cp:lastModifiedBy>Song, Chenghui</cp:lastModifiedBy>
  <cp:revision>43</cp:revision>
  <dcterms:created xsi:type="dcterms:W3CDTF">2022-11-24T21:43:16Z</dcterms:created>
  <dcterms:modified xsi:type="dcterms:W3CDTF">2022-11-29T18:42:26Z</dcterms:modified>
</cp:coreProperties>
</file>