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61" r:id="rId2"/>
    <p:sldId id="263" r:id="rId3"/>
    <p:sldId id="264" r:id="rId4"/>
    <p:sldId id="265" r:id="rId5"/>
    <p:sldId id="266" r:id="rId6"/>
    <p:sldId id="268" r:id="rId7"/>
    <p:sldId id="269" r:id="rId8"/>
    <p:sldId id="270" r:id="rId9"/>
    <p:sldId id="271" r:id="rId10"/>
    <p:sldId id="272" r:id="rId11"/>
    <p:sldId id="274" r:id="rId12"/>
    <p:sldId id="257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1" autoAdjust="0"/>
    <p:restoredTop sz="94660"/>
  </p:normalViewPr>
  <p:slideViewPr>
    <p:cSldViewPr snapToGrid="0">
      <p:cViewPr>
        <p:scale>
          <a:sx n="80" d="100"/>
          <a:sy n="80" d="100"/>
        </p:scale>
        <p:origin x="389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g\Downloads\lyrics-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Model Loss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'Bee Gees'!$H$1:$H$30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'Bee Gees'!$I$1:$I$30</c:f>
              <c:numCache>
                <c:formatCode>General</c:formatCode>
                <c:ptCount val="30"/>
                <c:pt idx="0">
                  <c:v>3.0076000000000001</c:v>
                </c:pt>
                <c:pt idx="1">
                  <c:v>2.1248</c:v>
                </c:pt>
                <c:pt idx="2">
                  <c:v>1.8731</c:v>
                </c:pt>
                <c:pt idx="3">
                  <c:v>1.669</c:v>
                </c:pt>
                <c:pt idx="4">
                  <c:v>1.5166999999999999</c:v>
                </c:pt>
                <c:pt idx="5">
                  <c:v>1.4026000000000001</c:v>
                </c:pt>
                <c:pt idx="6">
                  <c:v>1.3103</c:v>
                </c:pt>
                <c:pt idx="7">
                  <c:v>1.234</c:v>
                </c:pt>
                <c:pt idx="8">
                  <c:v>1.1647000000000001</c:v>
                </c:pt>
                <c:pt idx="9">
                  <c:v>1.099</c:v>
                </c:pt>
                <c:pt idx="10">
                  <c:v>1.0379</c:v>
                </c:pt>
                <c:pt idx="11">
                  <c:v>0.9778</c:v>
                </c:pt>
                <c:pt idx="12">
                  <c:v>0.9194</c:v>
                </c:pt>
                <c:pt idx="13">
                  <c:v>0.85840000000000005</c:v>
                </c:pt>
                <c:pt idx="14">
                  <c:v>0.80120000000000002</c:v>
                </c:pt>
                <c:pt idx="15">
                  <c:v>0.74560000000000004</c:v>
                </c:pt>
                <c:pt idx="16">
                  <c:v>0.69069999999999998</c:v>
                </c:pt>
                <c:pt idx="17">
                  <c:v>0.63829999999999998</c:v>
                </c:pt>
                <c:pt idx="18">
                  <c:v>0.59150000000000003</c:v>
                </c:pt>
                <c:pt idx="19">
                  <c:v>0.54879999999999995</c:v>
                </c:pt>
                <c:pt idx="20">
                  <c:v>0.50880000000000003</c:v>
                </c:pt>
                <c:pt idx="21">
                  <c:v>0.47539999999999999</c:v>
                </c:pt>
                <c:pt idx="22">
                  <c:v>0.4446</c:v>
                </c:pt>
                <c:pt idx="23">
                  <c:v>0.41970000000000002</c:v>
                </c:pt>
                <c:pt idx="24">
                  <c:v>0.40060000000000001</c:v>
                </c:pt>
                <c:pt idx="25">
                  <c:v>0.38159999999999999</c:v>
                </c:pt>
                <c:pt idx="26">
                  <c:v>0.36630000000000001</c:v>
                </c:pt>
                <c:pt idx="27">
                  <c:v>0.35439999999999999</c:v>
                </c:pt>
                <c:pt idx="28">
                  <c:v>0.34310000000000002</c:v>
                </c:pt>
                <c:pt idx="29">
                  <c:v>0.33489999999999998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1BB-4A59-8F42-5800FED20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2469728"/>
        <c:axId val="1562471392"/>
      </c:scatterChart>
      <c:valAx>
        <c:axId val="1562469728"/>
        <c:scaling>
          <c:orientation val="minMax"/>
          <c:max val="3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2471392"/>
        <c:crosses val="autoZero"/>
        <c:crossBetween val="midCat"/>
      </c:valAx>
      <c:valAx>
        <c:axId val="156247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2469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training (Lil Wayne)</a:t>
            </a:r>
          </a:p>
        </c:rich>
      </c:tx>
      <c:layout>
        <c:manualLayout>
          <c:xMode val="edge"/>
          <c:yMode val="edge"/>
          <c:x val="0.29004855643044625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05485564304462"/>
          <c:y val="0.21084499854184893"/>
          <c:w val="0.74778477690288714"/>
          <c:h val="0.6154512977544474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Sheet3!$J$32:$J$36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Sheet3!$K$32:$K$36</c:f>
              <c:numCache>
                <c:formatCode>General</c:formatCode>
                <c:ptCount val="5"/>
                <c:pt idx="0">
                  <c:v>0.43490000000000001</c:v>
                </c:pt>
                <c:pt idx="1">
                  <c:v>0.42780000000000001</c:v>
                </c:pt>
                <c:pt idx="2">
                  <c:v>0.42770000000000002</c:v>
                </c:pt>
                <c:pt idx="3">
                  <c:v>0.42780000000000001</c:v>
                </c:pt>
                <c:pt idx="4">
                  <c:v>0.42770000000000002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892-49D2-88DA-F86767F059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5663295"/>
        <c:axId val="865665791"/>
      </c:scatterChart>
      <c:valAx>
        <c:axId val="8656632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5665791"/>
        <c:crosses val="autoZero"/>
        <c:crossBetween val="midCat"/>
      </c:valAx>
      <c:valAx>
        <c:axId val="865665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5663295"/>
        <c:crosses val="autoZero"/>
        <c:crossBetween val="midCat"/>
        <c:majorUnit val="1.0000000000000002E-2"/>
        <c:minorUnit val="1.0000000000000002E-3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1B67-9F17-4F0A-8966-48A8CA3643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57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1B67-9F17-4F0A-8966-48A8CA3643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88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1B67-9F17-4F0A-8966-48A8CA3643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90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1B67-9F17-4F0A-8966-48A8CA3643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92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1B67-9F17-4F0A-8966-48A8CA3643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48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1B67-9F17-4F0A-8966-48A8CA3643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95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1B67-9F17-4F0A-8966-48A8CA3643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85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1B67-9F17-4F0A-8966-48A8CA3643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70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1B67-9F17-4F0A-8966-48A8CA3643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6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1B67-9F17-4F0A-8966-48A8CA3643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22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6661B67-9F17-4F0A-8966-48A8CA3643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67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61B67-9F17-4F0A-8966-48A8CA3643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41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s://www.kaggle.com/datasets/neisse/scrapped-lyrics-from-6-genres?select=lyrics-data.csv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9941-B29E-9212-605F-AD582928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Lyrics Generator with NLP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0973E-9CAC-D970-AEBC-90D875812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Dawson Sargent, Chenghui Song, Kelvin Yi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3ABD9-8075-855E-0D7E-41366F63F8BD}"/>
              </a:ext>
            </a:extLst>
          </p:cNvPr>
          <p:cNvSpPr txBox="1"/>
          <p:nvPr/>
        </p:nvSpPr>
        <p:spPr>
          <a:xfrm>
            <a:off x="359228" y="457200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CS662/Info662 Final Project</a:t>
            </a:r>
          </a:p>
        </p:txBody>
      </p:sp>
    </p:spTree>
    <p:extLst>
      <p:ext uri="{BB962C8B-B14F-4D97-AF65-F5344CB8AC3E}">
        <p14:creationId xmlns:p14="http://schemas.microsoft.com/office/powerpoint/2010/main" val="3831300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3B8EBF6-3EFA-1138-7CF6-6C14DB618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53" y="72556"/>
            <a:ext cx="6320589" cy="347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139D78-6762-9DEB-00DD-6DAC4AFE0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954" y="72556"/>
            <a:ext cx="4769741" cy="34766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7F253C-CEAB-532C-3EEB-2B6D0F77B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12" y="3707620"/>
            <a:ext cx="5143946" cy="2264163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1FC418A-27CB-1DC7-3997-748FFA691E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0934885"/>
              </p:ext>
            </p:extLst>
          </p:nvPr>
        </p:nvGraphicFramePr>
        <p:xfrm>
          <a:off x="6658444" y="3727524"/>
          <a:ext cx="4186989" cy="2221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217593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7BB409-AA6D-A940-E9B8-11265CA29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7" y="1687468"/>
            <a:ext cx="5464013" cy="31320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B45F5E-9C66-9F87-E7AB-3B11E21E6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187" y="1167245"/>
            <a:ext cx="3642676" cy="36502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98AA1E-3356-E043-C85D-16827047CE77}"/>
              </a:ext>
            </a:extLst>
          </p:cNvPr>
          <p:cNvSpPr txBox="1"/>
          <p:nvPr/>
        </p:nvSpPr>
        <p:spPr>
          <a:xfrm>
            <a:off x="1286376" y="342087"/>
            <a:ext cx="383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Generate New Text</a:t>
            </a:r>
          </a:p>
        </p:txBody>
      </p:sp>
    </p:spTree>
    <p:extLst>
      <p:ext uri="{BB962C8B-B14F-4D97-AF65-F5344CB8AC3E}">
        <p14:creationId xmlns:p14="http://schemas.microsoft.com/office/powerpoint/2010/main" val="3167945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84CD3C-2A55-5C45-BF6D-6FD6FFCC55A4}"/>
              </a:ext>
            </a:extLst>
          </p:cNvPr>
          <p:cNvSpPr txBox="1"/>
          <p:nvPr/>
        </p:nvSpPr>
        <p:spPr>
          <a:xfrm>
            <a:off x="3287310" y="350925"/>
            <a:ext cx="4972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main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15819-729A-A9C1-DDAD-34DF2D8305F6}"/>
              </a:ext>
            </a:extLst>
          </p:cNvPr>
          <p:cNvSpPr txBox="1"/>
          <p:nvPr/>
        </p:nvSpPr>
        <p:spPr>
          <a:xfrm>
            <a:off x="11066025" y="976943"/>
            <a:ext cx="9078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Text_file</a:t>
            </a:r>
            <a:endParaRPr lang="en-US" sz="1200" dirty="0"/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Lyrics_file</a:t>
            </a:r>
            <a:r>
              <a:rPr lang="en-US" sz="12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D7D6A-8718-B944-6EE6-EAB4BEF15B6A}"/>
              </a:ext>
            </a:extLst>
          </p:cNvPr>
          <p:cNvSpPr txBox="1"/>
          <p:nvPr/>
        </p:nvSpPr>
        <p:spPr>
          <a:xfrm>
            <a:off x="9474685" y="850128"/>
            <a:ext cx="112402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</a:rPr>
              <a:t>Split_lyrics_file</a:t>
            </a:r>
            <a:endParaRPr lang="en-US" sz="1200" dirty="0">
              <a:highlight>
                <a:srgbClr val="FFFF00"/>
              </a:highlight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9F96A3-A1F3-FF72-99BD-0A1EDE95F62E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 flipV="1">
            <a:off x="10598711" y="988628"/>
            <a:ext cx="467314" cy="21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FCE053-53A1-CBC5-D66B-1F454293C8A0}"/>
              </a:ext>
            </a:extLst>
          </p:cNvPr>
          <p:cNvSpPr txBox="1"/>
          <p:nvPr/>
        </p:nvSpPr>
        <p:spPr>
          <a:xfrm>
            <a:off x="7658135" y="1112256"/>
            <a:ext cx="44973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bars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1F5D9A-86BC-6F5E-1E4E-1E4F15CB5E2D}"/>
              </a:ext>
            </a:extLst>
          </p:cNvPr>
          <p:cNvCxnSpPr>
            <a:stCxn id="4" idx="1"/>
            <a:endCxn id="7" idx="3"/>
          </p:cNvCxnSpPr>
          <p:nvPr/>
        </p:nvCxnSpPr>
        <p:spPr>
          <a:xfrm flipH="1">
            <a:off x="8107874" y="988628"/>
            <a:ext cx="1366811" cy="26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FD9738-A5F9-37CC-7F3C-954E215EFCB7}"/>
              </a:ext>
            </a:extLst>
          </p:cNvPr>
          <p:cNvSpPr txBox="1"/>
          <p:nvPr/>
        </p:nvSpPr>
        <p:spPr>
          <a:xfrm>
            <a:off x="5581422" y="1389255"/>
            <a:ext cx="103656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</a:rPr>
              <a:t>build_dataset</a:t>
            </a:r>
            <a:endParaRPr lang="en-US" sz="1200" dirty="0">
              <a:highlight>
                <a:srgbClr val="FFFF00"/>
              </a:highlight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35DC69-FD96-7DB3-94E7-AD3D8F49B479}"/>
              </a:ext>
            </a:extLst>
          </p:cNvPr>
          <p:cNvCxnSpPr>
            <a:stCxn id="7" idx="1"/>
            <a:endCxn id="13" idx="3"/>
          </p:cNvCxnSpPr>
          <p:nvPr/>
        </p:nvCxnSpPr>
        <p:spPr>
          <a:xfrm flipH="1">
            <a:off x="6617988" y="1250756"/>
            <a:ext cx="1040147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F60BB0-5CA4-35EB-4972-E28556FB89E8}"/>
              </a:ext>
            </a:extLst>
          </p:cNvPr>
          <p:cNvSpPr txBox="1"/>
          <p:nvPr/>
        </p:nvSpPr>
        <p:spPr>
          <a:xfrm>
            <a:off x="4064295" y="1296211"/>
            <a:ext cx="60458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x_data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389940-3D6F-DB45-6A50-F4B199DE337C}"/>
              </a:ext>
            </a:extLst>
          </p:cNvPr>
          <p:cNvSpPr txBox="1"/>
          <p:nvPr/>
        </p:nvSpPr>
        <p:spPr>
          <a:xfrm>
            <a:off x="4048053" y="1703117"/>
            <a:ext cx="6061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y_data</a:t>
            </a:r>
            <a:endParaRPr lang="en-US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60E976-CD42-F4A4-5576-13918B6FFA74}"/>
              </a:ext>
            </a:extLst>
          </p:cNvPr>
          <p:cNvCxnSpPr>
            <a:stCxn id="13" idx="1"/>
            <a:endCxn id="16" idx="3"/>
          </p:cNvCxnSpPr>
          <p:nvPr/>
        </p:nvCxnSpPr>
        <p:spPr>
          <a:xfrm flipH="1" flipV="1">
            <a:off x="4668884" y="1434711"/>
            <a:ext cx="912538" cy="93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94531F-6D78-1B2C-0518-176EC18FA8BE}"/>
              </a:ext>
            </a:extLst>
          </p:cNvPr>
          <p:cNvCxnSpPr>
            <a:stCxn id="13" idx="1"/>
            <a:endCxn id="17" idx="3"/>
          </p:cNvCxnSpPr>
          <p:nvPr/>
        </p:nvCxnSpPr>
        <p:spPr>
          <a:xfrm flipH="1">
            <a:off x="4654245" y="1527755"/>
            <a:ext cx="927177" cy="31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5C6E9B-6142-0F5F-2E3D-D3BA315F8C8F}"/>
              </a:ext>
            </a:extLst>
          </p:cNvPr>
          <p:cNvSpPr txBox="1"/>
          <p:nvPr/>
        </p:nvSpPr>
        <p:spPr>
          <a:xfrm>
            <a:off x="7159945" y="1576634"/>
            <a:ext cx="9216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</a:rPr>
              <a:t>rhymeindex</a:t>
            </a:r>
            <a:endParaRPr lang="en-US" sz="1200" dirty="0">
              <a:highlight>
                <a:srgbClr val="FFFF00"/>
              </a:highlight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2E87BA-0E4D-16BA-2120-05E051F4146B}"/>
              </a:ext>
            </a:extLst>
          </p:cNvPr>
          <p:cNvCxnSpPr>
            <a:cxnSpLocks/>
            <a:stCxn id="91" idx="1"/>
            <a:endCxn id="13" idx="3"/>
          </p:cNvCxnSpPr>
          <p:nvPr/>
        </p:nvCxnSpPr>
        <p:spPr>
          <a:xfrm flipH="1" flipV="1">
            <a:off x="6617988" y="1527755"/>
            <a:ext cx="519094" cy="901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E09AF9F-5CF5-346F-2872-11ED59D34CD6}"/>
              </a:ext>
            </a:extLst>
          </p:cNvPr>
          <p:cNvSpPr txBox="1"/>
          <p:nvPr/>
        </p:nvSpPr>
        <p:spPr>
          <a:xfrm>
            <a:off x="3000678" y="1197756"/>
            <a:ext cx="47487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train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DC223A-1A46-420E-6D02-C32A8B5910DD}"/>
              </a:ext>
            </a:extLst>
          </p:cNvPr>
          <p:cNvSpPr txBox="1"/>
          <p:nvPr/>
        </p:nvSpPr>
        <p:spPr>
          <a:xfrm>
            <a:off x="4093573" y="801642"/>
            <a:ext cx="58221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model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1AA38E-6E93-CC85-AB60-5EE1C0AA6DEA}"/>
              </a:ext>
            </a:extLst>
          </p:cNvPr>
          <p:cNvCxnSpPr>
            <a:stCxn id="16" idx="1"/>
            <a:endCxn id="26" idx="3"/>
          </p:cNvCxnSpPr>
          <p:nvPr/>
        </p:nvCxnSpPr>
        <p:spPr>
          <a:xfrm flipH="1" flipV="1">
            <a:off x="3475552" y="1336256"/>
            <a:ext cx="588743" cy="9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33298D-FF02-87D5-1871-D7119675AA30}"/>
              </a:ext>
            </a:extLst>
          </p:cNvPr>
          <p:cNvCxnSpPr>
            <a:stCxn id="17" idx="1"/>
            <a:endCxn id="26" idx="3"/>
          </p:cNvCxnSpPr>
          <p:nvPr/>
        </p:nvCxnSpPr>
        <p:spPr>
          <a:xfrm flipH="1" flipV="1">
            <a:off x="3475552" y="1336256"/>
            <a:ext cx="572501" cy="50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8463047-CD63-EC92-A51B-38524ED8379A}"/>
              </a:ext>
            </a:extLst>
          </p:cNvPr>
          <p:cNvCxnSpPr>
            <a:stCxn id="27" idx="1"/>
            <a:endCxn id="26" idx="3"/>
          </p:cNvCxnSpPr>
          <p:nvPr/>
        </p:nvCxnSpPr>
        <p:spPr>
          <a:xfrm flipH="1">
            <a:off x="3475552" y="940142"/>
            <a:ext cx="618021" cy="396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8F9DB3C-050C-7081-EE62-80BE1B72CF0F}"/>
              </a:ext>
            </a:extLst>
          </p:cNvPr>
          <p:cNvSpPr txBox="1"/>
          <p:nvPr/>
        </p:nvSpPr>
        <p:spPr>
          <a:xfrm>
            <a:off x="9410684" y="2300895"/>
            <a:ext cx="11341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</a:rPr>
              <a:t>generate_lyrics</a:t>
            </a:r>
            <a:endParaRPr lang="en-US" sz="1200" dirty="0">
              <a:highlight>
                <a:srgbClr val="FFFF00"/>
              </a:highlight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E9A36A-5D44-6A98-B467-E1458D6B8696}"/>
              </a:ext>
            </a:extLst>
          </p:cNvPr>
          <p:cNvSpPr txBox="1"/>
          <p:nvPr/>
        </p:nvSpPr>
        <p:spPr>
          <a:xfrm>
            <a:off x="11011701" y="2322532"/>
            <a:ext cx="91454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Text_model</a:t>
            </a:r>
            <a:endParaRPr lang="en-US" sz="12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02B8ADD-A939-DBF5-252F-45B9E5406DBE}"/>
              </a:ext>
            </a:extLst>
          </p:cNvPr>
          <p:cNvCxnSpPr>
            <a:stCxn id="3" idx="1"/>
            <a:endCxn id="54" idx="3"/>
          </p:cNvCxnSpPr>
          <p:nvPr/>
        </p:nvCxnSpPr>
        <p:spPr>
          <a:xfrm flipH="1">
            <a:off x="10544841" y="1207776"/>
            <a:ext cx="521184" cy="1231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95994A-05FD-7CD5-5EF9-6DCAD28ECB76}"/>
              </a:ext>
            </a:extLst>
          </p:cNvPr>
          <p:cNvCxnSpPr>
            <a:cxnSpLocks/>
            <a:stCxn id="61" idx="1"/>
            <a:endCxn id="54" idx="3"/>
          </p:cNvCxnSpPr>
          <p:nvPr/>
        </p:nvCxnSpPr>
        <p:spPr>
          <a:xfrm flipH="1" flipV="1">
            <a:off x="10544841" y="2439395"/>
            <a:ext cx="466860" cy="2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5F3F5F0-76BF-0A1E-97B4-705432BC3020}"/>
              </a:ext>
            </a:extLst>
          </p:cNvPr>
          <p:cNvCxnSpPr>
            <a:cxnSpLocks/>
            <a:stCxn id="54" idx="1"/>
            <a:endCxn id="7" idx="3"/>
          </p:cNvCxnSpPr>
          <p:nvPr/>
        </p:nvCxnSpPr>
        <p:spPr>
          <a:xfrm flipH="1" flipV="1">
            <a:off x="8107874" y="1250756"/>
            <a:ext cx="1302810" cy="118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564B973-1FC5-6437-E209-28E3EB95B292}"/>
              </a:ext>
            </a:extLst>
          </p:cNvPr>
          <p:cNvSpPr txBox="1"/>
          <p:nvPr/>
        </p:nvSpPr>
        <p:spPr>
          <a:xfrm>
            <a:off x="6556695" y="309398"/>
            <a:ext cx="91454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Text_model</a:t>
            </a:r>
            <a:endParaRPr 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B882DA5-36F6-7215-76E1-48566F6DD794}"/>
              </a:ext>
            </a:extLst>
          </p:cNvPr>
          <p:cNvSpPr txBox="1"/>
          <p:nvPr/>
        </p:nvSpPr>
        <p:spPr>
          <a:xfrm>
            <a:off x="7560517" y="6581001"/>
            <a:ext cx="102887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Text generate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1215C80-3D95-D3F2-E373-F32A3006BEEE}"/>
              </a:ext>
            </a:extLst>
          </p:cNvPr>
          <p:cNvSpPr txBox="1"/>
          <p:nvPr/>
        </p:nvSpPr>
        <p:spPr>
          <a:xfrm>
            <a:off x="7137082" y="2290729"/>
            <a:ext cx="84209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rhyme_list</a:t>
            </a:r>
            <a:endParaRPr lang="en-US" sz="12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D7CF870-B7DF-7AD3-FBB9-9A5D2AA7AA76}"/>
              </a:ext>
            </a:extLst>
          </p:cNvPr>
          <p:cNvSpPr txBox="1"/>
          <p:nvPr/>
        </p:nvSpPr>
        <p:spPr>
          <a:xfrm>
            <a:off x="5398977" y="785415"/>
            <a:ext cx="119199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</a:rPr>
              <a:t>Create_network</a:t>
            </a:r>
            <a:endParaRPr lang="en-US" sz="1200" dirty="0">
              <a:highlight>
                <a:srgbClr val="FFFF00"/>
              </a:highlight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9A9A976-E797-654A-0156-23B6CED641C0}"/>
              </a:ext>
            </a:extLst>
          </p:cNvPr>
          <p:cNvSpPr txBox="1"/>
          <p:nvPr/>
        </p:nvSpPr>
        <p:spPr>
          <a:xfrm>
            <a:off x="7030504" y="781627"/>
            <a:ext cx="5526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depth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9480774-19FB-E0D4-FF46-1F96432504AF}"/>
              </a:ext>
            </a:extLst>
          </p:cNvPr>
          <p:cNvCxnSpPr>
            <a:stCxn id="103" idx="1"/>
            <a:endCxn id="102" idx="3"/>
          </p:cNvCxnSpPr>
          <p:nvPr/>
        </p:nvCxnSpPr>
        <p:spPr>
          <a:xfrm flipH="1">
            <a:off x="6590970" y="920127"/>
            <a:ext cx="439534" cy="3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0FF295D-127A-58B7-2271-ADB2917D8C09}"/>
              </a:ext>
            </a:extLst>
          </p:cNvPr>
          <p:cNvCxnSpPr>
            <a:stCxn id="102" idx="1"/>
            <a:endCxn id="27" idx="3"/>
          </p:cNvCxnSpPr>
          <p:nvPr/>
        </p:nvCxnSpPr>
        <p:spPr>
          <a:xfrm flipH="1">
            <a:off x="4675784" y="923915"/>
            <a:ext cx="723193" cy="16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B8B388E2-0F79-4000-54C2-5731674645F4}"/>
              </a:ext>
            </a:extLst>
          </p:cNvPr>
          <p:cNvSpPr txBox="1"/>
          <p:nvPr/>
        </p:nvSpPr>
        <p:spPr>
          <a:xfrm>
            <a:off x="11169093" y="1693138"/>
            <a:ext cx="65005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</a:rPr>
              <a:t>markov</a:t>
            </a:r>
            <a:endParaRPr lang="en-US" sz="1200" dirty="0">
              <a:highlight>
                <a:srgbClr val="FFFF00"/>
              </a:highlight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2EB0361-E964-1CE8-A07A-FED965CC362B}"/>
              </a:ext>
            </a:extLst>
          </p:cNvPr>
          <p:cNvCxnSpPr>
            <a:cxnSpLocks/>
            <a:stCxn id="3" idx="2"/>
            <a:endCxn id="108" idx="0"/>
          </p:cNvCxnSpPr>
          <p:nvPr/>
        </p:nvCxnSpPr>
        <p:spPr>
          <a:xfrm flipH="1">
            <a:off x="11494118" y="1438608"/>
            <a:ext cx="25846" cy="25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1ED68DD-5D53-E610-D45D-F41168878B47}"/>
              </a:ext>
            </a:extLst>
          </p:cNvPr>
          <p:cNvCxnSpPr>
            <a:cxnSpLocks/>
            <a:stCxn id="108" idx="2"/>
            <a:endCxn id="61" idx="0"/>
          </p:cNvCxnSpPr>
          <p:nvPr/>
        </p:nvCxnSpPr>
        <p:spPr>
          <a:xfrm flipH="1">
            <a:off x="11468974" y="1970137"/>
            <a:ext cx="25144" cy="35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FCFE4887-0EA4-EA37-38A8-681B24B3B31F}"/>
              </a:ext>
            </a:extLst>
          </p:cNvPr>
          <p:cNvSpPr txBox="1"/>
          <p:nvPr/>
        </p:nvSpPr>
        <p:spPr>
          <a:xfrm>
            <a:off x="8208613" y="703717"/>
            <a:ext cx="92858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Train_mode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A345001-4987-8117-41F7-878936E63D47}"/>
              </a:ext>
            </a:extLst>
          </p:cNvPr>
          <p:cNvSpPr txBox="1"/>
          <p:nvPr/>
        </p:nvSpPr>
        <p:spPr>
          <a:xfrm>
            <a:off x="8130729" y="1970137"/>
            <a:ext cx="126682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Non_Train_mode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1CC5CE8-A5B8-750A-006E-3CEA18C24450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 flipH="1">
            <a:off x="7620777" y="1389255"/>
            <a:ext cx="262228" cy="187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DDB87D3-A50C-C853-2A1F-D8D131D04DB3}"/>
              </a:ext>
            </a:extLst>
          </p:cNvPr>
          <p:cNvCxnSpPr>
            <a:cxnSpLocks/>
            <a:stCxn id="22" idx="2"/>
            <a:endCxn id="91" idx="0"/>
          </p:cNvCxnSpPr>
          <p:nvPr/>
        </p:nvCxnSpPr>
        <p:spPr>
          <a:xfrm flipH="1">
            <a:off x="7558127" y="1853633"/>
            <a:ext cx="62650" cy="43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87D0DC76-9AD2-A93D-E35A-4BE37AADDC80}"/>
              </a:ext>
            </a:extLst>
          </p:cNvPr>
          <p:cNvSpPr txBox="1"/>
          <p:nvPr/>
        </p:nvSpPr>
        <p:spPr>
          <a:xfrm>
            <a:off x="4144334" y="2345526"/>
            <a:ext cx="6375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vectors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385231B-8A6D-B471-EC01-FFD099EA95FA}"/>
              </a:ext>
            </a:extLst>
          </p:cNvPr>
          <p:cNvSpPr txBox="1"/>
          <p:nvPr/>
        </p:nvSpPr>
        <p:spPr>
          <a:xfrm>
            <a:off x="5187596" y="2068527"/>
            <a:ext cx="1051955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Compose_rap</a:t>
            </a:r>
            <a:endParaRPr lang="en-US" sz="1200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B7F9FB1-0F00-E983-718A-663649FD5A06}"/>
              </a:ext>
            </a:extLst>
          </p:cNvPr>
          <p:cNvCxnSpPr>
            <a:cxnSpLocks/>
            <a:stCxn id="7" idx="1"/>
            <a:endCxn id="145" idx="0"/>
          </p:cNvCxnSpPr>
          <p:nvPr/>
        </p:nvCxnSpPr>
        <p:spPr>
          <a:xfrm flipH="1">
            <a:off x="5713574" y="1250756"/>
            <a:ext cx="1944561" cy="81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4866592-7503-3CC3-ED24-2E3EC0216720}"/>
              </a:ext>
            </a:extLst>
          </p:cNvPr>
          <p:cNvCxnSpPr>
            <a:cxnSpLocks/>
            <a:stCxn id="91" idx="1"/>
            <a:endCxn id="145" idx="3"/>
          </p:cNvCxnSpPr>
          <p:nvPr/>
        </p:nvCxnSpPr>
        <p:spPr>
          <a:xfrm flipH="1" flipV="1">
            <a:off x="6239551" y="2207027"/>
            <a:ext cx="897531" cy="22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44D19A91-F200-443E-1051-2078B96F50D7}"/>
              </a:ext>
            </a:extLst>
          </p:cNvPr>
          <p:cNvCxnSpPr>
            <a:cxnSpLocks/>
            <a:stCxn id="3" idx="1"/>
            <a:endCxn id="145" idx="3"/>
          </p:cNvCxnSpPr>
          <p:nvPr/>
        </p:nvCxnSpPr>
        <p:spPr>
          <a:xfrm flipH="1">
            <a:off x="6239551" y="1207776"/>
            <a:ext cx="4826474" cy="99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1817AB9-C3B0-FF8E-29EE-DEFE18929980}"/>
              </a:ext>
            </a:extLst>
          </p:cNvPr>
          <p:cNvCxnSpPr>
            <a:stCxn id="27" idx="2"/>
            <a:endCxn id="145" idx="0"/>
          </p:cNvCxnSpPr>
          <p:nvPr/>
        </p:nvCxnSpPr>
        <p:spPr>
          <a:xfrm>
            <a:off x="4384679" y="1078641"/>
            <a:ext cx="1328895" cy="98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64F94FA-B12E-2E50-FAE6-6F7235745214}"/>
              </a:ext>
            </a:extLst>
          </p:cNvPr>
          <p:cNvCxnSpPr>
            <a:stCxn id="145" idx="1"/>
            <a:endCxn id="144" idx="3"/>
          </p:cNvCxnSpPr>
          <p:nvPr/>
        </p:nvCxnSpPr>
        <p:spPr>
          <a:xfrm flipH="1">
            <a:off x="4781881" y="2207027"/>
            <a:ext cx="405715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040CD82F-9CC0-07CB-E8C4-ECF89E8D0FAC}"/>
              </a:ext>
            </a:extLst>
          </p:cNvPr>
          <p:cNvSpPr txBox="1"/>
          <p:nvPr/>
        </p:nvSpPr>
        <p:spPr>
          <a:xfrm>
            <a:off x="3784562" y="3085735"/>
            <a:ext cx="134338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Vectors_into_song</a:t>
            </a:r>
            <a:endParaRPr lang="en-US" sz="1200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FCFEA92-0E12-AFD6-F0EA-8DB07A96CFC6}"/>
              </a:ext>
            </a:extLst>
          </p:cNvPr>
          <p:cNvCxnSpPr>
            <a:cxnSpLocks/>
            <a:stCxn id="144" idx="2"/>
            <a:endCxn id="169" idx="0"/>
          </p:cNvCxnSpPr>
          <p:nvPr/>
        </p:nvCxnSpPr>
        <p:spPr>
          <a:xfrm flipH="1">
            <a:off x="4456253" y="2622525"/>
            <a:ext cx="6855" cy="463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215B6F62-A9D8-8177-EE18-E2BB0145012C}"/>
              </a:ext>
            </a:extLst>
          </p:cNvPr>
          <p:cNvCxnSpPr>
            <a:stCxn id="7" idx="1"/>
            <a:endCxn id="169" idx="3"/>
          </p:cNvCxnSpPr>
          <p:nvPr/>
        </p:nvCxnSpPr>
        <p:spPr>
          <a:xfrm flipH="1">
            <a:off x="5127943" y="1250756"/>
            <a:ext cx="2530192" cy="197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B0C6E38-5ADA-201A-8451-337E128B4D0C}"/>
              </a:ext>
            </a:extLst>
          </p:cNvPr>
          <p:cNvCxnSpPr>
            <a:stCxn id="91" idx="1"/>
            <a:endCxn id="169" idx="3"/>
          </p:cNvCxnSpPr>
          <p:nvPr/>
        </p:nvCxnSpPr>
        <p:spPr>
          <a:xfrm flipH="1">
            <a:off x="5127943" y="2429229"/>
            <a:ext cx="2009139" cy="79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D7914050-3F92-0778-5B8E-726C045C36DF}"/>
              </a:ext>
            </a:extLst>
          </p:cNvPr>
          <p:cNvSpPr txBox="1"/>
          <p:nvPr/>
        </p:nvSpPr>
        <p:spPr>
          <a:xfrm>
            <a:off x="4254993" y="3728144"/>
            <a:ext cx="38831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rap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738F052-3438-9C4C-5790-A6E5064B5235}"/>
              </a:ext>
            </a:extLst>
          </p:cNvPr>
          <p:cNvCxnSpPr>
            <a:cxnSpLocks/>
            <a:stCxn id="169" idx="2"/>
            <a:endCxn id="176" idx="0"/>
          </p:cNvCxnSpPr>
          <p:nvPr/>
        </p:nvCxnSpPr>
        <p:spPr>
          <a:xfrm flipH="1">
            <a:off x="4449149" y="3362734"/>
            <a:ext cx="7104" cy="36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12B990E2-66C6-7CB2-3291-1D0EE00601D6}"/>
              </a:ext>
            </a:extLst>
          </p:cNvPr>
          <p:cNvSpPr txBox="1"/>
          <p:nvPr/>
        </p:nvSpPr>
        <p:spPr>
          <a:xfrm>
            <a:off x="2543028" y="3698610"/>
            <a:ext cx="6592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rap_file</a:t>
            </a:r>
            <a:endParaRPr lang="en-US" sz="1200" dirty="0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7FC5D335-B00F-1202-764A-20E4D2D72C1F}"/>
              </a:ext>
            </a:extLst>
          </p:cNvPr>
          <p:cNvCxnSpPr>
            <a:stCxn id="176" idx="1"/>
            <a:endCxn id="182" idx="3"/>
          </p:cNvCxnSpPr>
          <p:nvPr/>
        </p:nvCxnSpPr>
        <p:spPr>
          <a:xfrm flipH="1" flipV="1">
            <a:off x="3202247" y="3837110"/>
            <a:ext cx="1052746" cy="2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FF6DBFCA-41FD-1A27-7B74-56D3F480353C}"/>
              </a:ext>
            </a:extLst>
          </p:cNvPr>
          <p:cNvSpPr txBox="1"/>
          <p:nvPr/>
        </p:nvSpPr>
        <p:spPr>
          <a:xfrm>
            <a:off x="1709467" y="1246983"/>
            <a:ext cx="9905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Save weights</a:t>
            </a:r>
          </a:p>
        </p:txBody>
      </p: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37B1AA09-0726-A443-307F-8111F1FE681D}"/>
              </a:ext>
            </a:extLst>
          </p:cNvPr>
          <p:cNvCxnSpPr>
            <a:cxnSpLocks/>
            <a:stCxn id="26" idx="1"/>
            <a:endCxn id="308" idx="3"/>
          </p:cNvCxnSpPr>
          <p:nvPr/>
        </p:nvCxnSpPr>
        <p:spPr>
          <a:xfrm flipH="1" flipV="1">
            <a:off x="2700059" y="1325555"/>
            <a:ext cx="300619" cy="1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>
            <a:extLst>
              <a:ext uri="{FF2B5EF4-FFF2-40B4-BE49-F238E27FC236}">
                <a16:creationId xmlns:a16="http://schemas.microsoft.com/office/drawing/2014/main" id="{D7D8E066-4E03-8B75-F1A8-B02C313B67C0}"/>
              </a:ext>
            </a:extLst>
          </p:cNvPr>
          <p:cNvSpPr txBox="1"/>
          <p:nvPr/>
        </p:nvSpPr>
        <p:spPr>
          <a:xfrm>
            <a:off x="9668273" y="4936327"/>
            <a:ext cx="5841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rhyme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6371A53D-9A83-2CDB-7C25-B120DBF463BA}"/>
              </a:ext>
            </a:extLst>
          </p:cNvPr>
          <p:cNvSpPr txBox="1"/>
          <p:nvPr/>
        </p:nvSpPr>
        <p:spPr>
          <a:xfrm>
            <a:off x="10529898" y="5288204"/>
            <a:ext cx="4122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line</a:t>
            </a:r>
          </a:p>
        </p:txBody>
      </p: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7DC66CD6-ADB2-FE8E-F5B4-B1314207D64A}"/>
              </a:ext>
            </a:extLst>
          </p:cNvPr>
          <p:cNvCxnSpPr>
            <a:cxnSpLocks/>
            <a:stCxn id="368" idx="1"/>
            <a:endCxn id="311" idx="3"/>
          </p:cNvCxnSpPr>
          <p:nvPr/>
        </p:nvCxnSpPr>
        <p:spPr>
          <a:xfrm flipH="1">
            <a:off x="10252407" y="4966931"/>
            <a:ext cx="770502" cy="10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AF2F45FF-6E90-FE83-B1E7-52E1F4D7EAF4}"/>
              </a:ext>
            </a:extLst>
          </p:cNvPr>
          <p:cNvCxnSpPr>
            <a:stCxn id="312" idx="1"/>
            <a:endCxn id="311" idx="3"/>
          </p:cNvCxnSpPr>
          <p:nvPr/>
        </p:nvCxnSpPr>
        <p:spPr>
          <a:xfrm flipH="1" flipV="1">
            <a:off x="10252407" y="5074827"/>
            <a:ext cx="277491" cy="35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30EC2429-52FB-E07B-D9EF-A0A3C2A6C318}"/>
              </a:ext>
            </a:extLst>
          </p:cNvPr>
          <p:cNvSpPr txBox="1"/>
          <p:nvPr/>
        </p:nvSpPr>
        <p:spPr>
          <a:xfrm>
            <a:off x="9661934" y="5739404"/>
            <a:ext cx="70929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syllables</a:t>
            </a:r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30AA8134-2FFC-5CDA-79EB-D9437F51681F}"/>
              </a:ext>
            </a:extLst>
          </p:cNvPr>
          <p:cNvCxnSpPr>
            <a:cxnSpLocks/>
            <a:stCxn id="312" idx="1"/>
            <a:endCxn id="317" idx="3"/>
          </p:cNvCxnSpPr>
          <p:nvPr/>
        </p:nvCxnSpPr>
        <p:spPr>
          <a:xfrm flipH="1">
            <a:off x="10371231" y="5426704"/>
            <a:ext cx="158667" cy="45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>
            <a:extLst>
              <a:ext uri="{FF2B5EF4-FFF2-40B4-BE49-F238E27FC236}">
                <a16:creationId xmlns:a16="http://schemas.microsoft.com/office/drawing/2014/main" id="{BA7489C5-B204-1AC3-1ABC-4BE45C7EAF25}"/>
              </a:ext>
            </a:extLst>
          </p:cNvPr>
          <p:cNvSpPr txBox="1"/>
          <p:nvPr/>
        </p:nvSpPr>
        <p:spPr>
          <a:xfrm>
            <a:off x="11302211" y="5286241"/>
            <a:ext cx="47320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lines</a:t>
            </a:r>
          </a:p>
        </p:txBody>
      </p: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B49C2FE5-C127-A11A-C175-7C61CD1450D5}"/>
              </a:ext>
            </a:extLst>
          </p:cNvPr>
          <p:cNvCxnSpPr>
            <a:cxnSpLocks/>
            <a:stCxn id="322" idx="1"/>
            <a:endCxn id="312" idx="3"/>
          </p:cNvCxnSpPr>
          <p:nvPr/>
        </p:nvCxnSpPr>
        <p:spPr>
          <a:xfrm flipH="1">
            <a:off x="10942190" y="5424741"/>
            <a:ext cx="360021" cy="1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>
            <a:extLst>
              <a:ext uri="{FF2B5EF4-FFF2-40B4-BE49-F238E27FC236}">
                <a16:creationId xmlns:a16="http://schemas.microsoft.com/office/drawing/2014/main" id="{72C25783-4950-3AC5-C098-B9419B2A19E2}"/>
              </a:ext>
            </a:extLst>
          </p:cNvPr>
          <p:cNvSpPr txBox="1"/>
          <p:nvPr/>
        </p:nvSpPr>
        <p:spPr>
          <a:xfrm>
            <a:off x="8677988" y="5301026"/>
            <a:ext cx="67024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line_list</a:t>
            </a:r>
            <a:endParaRPr lang="en-US" sz="1200" dirty="0"/>
          </a:p>
        </p:txBody>
      </p: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E4C5AED8-1916-AA0D-05FB-E93544FA979C}"/>
              </a:ext>
            </a:extLst>
          </p:cNvPr>
          <p:cNvCxnSpPr>
            <a:stCxn id="311" idx="1"/>
            <a:endCxn id="325" idx="3"/>
          </p:cNvCxnSpPr>
          <p:nvPr/>
        </p:nvCxnSpPr>
        <p:spPr>
          <a:xfrm flipH="1">
            <a:off x="9348236" y="5074827"/>
            <a:ext cx="320037" cy="36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5EB9B7C5-990C-A40F-A664-9E1041ED92CC}"/>
              </a:ext>
            </a:extLst>
          </p:cNvPr>
          <p:cNvCxnSpPr>
            <a:stCxn id="312" idx="1"/>
            <a:endCxn id="325" idx="3"/>
          </p:cNvCxnSpPr>
          <p:nvPr/>
        </p:nvCxnSpPr>
        <p:spPr>
          <a:xfrm flipH="1">
            <a:off x="9348236" y="5426704"/>
            <a:ext cx="1181662" cy="1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509956B9-2057-B1DB-823F-09C81CEE97CC}"/>
              </a:ext>
            </a:extLst>
          </p:cNvPr>
          <p:cNvCxnSpPr>
            <a:stCxn id="317" idx="1"/>
            <a:endCxn id="325" idx="3"/>
          </p:cNvCxnSpPr>
          <p:nvPr/>
        </p:nvCxnSpPr>
        <p:spPr>
          <a:xfrm flipH="1" flipV="1">
            <a:off x="9348236" y="5439526"/>
            <a:ext cx="313698" cy="43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>
            <a:extLst>
              <a:ext uri="{FF2B5EF4-FFF2-40B4-BE49-F238E27FC236}">
                <a16:creationId xmlns:a16="http://schemas.microsoft.com/office/drawing/2014/main" id="{6FD4D352-6177-40F4-A21C-217EA05035D2}"/>
              </a:ext>
            </a:extLst>
          </p:cNvPr>
          <p:cNvSpPr txBox="1"/>
          <p:nvPr/>
        </p:nvSpPr>
        <p:spPr>
          <a:xfrm>
            <a:off x="7674700" y="5288990"/>
            <a:ext cx="64863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dataset</a:t>
            </a:r>
          </a:p>
        </p:txBody>
      </p: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AA8F9DC2-9CBD-2AF1-0F53-865EF221FDB9}"/>
              </a:ext>
            </a:extLst>
          </p:cNvPr>
          <p:cNvCxnSpPr>
            <a:stCxn id="325" idx="1"/>
            <a:endCxn id="339" idx="3"/>
          </p:cNvCxnSpPr>
          <p:nvPr/>
        </p:nvCxnSpPr>
        <p:spPr>
          <a:xfrm flipH="1" flipV="1">
            <a:off x="8323339" y="5427490"/>
            <a:ext cx="354649" cy="1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5BB691B6-8502-A5CE-E5DD-C67DC5DEE6B3}"/>
              </a:ext>
            </a:extLst>
          </p:cNvPr>
          <p:cNvSpPr/>
          <p:nvPr/>
        </p:nvSpPr>
        <p:spPr>
          <a:xfrm>
            <a:off x="7545196" y="4561331"/>
            <a:ext cx="4607298" cy="1469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AD3FEAC8-22EA-D7A7-9AC7-38A199983377}"/>
              </a:ext>
            </a:extLst>
          </p:cNvPr>
          <p:cNvSpPr txBox="1"/>
          <p:nvPr/>
        </p:nvSpPr>
        <p:spPr>
          <a:xfrm>
            <a:off x="7601032" y="4607522"/>
            <a:ext cx="10397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</a:rPr>
              <a:t>Build_dataset</a:t>
            </a:r>
            <a:endParaRPr lang="en-US" sz="1200" dirty="0">
              <a:highlight>
                <a:srgbClr val="FFFF00"/>
              </a:highlight>
            </a:endParaRP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C3162807-B5F7-D6AD-27AE-A19081BE520F}"/>
              </a:ext>
            </a:extLst>
          </p:cNvPr>
          <p:cNvSpPr txBox="1"/>
          <p:nvPr/>
        </p:nvSpPr>
        <p:spPr>
          <a:xfrm>
            <a:off x="11022909" y="4828431"/>
            <a:ext cx="84209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rhyme_list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17111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84CD3C-2A55-5C45-BF6D-6FD6FFCC55A4}"/>
              </a:ext>
            </a:extLst>
          </p:cNvPr>
          <p:cNvSpPr txBox="1"/>
          <p:nvPr/>
        </p:nvSpPr>
        <p:spPr>
          <a:xfrm>
            <a:off x="3000531" y="519067"/>
            <a:ext cx="4972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main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15819-729A-A9C1-DDAD-34DF2D8305F6}"/>
              </a:ext>
            </a:extLst>
          </p:cNvPr>
          <p:cNvSpPr txBox="1"/>
          <p:nvPr/>
        </p:nvSpPr>
        <p:spPr>
          <a:xfrm>
            <a:off x="11066025" y="976943"/>
            <a:ext cx="9078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Text_file</a:t>
            </a:r>
            <a:endParaRPr lang="en-US" sz="1200" dirty="0"/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Lyrics_file</a:t>
            </a:r>
            <a:r>
              <a:rPr lang="en-US" sz="12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D7D6A-8718-B944-6EE6-EAB4BEF15B6A}"/>
              </a:ext>
            </a:extLst>
          </p:cNvPr>
          <p:cNvSpPr txBox="1"/>
          <p:nvPr/>
        </p:nvSpPr>
        <p:spPr>
          <a:xfrm>
            <a:off x="9474685" y="850128"/>
            <a:ext cx="112402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</a:rPr>
              <a:t>Split_lyrics_file</a:t>
            </a:r>
            <a:endParaRPr lang="en-US" sz="1200" dirty="0">
              <a:highlight>
                <a:srgbClr val="FFFF00"/>
              </a:highlight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9F96A3-A1F3-FF72-99BD-0A1EDE95F62E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 flipV="1">
            <a:off x="10598711" y="988628"/>
            <a:ext cx="467314" cy="21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FCE053-53A1-CBC5-D66B-1F454293C8A0}"/>
              </a:ext>
            </a:extLst>
          </p:cNvPr>
          <p:cNvSpPr txBox="1"/>
          <p:nvPr/>
        </p:nvSpPr>
        <p:spPr>
          <a:xfrm>
            <a:off x="7658135" y="1112256"/>
            <a:ext cx="44973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bars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1F5D9A-86BC-6F5E-1E4E-1E4F15CB5E2D}"/>
              </a:ext>
            </a:extLst>
          </p:cNvPr>
          <p:cNvCxnSpPr>
            <a:stCxn id="4" idx="1"/>
            <a:endCxn id="7" idx="3"/>
          </p:cNvCxnSpPr>
          <p:nvPr/>
        </p:nvCxnSpPr>
        <p:spPr>
          <a:xfrm flipH="1">
            <a:off x="8107874" y="988628"/>
            <a:ext cx="1366811" cy="26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FD9738-A5F9-37CC-7F3C-954E215EFCB7}"/>
              </a:ext>
            </a:extLst>
          </p:cNvPr>
          <p:cNvSpPr txBox="1"/>
          <p:nvPr/>
        </p:nvSpPr>
        <p:spPr>
          <a:xfrm>
            <a:off x="5581422" y="1389255"/>
            <a:ext cx="103656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</a:rPr>
              <a:t>build_dataset</a:t>
            </a:r>
            <a:endParaRPr lang="en-US" sz="1200" dirty="0">
              <a:highlight>
                <a:srgbClr val="FFFF00"/>
              </a:highlight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35DC69-FD96-7DB3-94E7-AD3D8F49B479}"/>
              </a:ext>
            </a:extLst>
          </p:cNvPr>
          <p:cNvCxnSpPr>
            <a:stCxn id="7" idx="1"/>
            <a:endCxn id="13" idx="3"/>
          </p:cNvCxnSpPr>
          <p:nvPr/>
        </p:nvCxnSpPr>
        <p:spPr>
          <a:xfrm flipH="1">
            <a:off x="6617988" y="1250756"/>
            <a:ext cx="1040147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F60BB0-5CA4-35EB-4972-E28556FB89E8}"/>
              </a:ext>
            </a:extLst>
          </p:cNvPr>
          <p:cNvSpPr txBox="1"/>
          <p:nvPr/>
        </p:nvSpPr>
        <p:spPr>
          <a:xfrm>
            <a:off x="4064295" y="1296211"/>
            <a:ext cx="60458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x_data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389940-3D6F-DB45-6A50-F4B199DE337C}"/>
              </a:ext>
            </a:extLst>
          </p:cNvPr>
          <p:cNvSpPr txBox="1"/>
          <p:nvPr/>
        </p:nvSpPr>
        <p:spPr>
          <a:xfrm>
            <a:off x="4048053" y="1703117"/>
            <a:ext cx="6061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y_data</a:t>
            </a:r>
            <a:endParaRPr lang="en-US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60E976-CD42-F4A4-5576-13918B6FFA74}"/>
              </a:ext>
            </a:extLst>
          </p:cNvPr>
          <p:cNvCxnSpPr>
            <a:stCxn id="13" idx="1"/>
            <a:endCxn id="16" idx="3"/>
          </p:cNvCxnSpPr>
          <p:nvPr/>
        </p:nvCxnSpPr>
        <p:spPr>
          <a:xfrm flipH="1" flipV="1">
            <a:off x="4668884" y="1434711"/>
            <a:ext cx="912538" cy="93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94531F-6D78-1B2C-0518-176EC18FA8BE}"/>
              </a:ext>
            </a:extLst>
          </p:cNvPr>
          <p:cNvCxnSpPr>
            <a:stCxn id="13" idx="1"/>
            <a:endCxn id="17" idx="3"/>
          </p:cNvCxnSpPr>
          <p:nvPr/>
        </p:nvCxnSpPr>
        <p:spPr>
          <a:xfrm flipH="1">
            <a:off x="4654245" y="1527755"/>
            <a:ext cx="927177" cy="31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5C6E9B-6142-0F5F-2E3D-D3BA315F8C8F}"/>
              </a:ext>
            </a:extLst>
          </p:cNvPr>
          <p:cNvSpPr txBox="1"/>
          <p:nvPr/>
        </p:nvSpPr>
        <p:spPr>
          <a:xfrm>
            <a:off x="7159945" y="1576634"/>
            <a:ext cx="9216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</a:rPr>
              <a:t>rhymeindex</a:t>
            </a:r>
            <a:endParaRPr lang="en-US" sz="1200" dirty="0">
              <a:highlight>
                <a:srgbClr val="FFFF00"/>
              </a:highlight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2E87BA-0E4D-16BA-2120-05E051F4146B}"/>
              </a:ext>
            </a:extLst>
          </p:cNvPr>
          <p:cNvCxnSpPr>
            <a:cxnSpLocks/>
            <a:stCxn id="91" idx="1"/>
            <a:endCxn id="13" idx="3"/>
          </p:cNvCxnSpPr>
          <p:nvPr/>
        </p:nvCxnSpPr>
        <p:spPr>
          <a:xfrm flipH="1" flipV="1">
            <a:off x="6617988" y="1527755"/>
            <a:ext cx="519094" cy="901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E09AF9F-5CF5-346F-2872-11ED59D34CD6}"/>
              </a:ext>
            </a:extLst>
          </p:cNvPr>
          <p:cNvSpPr txBox="1"/>
          <p:nvPr/>
        </p:nvSpPr>
        <p:spPr>
          <a:xfrm>
            <a:off x="3000678" y="1197756"/>
            <a:ext cx="47487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train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DC223A-1A46-420E-6D02-C32A8B5910DD}"/>
              </a:ext>
            </a:extLst>
          </p:cNvPr>
          <p:cNvSpPr txBox="1"/>
          <p:nvPr/>
        </p:nvSpPr>
        <p:spPr>
          <a:xfrm>
            <a:off x="4093573" y="801642"/>
            <a:ext cx="58221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model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1AA38E-6E93-CC85-AB60-5EE1C0AA6DEA}"/>
              </a:ext>
            </a:extLst>
          </p:cNvPr>
          <p:cNvCxnSpPr>
            <a:stCxn id="16" idx="1"/>
            <a:endCxn id="26" idx="3"/>
          </p:cNvCxnSpPr>
          <p:nvPr/>
        </p:nvCxnSpPr>
        <p:spPr>
          <a:xfrm flipH="1" flipV="1">
            <a:off x="3475552" y="1336256"/>
            <a:ext cx="588743" cy="9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33298D-FF02-87D5-1871-D7119675AA30}"/>
              </a:ext>
            </a:extLst>
          </p:cNvPr>
          <p:cNvCxnSpPr>
            <a:stCxn id="17" idx="1"/>
            <a:endCxn id="26" idx="3"/>
          </p:cNvCxnSpPr>
          <p:nvPr/>
        </p:nvCxnSpPr>
        <p:spPr>
          <a:xfrm flipH="1" flipV="1">
            <a:off x="3475552" y="1336256"/>
            <a:ext cx="572501" cy="50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8463047-CD63-EC92-A51B-38524ED8379A}"/>
              </a:ext>
            </a:extLst>
          </p:cNvPr>
          <p:cNvCxnSpPr>
            <a:stCxn id="27" idx="1"/>
            <a:endCxn id="26" idx="3"/>
          </p:cNvCxnSpPr>
          <p:nvPr/>
        </p:nvCxnSpPr>
        <p:spPr>
          <a:xfrm flipH="1">
            <a:off x="3475552" y="940142"/>
            <a:ext cx="618021" cy="396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8F9DB3C-050C-7081-EE62-80BE1B72CF0F}"/>
              </a:ext>
            </a:extLst>
          </p:cNvPr>
          <p:cNvSpPr txBox="1"/>
          <p:nvPr/>
        </p:nvSpPr>
        <p:spPr>
          <a:xfrm>
            <a:off x="9395741" y="2688232"/>
            <a:ext cx="11341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</a:rPr>
              <a:t>generate_lyrics</a:t>
            </a:r>
            <a:endParaRPr lang="en-US" sz="1200" dirty="0">
              <a:highlight>
                <a:srgbClr val="FFFF00"/>
              </a:highlight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E9A36A-5D44-6A98-B467-E1458D6B8696}"/>
              </a:ext>
            </a:extLst>
          </p:cNvPr>
          <p:cNvSpPr txBox="1"/>
          <p:nvPr/>
        </p:nvSpPr>
        <p:spPr>
          <a:xfrm>
            <a:off x="11011701" y="2322532"/>
            <a:ext cx="91454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Text_model</a:t>
            </a:r>
            <a:endParaRPr lang="en-US" sz="12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02B8ADD-A939-DBF5-252F-45B9E5406DBE}"/>
              </a:ext>
            </a:extLst>
          </p:cNvPr>
          <p:cNvCxnSpPr>
            <a:stCxn id="3" idx="1"/>
            <a:endCxn id="54" idx="3"/>
          </p:cNvCxnSpPr>
          <p:nvPr/>
        </p:nvCxnSpPr>
        <p:spPr>
          <a:xfrm flipH="1">
            <a:off x="10529898" y="1207776"/>
            <a:ext cx="536127" cy="161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95994A-05FD-7CD5-5EF9-6DCAD28ECB76}"/>
              </a:ext>
            </a:extLst>
          </p:cNvPr>
          <p:cNvCxnSpPr>
            <a:cxnSpLocks/>
            <a:stCxn id="61" idx="1"/>
            <a:endCxn id="54" idx="3"/>
          </p:cNvCxnSpPr>
          <p:nvPr/>
        </p:nvCxnSpPr>
        <p:spPr>
          <a:xfrm flipH="1">
            <a:off x="10529898" y="2461032"/>
            <a:ext cx="481803" cy="36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5F3F5F0-76BF-0A1E-97B4-705432BC3020}"/>
              </a:ext>
            </a:extLst>
          </p:cNvPr>
          <p:cNvCxnSpPr>
            <a:cxnSpLocks/>
            <a:stCxn id="54" idx="1"/>
            <a:endCxn id="18" idx="3"/>
          </p:cNvCxnSpPr>
          <p:nvPr/>
        </p:nvCxnSpPr>
        <p:spPr>
          <a:xfrm flipH="1">
            <a:off x="8755019" y="2826732"/>
            <a:ext cx="640722" cy="65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564B973-1FC5-6437-E209-28E3EB95B292}"/>
              </a:ext>
            </a:extLst>
          </p:cNvPr>
          <p:cNvSpPr txBox="1"/>
          <p:nvPr/>
        </p:nvSpPr>
        <p:spPr>
          <a:xfrm>
            <a:off x="6392284" y="74924"/>
            <a:ext cx="91454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Text_model</a:t>
            </a:r>
            <a:endParaRPr 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B882DA5-36F6-7215-76E1-48566F6DD794}"/>
              </a:ext>
            </a:extLst>
          </p:cNvPr>
          <p:cNvSpPr txBox="1"/>
          <p:nvPr/>
        </p:nvSpPr>
        <p:spPr>
          <a:xfrm>
            <a:off x="7560517" y="6581001"/>
            <a:ext cx="102887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Text generate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1215C80-3D95-D3F2-E373-F32A3006BEEE}"/>
              </a:ext>
            </a:extLst>
          </p:cNvPr>
          <p:cNvSpPr txBox="1"/>
          <p:nvPr/>
        </p:nvSpPr>
        <p:spPr>
          <a:xfrm>
            <a:off x="7137082" y="2290729"/>
            <a:ext cx="84209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rhyme_list</a:t>
            </a:r>
            <a:endParaRPr lang="en-US" sz="12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D7CF870-B7DF-7AD3-FBB9-9A5D2AA7AA76}"/>
              </a:ext>
            </a:extLst>
          </p:cNvPr>
          <p:cNvSpPr txBox="1"/>
          <p:nvPr/>
        </p:nvSpPr>
        <p:spPr>
          <a:xfrm>
            <a:off x="5398977" y="785415"/>
            <a:ext cx="119199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</a:rPr>
              <a:t>Create_network</a:t>
            </a:r>
            <a:endParaRPr lang="en-US" sz="1200" dirty="0">
              <a:highlight>
                <a:srgbClr val="FFFF00"/>
              </a:highlight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9A9A976-E797-654A-0156-23B6CED641C0}"/>
              </a:ext>
            </a:extLst>
          </p:cNvPr>
          <p:cNvSpPr txBox="1"/>
          <p:nvPr/>
        </p:nvSpPr>
        <p:spPr>
          <a:xfrm>
            <a:off x="7030504" y="781627"/>
            <a:ext cx="5526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depth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9480774-19FB-E0D4-FF46-1F96432504AF}"/>
              </a:ext>
            </a:extLst>
          </p:cNvPr>
          <p:cNvCxnSpPr>
            <a:stCxn id="103" idx="1"/>
            <a:endCxn id="102" idx="3"/>
          </p:cNvCxnSpPr>
          <p:nvPr/>
        </p:nvCxnSpPr>
        <p:spPr>
          <a:xfrm flipH="1">
            <a:off x="6590970" y="920127"/>
            <a:ext cx="439534" cy="3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0FF295D-127A-58B7-2271-ADB2917D8C09}"/>
              </a:ext>
            </a:extLst>
          </p:cNvPr>
          <p:cNvCxnSpPr>
            <a:stCxn id="102" idx="1"/>
            <a:endCxn id="27" idx="3"/>
          </p:cNvCxnSpPr>
          <p:nvPr/>
        </p:nvCxnSpPr>
        <p:spPr>
          <a:xfrm flipH="1">
            <a:off x="4675784" y="923915"/>
            <a:ext cx="723193" cy="16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B8B388E2-0F79-4000-54C2-5731674645F4}"/>
              </a:ext>
            </a:extLst>
          </p:cNvPr>
          <p:cNvSpPr txBox="1"/>
          <p:nvPr/>
        </p:nvSpPr>
        <p:spPr>
          <a:xfrm>
            <a:off x="11169093" y="1693138"/>
            <a:ext cx="65005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</a:rPr>
              <a:t>markov</a:t>
            </a:r>
            <a:endParaRPr lang="en-US" sz="1200" dirty="0">
              <a:highlight>
                <a:srgbClr val="FFFF00"/>
              </a:highlight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2EB0361-E964-1CE8-A07A-FED965CC362B}"/>
              </a:ext>
            </a:extLst>
          </p:cNvPr>
          <p:cNvCxnSpPr>
            <a:cxnSpLocks/>
            <a:stCxn id="3" idx="2"/>
            <a:endCxn id="108" idx="0"/>
          </p:cNvCxnSpPr>
          <p:nvPr/>
        </p:nvCxnSpPr>
        <p:spPr>
          <a:xfrm flipH="1">
            <a:off x="11494118" y="1438608"/>
            <a:ext cx="25846" cy="25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1ED68DD-5D53-E610-D45D-F41168878B47}"/>
              </a:ext>
            </a:extLst>
          </p:cNvPr>
          <p:cNvCxnSpPr>
            <a:cxnSpLocks/>
            <a:stCxn id="108" idx="2"/>
            <a:endCxn id="61" idx="0"/>
          </p:cNvCxnSpPr>
          <p:nvPr/>
        </p:nvCxnSpPr>
        <p:spPr>
          <a:xfrm flipH="1">
            <a:off x="11468974" y="1970137"/>
            <a:ext cx="25144" cy="35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FCFE4887-0EA4-EA37-38A8-681B24B3B31F}"/>
              </a:ext>
            </a:extLst>
          </p:cNvPr>
          <p:cNvSpPr txBox="1"/>
          <p:nvPr/>
        </p:nvSpPr>
        <p:spPr>
          <a:xfrm>
            <a:off x="10979660" y="495722"/>
            <a:ext cx="92858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Train_mode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A345001-4987-8117-41F7-878936E63D47}"/>
              </a:ext>
            </a:extLst>
          </p:cNvPr>
          <p:cNvSpPr txBox="1"/>
          <p:nvPr/>
        </p:nvSpPr>
        <p:spPr>
          <a:xfrm>
            <a:off x="10371231" y="3192431"/>
            <a:ext cx="126682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Non_Train_mode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1CC5CE8-A5B8-750A-006E-3CEA18C24450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 flipH="1">
            <a:off x="7620777" y="1389255"/>
            <a:ext cx="262228" cy="187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DDB87D3-A50C-C853-2A1F-D8D131D04DB3}"/>
              </a:ext>
            </a:extLst>
          </p:cNvPr>
          <p:cNvCxnSpPr>
            <a:cxnSpLocks/>
            <a:stCxn id="22" idx="2"/>
            <a:endCxn id="91" idx="0"/>
          </p:cNvCxnSpPr>
          <p:nvPr/>
        </p:nvCxnSpPr>
        <p:spPr>
          <a:xfrm flipH="1">
            <a:off x="7558127" y="1853633"/>
            <a:ext cx="62650" cy="43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87D0DC76-9AD2-A93D-E35A-4BE37AADDC80}"/>
              </a:ext>
            </a:extLst>
          </p:cNvPr>
          <p:cNvSpPr txBox="1"/>
          <p:nvPr/>
        </p:nvSpPr>
        <p:spPr>
          <a:xfrm>
            <a:off x="4144334" y="2345526"/>
            <a:ext cx="6375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vectors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385231B-8A6D-B471-EC01-FFD099EA95FA}"/>
              </a:ext>
            </a:extLst>
          </p:cNvPr>
          <p:cNvSpPr txBox="1"/>
          <p:nvPr/>
        </p:nvSpPr>
        <p:spPr>
          <a:xfrm>
            <a:off x="5187596" y="2068527"/>
            <a:ext cx="1051955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Compose_rap</a:t>
            </a:r>
            <a:endParaRPr lang="en-US" sz="1200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B7F9FB1-0F00-E983-718A-663649FD5A06}"/>
              </a:ext>
            </a:extLst>
          </p:cNvPr>
          <p:cNvCxnSpPr>
            <a:cxnSpLocks/>
            <a:stCxn id="7" idx="1"/>
            <a:endCxn id="145" idx="0"/>
          </p:cNvCxnSpPr>
          <p:nvPr/>
        </p:nvCxnSpPr>
        <p:spPr>
          <a:xfrm flipH="1">
            <a:off x="5713574" y="1250756"/>
            <a:ext cx="1944561" cy="81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4866592-7503-3CC3-ED24-2E3EC0216720}"/>
              </a:ext>
            </a:extLst>
          </p:cNvPr>
          <p:cNvCxnSpPr>
            <a:cxnSpLocks/>
            <a:stCxn id="91" idx="1"/>
            <a:endCxn id="145" idx="3"/>
          </p:cNvCxnSpPr>
          <p:nvPr/>
        </p:nvCxnSpPr>
        <p:spPr>
          <a:xfrm flipH="1" flipV="1">
            <a:off x="6239551" y="2207027"/>
            <a:ext cx="897531" cy="22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44D19A91-F200-443E-1051-2078B96F50D7}"/>
              </a:ext>
            </a:extLst>
          </p:cNvPr>
          <p:cNvCxnSpPr>
            <a:cxnSpLocks/>
            <a:stCxn id="3" idx="1"/>
            <a:endCxn id="145" idx="3"/>
          </p:cNvCxnSpPr>
          <p:nvPr/>
        </p:nvCxnSpPr>
        <p:spPr>
          <a:xfrm flipH="1">
            <a:off x="6239551" y="1207776"/>
            <a:ext cx="4826474" cy="99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1817AB9-C3B0-FF8E-29EE-DEFE18929980}"/>
              </a:ext>
            </a:extLst>
          </p:cNvPr>
          <p:cNvCxnSpPr>
            <a:stCxn id="27" idx="2"/>
            <a:endCxn id="145" idx="0"/>
          </p:cNvCxnSpPr>
          <p:nvPr/>
        </p:nvCxnSpPr>
        <p:spPr>
          <a:xfrm>
            <a:off x="4384679" y="1078641"/>
            <a:ext cx="1328895" cy="98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64F94FA-B12E-2E50-FAE6-6F7235745214}"/>
              </a:ext>
            </a:extLst>
          </p:cNvPr>
          <p:cNvCxnSpPr>
            <a:stCxn id="145" idx="1"/>
            <a:endCxn id="144" idx="3"/>
          </p:cNvCxnSpPr>
          <p:nvPr/>
        </p:nvCxnSpPr>
        <p:spPr>
          <a:xfrm flipH="1">
            <a:off x="4781881" y="2207027"/>
            <a:ext cx="405715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040CD82F-9CC0-07CB-E8C4-ECF89E8D0FAC}"/>
              </a:ext>
            </a:extLst>
          </p:cNvPr>
          <p:cNvSpPr txBox="1"/>
          <p:nvPr/>
        </p:nvSpPr>
        <p:spPr>
          <a:xfrm>
            <a:off x="4643304" y="3290500"/>
            <a:ext cx="134338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Vectors_into_song</a:t>
            </a:r>
            <a:endParaRPr lang="en-US" sz="1200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FCFEA92-0E12-AFD6-F0EA-8DB07A96CFC6}"/>
              </a:ext>
            </a:extLst>
          </p:cNvPr>
          <p:cNvCxnSpPr>
            <a:cxnSpLocks/>
            <a:stCxn id="144" idx="2"/>
            <a:endCxn id="169" idx="0"/>
          </p:cNvCxnSpPr>
          <p:nvPr/>
        </p:nvCxnSpPr>
        <p:spPr>
          <a:xfrm>
            <a:off x="4463108" y="2622525"/>
            <a:ext cx="851887" cy="66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215B6F62-A9D8-8177-EE18-E2BB0145012C}"/>
              </a:ext>
            </a:extLst>
          </p:cNvPr>
          <p:cNvCxnSpPr>
            <a:stCxn id="7" idx="1"/>
            <a:endCxn id="169" idx="3"/>
          </p:cNvCxnSpPr>
          <p:nvPr/>
        </p:nvCxnSpPr>
        <p:spPr>
          <a:xfrm flipH="1">
            <a:off x="5986685" y="1250756"/>
            <a:ext cx="1671450" cy="217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B0C6E38-5ADA-201A-8451-337E128B4D0C}"/>
              </a:ext>
            </a:extLst>
          </p:cNvPr>
          <p:cNvCxnSpPr>
            <a:stCxn id="91" idx="1"/>
            <a:endCxn id="169" idx="3"/>
          </p:cNvCxnSpPr>
          <p:nvPr/>
        </p:nvCxnSpPr>
        <p:spPr>
          <a:xfrm flipH="1">
            <a:off x="5986685" y="2429229"/>
            <a:ext cx="1150397" cy="99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D7914050-3F92-0778-5B8E-726C045C36DF}"/>
              </a:ext>
            </a:extLst>
          </p:cNvPr>
          <p:cNvSpPr txBox="1"/>
          <p:nvPr/>
        </p:nvSpPr>
        <p:spPr>
          <a:xfrm>
            <a:off x="4254993" y="3728144"/>
            <a:ext cx="38831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rap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738F052-3438-9C4C-5790-A6E5064B5235}"/>
              </a:ext>
            </a:extLst>
          </p:cNvPr>
          <p:cNvCxnSpPr>
            <a:cxnSpLocks/>
            <a:stCxn id="169" idx="2"/>
            <a:endCxn id="176" idx="0"/>
          </p:cNvCxnSpPr>
          <p:nvPr/>
        </p:nvCxnSpPr>
        <p:spPr>
          <a:xfrm flipH="1">
            <a:off x="4449149" y="3567499"/>
            <a:ext cx="865846" cy="160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12B990E2-66C6-7CB2-3291-1D0EE00601D6}"/>
              </a:ext>
            </a:extLst>
          </p:cNvPr>
          <p:cNvSpPr txBox="1"/>
          <p:nvPr/>
        </p:nvSpPr>
        <p:spPr>
          <a:xfrm>
            <a:off x="2543028" y="3698610"/>
            <a:ext cx="6592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rap_file</a:t>
            </a:r>
            <a:endParaRPr lang="en-US" sz="1200" dirty="0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7FC5D335-B00F-1202-764A-20E4D2D72C1F}"/>
              </a:ext>
            </a:extLst>
          </p:cNvPr>
          <p:cNvCxnSpPr>
            <a:stCxn id="176" idx="1"/>
            <a:endCxn id="182" idx="3"/>
          </p:cNvCxnSpPr>
          <p:nvPr/>
        </p:nvCxnSpPr>
        <p:spPr>
          <a:xfrm flipH="1" flipV="1">
            <a:off x="3202247" y="3837110"/>
            <a:ext cx="1052746" cy="2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FF6DBFCA-41FD-1A27-7B74-56D3F480353C}"/>
              </a:ext>
            </a:extLst>
          </p:cNvPr>
          <p:cNvSpPr txBox="1"/>
          <p:nvPr/>
        </p:nvSpPr>
        <p:spPr>
          <a:xfrm>
            <a:off x="1709467" y="1246983"/>
            <a:ext cx="9905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Save weights</a:t>
            </a:r>
          </a:p>
        </p:txBody>
      </p: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37B1AA09-0726-A443-307F-8111F1FE681D}"/>
              </a:ext>
            </a:extLst>
          </p:cNvPr>
          <p:cNvCxnSpPr>
            <a:cxnSpLocks/>
            <a:stCxn id="26" idx="1"/>
            <a:endCxn id="308" idx="3"/>
          </p:cNvCxnSpPr>
          <p:nvPr/>
        </p:nvCxnSpPr>
        <p:spPr>
          <a:xfrm flipH="1" flipV="1">
            <a:off x="2700059" y="1325555"/>
            <a:ext cx="300619" cy="1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>
            <a:extLst>
              <a:ext uri="{FF2B5EF4-FFF2-40B4-BE49-F238E27FC236}">
                <a16:creationId xmlns:a16="http://schemas.microsoft.com/office/drawing/2014/main" id="{D7D8E066-4E03-8B75-F1A8-B02C313B67C0}"/>
              </a:ext>
            </a:extLst>
          </p:cNvPr>
          <p:cNvSpPr txBox="1"/>
          <p:nvPr/>
        </p:nvSpPr>
        <p:spPr>
          <a:xfrm>
            <a:off x="9668273" y="4936327"/>
            <a:ext cx="5841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rhyme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6371A53D-9A83-2CDB-7C25-B120DBF463BA}"/>
              </a:ext>
            </a:extLst>
          </p:cNvPr>
          <p:cNvSpPr txBox="1"/>
          <p:nvPr/>
        </p:nvSpPr>
        <p:spPr>
          <a:xfrm>
            <a:off x="10529898" y="5288204"/>
            <a:ext cx="4122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line</a:t>
            </a:r>
          </a:p>
        </p:txBody>
      </p: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7DC66CD6-ADB2-FE8E-F5B4-B1314207D64A}"/>
              </a:ext>
            </a:extLst>
          </p:cNvPr>
          <p:cNvCxnSpPr>
            <a:cxnSpLocks/>
            <a:stCxn id="368" idx="1"/>
            <a:endCxn id="311" idx="3"/>
          </p:cNvCxnSpPr>
          <p:nvPr/>
        </p:nvCxnSpPr>
        <p:spPr>
          <a:xfrm flipH="1">
            <a:off x="10252407" y="4966931"/>
            <a:ext cx="770502" cy="10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AF2F45FF-6E90-FE83-B1E7-52E1F4D7EAF4}"/>
              </a:ext>
            </a:extLst>
          </p:cNvPr>
          <p:cNvCxnSpPr>
            <a:stCxn id="312" idx="1"/>
            <a:endCxn id="311" idx="3"/>
          </p:cNvCxnSpPr>
          <p:nvPr/>
        </p:nvCxnSpPr>
        <p:spPr>
          <a:xfrm flipH="1" flipV="1">
            <a:off x="10252407" y="5074827"/>
            <a:ext cx="277491" cy="35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30EC2429-52FB-E07B-D9EF-A0A3C2A6C318}"/>
              </a:ext>
            </a:extLst>
          </p:cNvPr>
          <p:cNvSpPr txBox="1"/>
          <p:nvPr/>
        </p:nvSpPr>
        <p:spPr>
          <a:xfrm>
            <a:off x="9661934" y="5739404"/>
            <a:ext cx="70929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syllables</a:t>
            </a:r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30AA8134-2FFC-5CDA-79EB-D9437F51681F}"/>
              </a:ext>
            </a:extLst>
          </p:cNvPr>
          <p:cNvCxnSpPr>
            <a:cxnSpLocks/>
            <a:stCxn id="312" idx="1"/>
            <a:endCxn id="317" idx="3"/>
          </p:cNvCxnSpPr>
          <p:nvPr/>
        </p:nvCxnSpPr>
        <p:spPr>
          <a:xfrm flipH="1">
            <a:off x="10371231" y="5426704"/>
            <a:ext cx="158667" cy="45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>
            <a:extLst>
              <a:ext uri="{FF2B5EF4-FFF2-40B4-BE49-F238E27FC236}">
                <a16:creationId xmlns:a16="http://schemas.microsoft.com/office/drawing/2014/main" id="{BA7489C5-B204-1AC3-1ABC-4BE45C7EAF25}"/>
              </a:ext>
            </a:extLst>
          </p:cNvPr>
          <p:cNvSpPr txBox="1"/>
          <p:nvPr/>
        </p:nvSpPr>
        <p:spPr>
          <a:xfrm>
            <a:off x="11302211" y="5286241"/>
            <a:ext cx="47320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lines</a:t>
            </a:r>
          </a:p>
        </p:txBody>
      </p: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B49C2FE5-C127-A11A-C175-7C61CD1450D5}"/>
              </a:ext>
            </a:extLst>
          </p:cNvPr>
          <p:cNvCxnSpPr>
            <a:cxnSpLocks/>
            <a:stCxn id="322" idx="1"/>
            <a:endCxn id="312" idx="3"/>
          </p:cNvCxnSpPr>
          <p:nvPr/>
        </p:nvCxnSpPr>
        <p:spPr>
          <a:xfrm flipH="1">
            <a:off x="10942190" y="5424741"/>
            <a:ext cx="360021" cy="1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>
            <a:extLst>
              <a:ext uri="{FF2B5EF4-FFF2-40B4-BE49-F238E27FC236}">
                <a16:creationId xmlns:a16="http://schemas.microsoft.com/office/drawing/2014/main" id="{72C25783-4950-3AC5-C098-B9419B2A19E2}"/>
              </a:ext>
            </a:extLst>
          </p:cNvPr>
          <p:cNvSpPr txBox="1"/>
          <p:nvPr/>
        </p:nvSpPr>
        <p:spPr>
          <a:xfrm>
            <a:off x="8677988" y="5301026"/>
            <a:ext cx="67024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line_list</a:t>
            </a:r>
            <a:endParaRPr lang="en-US" sz="1200" dirty="0"/>
          </a:p>
        </p:txBody>
      </p: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E4C5AED8-1916-AA0D-05FB-E93544FA979C}"/>
              </a:ext>
            </a:extLst>
          </p:cNvPr>
          <p:cNvCxnSpPr>
            <a:stCxn id="311" idx="1"/>
            <a:endCxn id="325" idx="3"/>
          </p:cNvCxnSpPr>
          <p:nvPr/>
        </p:nvCxnSpPr>
        <p:spPr>
          <a:xfrm flipH="1">
            <a:off x="9348236" y="5074827"/>
            <a:ext cx="320037" cy="36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5EB9B7C5-990C-A40F-A664-9E1041ED92CC}"/>
              </a:ext>
            </a:extLst>
          </p:cNvPr>
          <p:cNvCxnSpPr>
            <a:stCxn id="312" idx="1"/>
            <a:endCxn id="325" idx="3"/>
          </p:cNvCxnSpPr>
          <p:nvPr/>
        </p:nvCxnSpPr>
        <p:spPr>
          <a:xfrm flipH="1">
            <a:off x="9348236" y="5426704"/>
            <a:ext cx="1181662" cy="1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509956B9-2057-B1DB-823F-09C81CEE97CC}"/>
              </a:ext>
            </a:extLst>
          </p:cNvPr>
          <p:cNvCxnSpPr>
            <a:stCxn id="317" idx="1"/>
            <a:endCxn id="325" idx="3"/>
          </p:cNvCxnSpPr>
          <p:nvPr/>
        </p:nvCxnSpPr>
        <p:spPr>
          <a:xfrm flipH="1" flipV="1">
            <a:off x="9348236" y="5439526"/>
            <a:ext cx="313698" cy="43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>
            <a:extLst>
              <a:ext uri="{FF2B5EF4-FFF2-40B4-BE49-F238E27FC236}">
                <a16:creationId xmlns:a16="http://schemas.microsoft.com/office/drawing/2014/main" id="{6FD4D352-6177-40F4-A21C-217EA05035D2}"/>
              </a:ext>
            </a:extLst>
          </p:cNvPr>
          <p:cNvSpPr txBox="1"/>
          <p:nvPr/>
        </p:nvSpPr>
        <p:spPr>
          <a:xfrm>
            <a:off x="7674700" y="5288990"/>
            <a:ext cx="64863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dataset</a:t>
            </a:r>
          </a:p>
        </p:txBody>
      </p: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AA8F9DC2-9CBD-2AF1-0F53-865EF221FDB9}"/>
              </a:ext>
            </a:extLst>
          </p:cNvPr>
          <p:cNvCxnSpPr>
            <a:stCxn id="325" idx="1"/>
            <a:endCxn id="339" idx="3"/>
          </p:cNvCxnSpPr>
          <p:nvPr/>
        </p:nvCxnSpPr>
        <p:spPr>
          <a:xfrm flipH="1" flipV="1">
            <a:off x="8323339" y="5427490"/>
            <a:ext cx="354649" cy="1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5BB691B6-8502-A5CE-E5DD-C67DC5DEE6B3}"/>
              </a:ext>
            </a:extLst>
          </p:cNvPr>
          <p:cNvSpPr/>
          <p:nvPr/>
        </p:nvSpPr>
        <p:spPr>
          <a:xfrm>
            <a:off x="7545196" y="4561331"/>
            <a:ext cx="4607298" cy="1469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AD3FEAC8-22EA-D7A7-9AC7-38A199983377}"/>
              </a:ext>
            </a:extLst>
          </p:cNvPr>
          <p:cNvSpPr txBox="1"/>
          <p:nvPr/>
        </p:nvSpPr>
        <p:spPr>
          <a:xfrm>
            <a:off x="7601032" y="4607522"/>
            <a:ext cx="10397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</a:rPr>
              <a:t>Build_dataset</a:t>
            </a:r>
            <a:endParaRPr lang="en-US" sz="1200" dirty="0">
              <a:highlight>
                <a:srgbClr val="FFFF00"/>
              </a:highlight>
            </a:endParaRP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C3162807-B5F7-D6AD-27AE-A19081BE520F}"/>
              </a:ext>
            </a:extLst>
          </p:cNvPr>
          <p:cNvSpPr txBox="1"/>
          <p:nvPr/>
        </p:nvSpPr>
        <p:spPr>
          <a:xfrm>
            <a:off x="11022909" y="4828431"/>
            <a:ext cx="84209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rhyme_list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C87490-C1C1-5D07-73EB-E0BE9D2BBFFE}"/>
              </a:ext>
            </a:extLst>
          </p:cNvPr>
          <p:cNvSpPr txBox="1"/>
          <p:nvPr/>
        </p:nvSpPr>
        <p:spPr>
          <a:xfrm>
            <a:off x="8305280" y="3347783"/>
            <a:ext cx="44973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bars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41A92F-8681-8900-68A8-ED5C956576B3}"/>
              </a:ext>
            </a:extLst>
          </p:cNvPr>
          <p:cNvSpPr txBox="1"/>
          <p:nvPr/>
        </p:nvSpPr>
        <p:spPr>
          <a:xfrm>
            <a:off x="271828" y="79910"/>
            <a:ext cx="202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Structure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F5DED6-8067-79A4-DB39-A0DD4148AA8D}"/>
              </a:ext>
            </a:extLst>
          </p:cNvPr>
          <p:cNvSpPr/>
          <p:nvPr/>
        </p:nvSpPr>
        <p:spPr>
          <a:xfrm>
            <a:off x="1604719" y="3166695"/>
            <a:ext cx="10321527" cy="1469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C0D509-A89F-66DA-E9CE-F93E800C3F89}"/>
              </a:ext>
            </a:extLst>
          </p:cNvPr>
          <p:cNvSpPr/>
          <p:nvPr/>
        </p:nvSpPr>
        <p:spPr>
          <a:xfrm>
            <a:off x="1555820" y="490422"/>
            <a:ext cx="10493305" cy="2668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FFC722-FEAB-ED56-7FC7-B062463C90DA}"/>
              </a:ext>
            </a:extLst>
          </p:cNvPr>
          <p:cNvSpPr txBox="1"/>
          <p:nvPr/>
        </p:nvSpPr>
        <p:spPr>
          <a:xfrm>
            <a:off x="6753388" y="2785881"/>
            <a:ext cx="140365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Load from memory</a:t>
            </a:r>
          </a:p>
        </p:txBody>
      </p:sp>
    </p:spTree>
    <p:extLst>
      <p:ext uri="{BB962C8B-B14F-4D97-AF65-F5344CB8AC3E}">
        <p14:creationId xmlns:p14="http://schemas.microsoft.com/office/powerpoint/2010/main" val="181617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C219-A161-ADFA-C757-DD2AFE72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97C39-BB42-B166-CCEF-2E4540717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(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) process the text into vectors and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(ii) train a neural network with these vectors.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27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1B7B-0FF1-551C-B7A0-0695715F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Recurrent Neural Networks (RNN)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5D1BE-6A59-BDAC-BA25-A7DA0C36A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from Feedforward Neural Networks, but they offer much more</a:t>
            </a:r>
          </a:p>
          <a:p>
            <a:pPr lvl="1"/>
            <a:r>
              <a:rPr lang="en-US" dirty="0"/>
              <a:t>Take the order into account by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using previous information kept memory</a:t>
            </a:r>
            <a:endParaRPr lang="en-US" dirty="0"/>
          </a:p>
          <a:p>
            <a:pPr lvl="1"/>
            <a:r>
              <a:rPr lang="en-US" dirty="0"/>
              <a:t>Sequential input</a:t>
            </a:r>
          </a:p>
          <a:p>
            <a:pPr lvl="1"/>
            <a:r>
              <a:rPr lang="en-US" dirty="0"/>
              <a:t>Output predictions in different lengths</a:t>
            </a:r>
          </a:p>
          <a:p>
            <a:r>
              <a:rPr lang="en-US" dirty="0"/>
              <a:t>Types of RNN</a:t>
            </a:r>
          </a:p>
          <a:p>
            <a:pPr lvl="1"/>
            <a:r>
              <a:rPr lang="en-US" dirty="0"/>
              <a:t>Vanilla RNN, GRU, and LSTM.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B9BA07-CFAD-AB36-E595-605A55B69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389" y="4050631"/>
            <a:ext cx="5223795" cy="14889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3CB96-472F-C83A-DF4C-130FE5ADF2F2}"/>
              </a:ext>
            </a:extLst>
          </p:cNvPr>
          <p:cNvSpPr txBox="1"/>
          <p:nvPr/>
        </p:nvSpPr>
        <p:spPr>
          <a:xfrm>
            <a:off x="6763753" y="5628323"/>
            <a:ext cx="4778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757575"/>
                </a:solidFill>
                <a:effectLst/>
                <a:latin typeface="sohne"/>
              </a:rPr>
              <a:t>A Cell-Based Recurrent Neural Network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3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6FE2-CAD3-6031-07B3-E31CC423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RNN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148BF-AA14-8856-B0FF-7840F7239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RNN</a:t>
            </a:r>
          </a:p>
          <a:p>
            <a:r>
              <a:rPr lang="en-US" dirty="0"/>
              <a:t>Long Short-term Memory (LSTM) Networks</a:t>
            </a:r>
          </a:p>
          <a:p>
            <a:r>
              <a:rPr lang="en-US" dirty="0"/>
              <a:t>Gated Recurrent Unit (GRU)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BF87F1-94AE-4D88-8B12-8163C62B9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5" y="3593225"/>
            <a:ext cx="9047747" cy="227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17E8-BF07-16B7-DA14-D3E265F3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current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44638-3D4F-8B9A-B91E-99937E4D8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meaningful text from </a:t>
            </a:r>
          </a:p>
          <a:p>
            <a:pPr lvl="1"/>
            <a:r>
              <a:rPr lang="en-US" dirty="0"/>
              <a:t>Characters </a:t>
            </a:r>
          </a:p>
          <a:p>
            <a:pPr lvl="2"/>
            <a:r>
              <a:rPr lang="en-US" dirty="0"/>
              <a:t>The model learns the styles of the input text and generates similar text</a:t>
            </a:r>
          </a:p>
          <a:p>
            <a:pPr lvl="1"/>
            <a:r>
              <a:rPr lang="en-US" dirty="0"/>
              <a:t>Words with Markov Chains</a:t>
            </a:r>
          </a:p>
          <a:p>
            <a:pPr lvl="2"/>
            <a:r>
              <a:rPr lang="en-US" dirty="0"/>
              <a:t>The model learns the styles including the sequence words and rhythms of the sentences</a:t>
            </a:r>
          </a:p>
          <a:p>
            <a:pPr lvl="2"/>
            <a:r>
              <a:rPr lang="en-US" dirty="0"/>
              <a:t>Lyric corpus from Bee Gees songs has 116k words (440k characters)</a:t>
            </a:r>
          </a:p>
          <a:p>
            <a:pPr lvl="2"/>
            <a:r>
              <a:rPr lang="en-US" dirty="0"/>
              <a:t>Lil Wayne’s lyric corpus has 390k words (2m </a:t>
            </a:r>
            <a:r>
              <a:rPr lang="en-US" dirty="0" err="1"/>
              <a:t>charcters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0438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A4A21976-83EA-52BC-CA69-AB729F5C79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42" t="17402" b="9472"/>
          <a:stretch/>
        </p:blipFill>
        <p:spPr>
          <a:xfrm>
            <a:off x="645868" y="1891060"/>
            <a:ext cx="7617315" cy="14879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776352-3A7F-7D59-E4DC-9855F5410E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21" t="63290" r="32236" b="-899"/>
          <a:stretch/>
        </p:blipFill>
        <p:spPr>
          <a:xfrm>
            <a:off x="7709581" y="4581305"/>
            <a:ext cx="4482419" cy="13327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22D7F0-44C8-6767-44B5-A1E745FA6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9581" y="3847075"/>
            <a:ext cx="4138019" cy="4953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AFE5AD-FD3B-BB5A-E975-E0342D86DF4B}"/>
              </a:ext>
            </a:extLst>
          </p:cNvPr>
          <p:cNvSpPr txBox="1"/>
          <p:nvPr/>
        </p:nvSpPr>
        <p:spPr>
          <a:xfrm>
            <a:off x="645868" y="105730"/>
            <a:ext cx="382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Data Preprocessing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EE365-AF37-946F-0C10-82FC689CCE95}"/>
              </a:ext>
            </a:extLst>
          </p:cNvPr>
          <p:cNvSpPr txBox="1"/>
          <p:nvPr/>
        </p:nvSpPr>
        <p:spPr>
          <a:xfrm>
            <a:off x="485447" y="886460"/>
            <a:ext cx="81233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1" dirty="0">
                <a:solidFill>
                  <a:srgbClr val="000000"/>
                </a:solidFill>
                <a:effectLst/>
                <a:latin typeface="Helvetica Neue"/>
              </a:rPr>
              <a:t>Data source: </a:t>
            </a:r>
            <a:r>
              <a:rPr lang="en-US" sz="1200" i="1" u="sng" dirty="0">
                <a:effectLst/>
                <a:latin typeface="Helvetica Ne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https://www.kaggle.com/datasets/neisse/scrapped-lyrics-from-6-genres?select=lyrics-data.csv</a:t>
            </a:r>
            <a:endParaRPr lang="en-US" sz="1200" i="1" dirty="0">
              <a:effectLst/>
              <a:latin typeface="Helvetica Neue"/>
            </a:endParaRPr>
          </a:p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lyrics-data.csv and artists-data.csv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B75C2A-E723-4360-5B59-17F0B7471DC7}"/>
              </a:ext>
            </a:extLst>
          </p:cNvPr>
          <p:cNvSpPr txBox="1"/>
          <p:nvPr/>
        </p:nvSpPr>
        <p:spPr>
          <a:xfrm>
            <a:off x="645868" y="1471303"/>
            <a:ext cx="4358886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1. Create </a:t>
            </a:r>
            <a:r>
              <a:rPr lang="en-US" dirty="0" err="1"/>
              <a:t>dataframe</a:t>
            </a:r>
            <a:r>
              <a:rPr lang="en-US" dirty="0"/>
              <a:t> of artists and their songs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E20261-50AE-9187-AA6C-EACE3929662D}"/>
              </a:ext>
            </a:extLst>
          </p:cNvPr>
          <p:cNvSpPr txBox="1"/>
          <p:nvPr/>
        </p:nvSpPr>
        <p:spPr>
          <a:xfrm>
            <a:off x="645868" y="3552568"/>
            <a:ext cx="6099106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2. Create list most popular artists and # of songs in this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6DA9F-3C82-2F76-31A9-5E59C226CA1C}"/>
              </a:ext>
            </a:extLst>
          </p:cNvPr>
          <p:cNvSpPr txBox="1"/>
          <p:nvPr/>
        </p:nvSpPr>
        <p:spPr>
          <a:xfrm>
            <a:off x="7687184" y="3479036"/>
            <a:ext cx="444717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3. Select an artist to generate the lyric corpus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1D521A-196D-5815-6EC4-602FB8B4435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5566"/>
          <a:stretch/>
        </p:blipFill>
        <p:spPr>
          <a:xfrm>
            <a:off x="645868" y="4029185"/>
            <a:ext cx="5845047" cy="199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6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2AB2C9-60E1-4C7E-82C3-5F976E879C08}"/>
              </a:ext>
            </a:extLst>
          </p:cNvPr>
          <p:cNvSpPr txBox="1"/>
          <p:nvPr/>
        </p:nvSpPr>
        <p:spPr>
          <a:xfrm>
            <a:off x="1245269" y="649523"/>
            <a:ext cx="2131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Vectorizing the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BFFC35-F053-A384-90BB-4AB3AA1212E6}"/>
              </a:ext>
            </a:extLst>
          </p:cNvPr>
          <p:cNvSpPr txBox="1"/>
          <p:nvPr/>
        </p:nvSpPr>
        <p:spPr>
          <a:xfrm>
            <a:off x="1245269" y="1280998"/>
            <a:ext cx="42511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Find all unique characters from the corpus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BF93D3-04E6-0477-4266-3236CDD33C92}"/>
              </a:ext>
            </a:extLst>
          </p:cNvPr>
          <p:cNvSpPr txBox="1"/>
          <p:nvPr/>
        </p:nvSpPr>
        <p:spPr>
          <a:xfrm>
            <a:off x="1603209" y="1956954"/>
            <a:ext cx="35352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Assign a number to each character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8A17F8-D09C-309F-632D-9A999F7CB7ED}"/>
              </a:ext>
            </a:extLst>
          </p:cNvPr>
          <p:cNvSpPr txBox="1"/>
          <p:nvPr/>
        </p:nvSpPr>
        <p:spPr>
          <a:xfrm>
            <a:off x="801104" y="3769350"/>
            <a:ext cx="27973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Vectorize the whole corpus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43D25-7AE6-399C-2735-0133AE0A25C6}"/>
              </a:ext>
            </a:extLst>
          </p:cNvPr>
          <p:cNvSpPr txBox="1"/>
          <p:nvPr/>
        </p:nvSpPr>
        <p:spPr>
          <a:xfrm>
            <a:off x="1678406" y="2939534"/>
            <a:ext cx="15560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Char-to-index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4323FE-F9DE-9426-3810-FD0BF910AF59}"/>
              </a:ext>
            </a:extLst>
          </p:cNvPr>
          <p:cNvSpPr txBox="1"/>
          <p:nvPr/>
        </p:nvSpPr>
        <p:spPr>
          <a:xfrm>
            <a:off x="3459080" y="2939534"/>
            <a:ext cx="15560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Index-to-char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4D645E-8E09-64AA-CF54-5C210271F22A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456448" y="2326286"/>
            <a:ext cx="914400" cy="61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595941-26B0-FD09-F313-0EA8062E2556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3370848" y="2326286"/>
            <a:ext cx="866274" cy="61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1CDF37-FA64-61DE-15B5-5332C3FB9CA7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2199774" y="3308866"/>
            <a:ext cx="256674" cy="460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4267F8-39DC-DE3C-2A94-EAFA3C47C276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>
            <a:off x="4237122" y="3308866"/>
            <a:ext cx="782555" cy="460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03D0E0D-2C24-62A5-EA62-493E85F07D17}"/>
              </a:ext>
            </a:extLst>
          </p:cNvPr>
          <p:cNvSpPr txBox="1"/>
          <p:nvPr/>
        </p:nvSpPr>
        <p:spPr>
          <a:xfrm>
            <a:off x="3815017" y="3769350"/>
            <a:ext cx="24093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de-vectorize (Decoding)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742916-03E2-51B6-9B0E-90E6B3C1A346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370848" y="1650330"/>
            <a:ext cx="0" cy="306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901B9D3-3D0B-C945-0B01-E9FC6630B4FC}"/>
              </a:ext>
            </a:extLst>
          </p:cNvPr>
          <p:cNvSpPr txBox="1"/>
          <p:nvPr/>
        </p:nvSpPr>
        <p:spPr>
          <a:xfrm>
            <a:off x="801104" y="4522783"/>
            <a:ext cx="27973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TensorFlow Dataset object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CE0545-7777-8A01-CD66-17B6FB8C91DA}"/>
              </a:ext>
            </a:extLst>
          </p:cNvPr>
          <p:cNvCxnSpPr>
            <a:stCxn id="9" idx="2"/>
            <a:endCxn id="39" idx="0"/>
          </p:cNvCxnSpPr>
          <p:nvPr/>
        </p:nvCxnSpPr>
        <p:spPr>
          <a:xfrm>
            <a:off x="2199774" y="4138682"/>
            <a:ext cx="0" cy="384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BC6FF4A-AEE4-E48A-A604-E00D1C519275}"/>
              </a:ext>
            </a:extLst>
          </p:cNvPr>
          <p:cNvCxnSpPr>
            <a:cxnSpLocks/>
            <a:stCxn id="39" idx="2"/>
            <a:endCxn id="47" idx="0"/>
          </p:cNvCxnSpPr>
          <p:nvPr/>
        </p:nvCxnSpPr>
        <p:spPr>
          <a:xfrm>
            <a:off x="2199774" y="4892115"/>
            <a:ext cx="0" cy="33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48E4BAA-1D07-8103-4738-DB9CF78DFABD}"/>
              </a:ext>
            </a:extLst>
          </p:cNvPr>
          <p:cNvSpPr txBox="1"/>
          <p:nvPr/>
        </p:nvSpPr>
        <p:spPr>
          <a:xfrm>
            <a:off x="584033" y="5227728"/>
            <a:ext cx="32314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Batches (max 100 chars per seq)</a:t>
            </a:r>
            <a:endParaRPr 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D7DB3B6-3500-D614-6EDE-6CDD93A3F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515" y="401220"/>
            <a:ext cx="3818522" cy="212473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632812A4-FA5D-3503-657F-854D8E4D80BB}"/>
              </a:ext>
            </a:extLst>
          </p:cNvPr>
          <p:cNvSpPr txBox="1"/>
          <p:nvPr/>
        </p:nvSpPr>
        <p:spPr>
          <a:xfrm>
            <a:off x="6890086" y="2754868"/>
            <a:ext cx="44544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Example of input-output layers of the model</a:t>
            </a:r>
            <a:endParaRPr lang="en-US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E7BA2EE7-484E-3445-313D-C5AF305E4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910" y="3429000"/>
            <a:ext cx="5677392" cy="2453853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4F45C40-118B-DFA1-D477-D9283A650E10}"/>
              </a:ext>
            </a:extLst>
          </p:cNvPr>
          <p:cNvSpPr txBox="1"/>
          <p:nvPr/>
        </p:nvSpPr>
        <p:spPr>
          <a:xfrm>
            <a:off x="227599" y="97801"/>
            <a:ext cx="6825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 1: use characters as input sequences</a:t>
            </a:r>
          </a:p>
        </p:txBody>
      </p:sp>
    </p:spTree>
    <p:extLst>
      <p:ext uri="{BB962C8B-B14F-4D97-AF65-F5344CB8AC3E}">
        <p14:creationId xmlns:p14="http://schemas.microsoft.com/office/powerpoint/2010/main" val="354223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B7EB23-AB14-7316-63D5-0E463D1B1E9F}"/>
              </a:ext>
            </a:extLst>
          </p:cNvPr>
          <p:cNvSpPr txBox="1"/>
          <p:nvPr/>
        </p:nvSpPr>
        <p:spPr>
          <a:xfrm>
            <a:off x="553453" y="156609"/>
            <a:ext cx="6464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More about the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Adam as optimizer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sparse categorical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crossentropy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function as loss function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D014EA-A30A-6BA6-A50E-8FF4075A4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950" y="3095408"/>
            <a:ext cx="4625741" cy="27205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B5F59F-2D1A-F0DB-39C1-DEC16FFEB09F}"/>
              </a:ext>
            </a:extLst>
          </p:cNvPr>
          <p:cNvSpPr txBox="1"/>
          <p:nvPr/>
        </p:nvSpPr>
        <p:spPr>
          <a:xfrm>
            <a:off x="721894" y="1687563"/>
            <a:ext cx="4186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Train the model and save the weights</a:t>
            </a:r>
            <a:endParaRPr 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573DEC-ED91-C6E8-A942-54F72094AC25}"/>
              </a:ext>
            </a:extLst>
          </p:cNvPr>
          <p:cNvSpPr txBox="1"/>
          <p:nvPr/>
        </p:nvSpPr>
        <p:spPr>
          <a:xfrm>
            <a:off x="6601326" y="1199337"/>
            <a:ext cx="383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Generate New Text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EE2EA5-9752-FE8F-16E6-006040539F1F}"/>
              </a:ext>
            </a:extLst>
          </p:cNvPr>
          <p:cNvSpPr txBox="1"/>
          <p:nvPr/>
        </p:nvSpPr>
        <p:spPr>
          <a:xfrm>
            <a:off x="6505072" y="2178150"/>
            <a:ext cx="437949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Build a new model </a:t>
            </a:r>
            <a:r>
              <a:rPr lang="en-US" sz="1400" dirty="0">
                <a:solidFill>
                  <a:srgbClr val="000000"/>
                </a:solidFill>
                <a:latin typeface="Helvetica Neue"/>
              </a:rPr>
              <a:t>with epoch = 1 and saved weights</a:t>
            </a:r>
            <a:endParaRPr lang="en-US" sz="140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0A63F6-CC7C-74E5-39F4-14B4E3D24812}"/>
              </a:ext>
            </a:extLst>
          </p:cNvPr>
          <p:cNvCxnSpPr>
            <a:stCxn id="16" idx="2"/>
            <a:endCxn id="9" idx="0"/>
          </p:cNvCxnSpPr>
          <p:nvPr/>
        </p:nvCxnSpPr>
        <p:spPr>
          <a:xfrm>
            <a:off x="8694820" y="2485927"/>
            <a:ext cx="1" cy="60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BECB3ED1-4C49-9012-02ED-375C8D8F00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7566912"/>
              </p:ext>
            </p:extLst>
          </p:nvPr>
        </p:nvGraphicFramePr>
        <p:xfrm>
          <a:off x="553453" y="270174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033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88772B-F6B3-10C8-9E2E-03B486CAD941}"/>
              </a:ext>
            </a:extLst>
          </p:cNvPr>
          <p:cNvSpPr txBox="1"/>
          <p:nvPr/>
        </p:nvSpPr>
        <p:spPr>
          <a:xfrm>
            <a:off x="227599" y="97801"/>
            <a:ext cx="6825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 2: use words as input 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416F8-5B53-8E64-2E90-446A28FA60A7}"/>
              </a:ext>
            </a:extLst>
          </p:cNvPr>
          <p:cNvSpPr txBox="1"/>
          <p:nvPr/>
        </p:nvSpPr>
        <p:spPr>
          <a:xfrm>
            <a:off x="1060784" y="1484098"/>
            <a:ext cx="4000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Plot most commonly used words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19A05-737F-915E-1BDF-A66859194638}"/>
              </a:ext>
            </a:extLst>
          </p:cNvPr>
          <p:cNvSpPr txBox="1"/>
          <p:nvPr/>
        </p:nvSpPr>
        <p:spPr>
          <a:xfrm>
            <a:off x="590552" y="1952450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Create the RNN layers and Markov Chain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BD2358-7EA6-BB08-AD81-7E5E798EE553}"/>
              </a:ext>
            </a:extLst>
          </p:cNvPr>
          <p:cNvSpPr txBox="1"/>
          <p:nvPr/>
        </p:nvSpPr>
        <p:spPr>
          <a:xfrm>
            <a:off x="953505" y="2337823"/>
            <a:ext cx="61000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Determine the rhyme scheme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Determine number of syllables in line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Make index of words that rhyme with your word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Make index of rhymes that you 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B73443-6DE3-B940-3E8A-5C9DD5689221}"/>
              </a:ext>
            </a:extLst>
          </p:cNvPr>
          <p:cNvSpPr txBox="1"/>
          <p:nvPr/>
        </p:nvSpPr>
        <p:spPr>
          <a:xfrm>
            <a:off x="953505" y="3682681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Separate each line of the input txt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26DBB8-4CD5-C7D7-DD69-FA4D3F197548}"/>
              </a:ext>
            </a:extLst>
          </p:cNvPr>
          <p:cNvSpPr txBox="1"/>
          <p:nvPr/>
        </p:nvSpPr>
        <p:spPr>
          <a:xfrm>
            <a:off x="922610" y="4006504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Generate lyrics and build dataset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B0DD9F-8765-C202-4545-FA67E7A2A185}"/>
              </a:ext>
            </a:extLst>
          </p:cNvPr>
          <p:cNvSpPr txBox="1"/>
          <p:nvPr/>
        </p:nvSpPr>
        <p:spPr>
          <a:xfrm>
            <a:off x="1060784" y="4520365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Compose verse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72C20D-9467-66E7-C827-BB3A5CC861F7}"/>
              </a:ext>
            </a:extLst>
          </p:cNvPr>
          <p:cNvSpPr txBox="1"/>
          <p:nvPr/>
        </p:nvSpPr>
        <p:spPr>
          <a:xfrm>
            <a:off x="6059721" y="517920"/>
            <a:ext cx="610001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Important parameters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maxsyllables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: max # of syllables per line;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max_overlap_ratio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: how different the output should be from the original input;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tries: how many times to try to build a line that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satisifies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some parameter;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epochs: how many times for the NN to pass over the data.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To reduce computational complexity, maximize (1) and (2) and minimize (3) and (4). Computational time will increase dramatically when (1) is less than 8 and when (2) is less than 0.5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EA39342-6FA7-E558-66F2-D516907C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66" y="631730"/>
            <a:ext cx="4359018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345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2910</TotalTime>
  <Words>677</Words>
  <Application>Microsoft Office PowerPoint</Application>
  <PresentationFormat>Widescreen</PresentationFormat>
  <Paragraphs>145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Helvetica Neue</vt:lpstr>
      <vt:lpstr>sohne</vt:lpstr>
      <vt:lpstr>source-serif-pro</vt:lpstr>
      <vt:lpstr>Arial</vt:lpstr>
      <vt:lpstr>Calibri</vt:lpstr>
      <vt:lpstr>Gill Sans MT</vt:lpstr>
      <vt:lpstr>Gallery</vt:lpstr>
      <vt:lpstr>Lyrics Generator with NLP models</vt:lpstr>
      <vt:lpstr>Steps:</vt:lpstr>
      <vt:lpstr>About Recurrent Neural Networks (RNN)</vt:lpstr>
      <vt:lpstr>Types of RNN </vt:lpstr>
      <vt:lpstr>The current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Song, Chenghui</dc:creator>
  <cp:lastModifiedBy>Song, Chenghui</cp:lastModifiedBy>
  <cp:revision>26</cp:revision>
  <dcterms:created xsi:type="dcterms:W3CDTF">2022-11-24T21:43:16Z</dcterms:created>
  <dcterms:modified xsi:type="dcterms:W3CDTF">2022-11-26T22:13:52Z</dcterms:modified>
</cp:coreProperties>
</file>