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32c4f1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32c4f1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532c4f10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532c4f10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532c4f10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532c4f10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532c4f10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532c4f1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32c4f10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532c4f10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32c4f10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532c4f10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532c4f10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532c4f10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532c4f1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532c4f1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532c4f10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532c4f10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532c4f10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532c4f10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32c4f10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532c4f10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32c4f10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532c4f10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532c4f1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532c4f1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532c4f10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532c4f10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532c4f10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532c4f10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Warm-up Exercise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 Recap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ctrTitle"/>
          </p:nvPr>
        </p:nvSpPr>
        <p:spPr>
          <a:xfrm>
            <a:off x="485875" y="645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Quick Warm-up Exercise: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485875" y="2119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Lecture 4 Recap Exercise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r>
              <a:rPr b="0" lang="en"/>
              <a:t>: </a:t>
            </a:r>
            <a:r>
              <a:rPr b="0" lang="en" sz="2333"/>
              <a:t>what will this code print?</a:t>
            </a:r>
            <a:endParaRPr b="0" sz="2333"/>
          </a:p>
        </p:txBody>
      </p:sp>
      <p:sp>
        <p:nvSpPr>
          <p:cNvPr id="164" name="Google Shape;164;p23"/>
          <p:cNvSpPr txBox="1"/>
          <p:nvPr/>
        </p:nvSpPr>
        <p:spPr>
          <a:xfrm>
            <a:off x="311700" y="1068425"/>
            <a:ext cx="54345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set()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i in range(5):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x.add(4*i)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 len(x) == 3: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break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print(x)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4348600" y="3342525"/>
            <a:ext cx="39225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set containing the values {0, 4, 8} 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(but not necessarily in that order!)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r>
              <a:rPr b="0" lang="en"/>
              <a:t>: </a:t>
            </a:r>
            <a:r>
              <a:rPr b="0" lang="en" sz="2333"/>
              <a:t>what will this code print?</a:t>
            </a:r>
            <a:endParaRPr b="0" sz="2333"/>
          </a:p>
        </p:txBody>
      </p:sp>
      <p:sp>
        <p:nvSpPr>
          <p:cNvPr id="171" name="Google Shape;171;p24"/>
          <p:cNvSpPr txBox="1"/>
          <p:nvPr/>
        </p:nvSpPr>
        <p:spPr>
          <a:xfrm>
            <a:off x="311700" y="1068425"/>
            <a:ext cx="67872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E1E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food_ratings = {'apple': 'C', 'orange': 'A', 'mango': 'S'}</a:t>
            </a:r>
            <a:endParaRPr sz="1800">
              <a:solidFill>
                <a:srgbClr val="1E1E1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E1E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fruit in food_ratings:</a:t>
            </a:r>
            <a:endParaRPr sz="1800">
              <a:solidFill>
                <a:srgbClr val="1E1E1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E1E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if food_ratings[fruit] == 'S':</a:t>
            </a:r>
            <a:endParaRPr sz="1800">
              <a:solidFill>
                <a:srgbClr val="1E1E1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E1E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		print("I love " + fruit + "!")</a:t>
            </a:r>
            <a:endParaRPr sz="1800">
              <a:solidFill>
                <a:srgbClr val="1E1E1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E1E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else:</a:t>
            </a:r>
            <a:endParaRPr sz="1800">
              <a:solidFill>
                <a:srgbClr val="1E1E1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E1E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		print("I think " + fruit + " is okay.")</a:t>
            </a:r>
            <a:endParaRPr sz="1800">
              <a:solidFill>
                <a:srgbClr val="1E1E1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045500" y="3577675"/>
            <a:ext cx="3000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think apple is okay.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think orange is okay.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love mango!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ctrTitle"/>
          </p:nvPr>
        </p:nvSpPr>
        <p:spPr>
          <a:xfrm>
            <a:off x="485875" y="645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Quick Warm-up Exercise: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485875" y="2119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5 Recap Exercise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r>
              <a:rPr b="0" lang="en"/>
              <a:t>: </a:t>
            </a:r>
            <a:r>
              <a:rPr b="0" lang="en" sz="2333"/>
              <a:t>guess the function!</a:t>
            </a:r>
            <a:endParaRPr b="0" sz="2333"/>
          </a:p>
        </p:txBody>
      </p:sp>
      <p:sp>
        <p:nvSpPr>
          <p:cNvPr id="184" name="Google Shape;184;p26"/>
          <p:cNvSpPr txBox="1"/>
          <p:nvPr/>
        </p:nvSpPr>
        <p:spPr>
          <a:xfrm>
            <a:off x="311700" y="1068425"/>
            <a:ext cx="83985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E1E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Oomi will run a function on </a:t>
            </a:r>
            <a:r>
              <a:rPr i="1" lang="en" sz="1800">
                <a:solidFill>
                  <a:srgbClr val="1E1E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</a:t>
            </a:r>
            <a:r>
              <a:rPr lang="en" sz="1800">
                <a:solidFill>
                  <a:srgbClr val="1E1E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 u="sng">
                <a:solidFill>
                  <a:srgbClr val="1E1E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of numbers</a:t>
            </a:r>
            <a:r>
              <a:rPr lang="en" sz="1800">
                <a:solidFill>
                  <a:srgbClr val="1E1E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you enter into the Zoom chat. </a:t>
            </a:r>
            <a:endParaRPr sz="1800">
              <a:solidFill>
                <a:srgbClr val="1E1E1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Start entering lists!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E1E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function will print a number for each input. (*If the input list is empty, it prints 0.)</a:t>
            </a:r>
            <a:endParaRPr sz="1800">
              <a:solidFill>
                <a:srgbClr val="1E1E1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E1E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first person to guess what the function does wins!</a:t>
            </a:r>
            <a:endParaRPr sz="1800">
              <a:solidFill>
                <a:srgbClr val="1E1E1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ctrTitle"/>
          </p:nvPr>
        </p:nvSpPr>
        <p:spPr>
          <a:xfrm>
            <a:off x="485875" y="645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Quick Warm-up Exercise: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485875" y="2119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6 Recap Exercise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199125"/>
            <a:ext cx="8520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or Instance?</a:t>
            </a:r>
            <a:endParaRPr b="0" sz="2333"/>
          </a:p>
        </p:txBody>
      </p:sp>
      <p:sp>
        <p:nvSpPr>
          <p:cNvPr id="196" name="Google Shape;196;p28"/>
          <p:cNvSpPr txBox="1"/>
          <p:nvPr/>
        </p:nvSpPr>
        <p:spPr>
          <a:xfrm>
            <a:off x="311700" y="704575"/>
            <a:ext cx="7672500" cy="4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lass Atom: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mass = 0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ef __init__(self, name, atomic_number, mass):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self.name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name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elf.atomic_number = atomic_number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elf.mass = mass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Atom(“hydrogen”, 1, 1.00784)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413175" y="4124850"/>
            <a:ext cx="36171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1.00784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311700" y="4124850"/>
            <a:ext cx="3000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print(Atom.mass)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print(a.mass)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485875" y="645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Warm-up Exercise: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Basics, Types, Variables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85875" y="2119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 Recap Exercise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Match Each to an Image!</a:t>
            </a:r>
            <a:endParaRPr sz="20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50150" y="1130750"/>
            <a:ext cx="28437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 Shell</a:t>
            </a:r>
            <a:endParaRPr sz="16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4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(chat box with software)</a:t>
            </a:r>
            <a:endParaRPr sz="16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46126" l="0" r="0" t="0"/>
          <a:stretch/>
        </p:blipFill>
        <p:spPr>
          <a:xfrm>
            <a:off x="6196763" y="2868465"/>
            <a:ext cx="2977850" cy="18424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52775" y="1100075"/>
            <a:ext cx="3000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lang="en" sz="16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IDE</a:t>
            </a:r>
            <a:endParaRPr sz="16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(text editor for script-writing)</a:t>
            </a:r>
            <a:endParaRPr sz="14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791600" y="1130750"/>
            <a:ext cx="3000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 </a:t>
            </a:r>
            <a:r>
              <a:rPr lang="en" sz="16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Terminal </a:t>
            </a:r>
            <a:endParaRPr sz="16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(interacts with files, run scripts)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068188" y="2296650"/>
            <a:ext cx="101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223" y="2868486"/>
            <a:ext cx="2977850" cy="195922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280688" y="2296650"/>
            <a:ext cx="62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319638" y="2296650"/>
            <a:ext cx="62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terminal"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25" y="2885650"/>
            <a:ext cx="3093850" cy="18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Match Each to an Image!</a:t>
            </a:r>
            <a:endParaRPr sz="20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50150" y="1130750"/>
            <a:ext cx="28437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 Shell</a:t>
            </a:r>
            <a:endParaRPr sz="16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4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(chat box with software)</a:t>
            </a:r>
            <a:endParaRPr sz="16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46126" l="0" r="0" t="0"/>
          <a:stretch/>
        </p:blipFill>
        <p:spPr>
          <a:xfrm>
            <a:off x="6196763" y="2868465"/>
            <a:ext cx="2977850" cy="184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52775" y="1100075"/>
            <a:ext cx="3000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1. IDE</a:t>
            </a:r>
            <a:endParaRPr sz="16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(text editor for script-writing)</a:t>
            </a:r>
            <a:endParaRPr sz="14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791600" y="1130750"/>
            <a:ext cx="3000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 Terminal </a:t>
            </a:r>
            <a:endParaRPr sz="16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(interacts with files, run scripts)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068188" y="2296650"/>
            <a:ext cx="101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endParaRPr b="1" sz="3000">
              <a:solidFill>
                <a:srgbClr val="1E1E1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223" y="2868486"/>
            <a:ext cx="2977850" cy="195922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4280688" y="2296650"/>
            <a:ext cx="62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endParaRPr b="1" sz="3000">
              <a:solidFill>
                <a:srgbClr val="1E1E1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7319638" y="2296650"/>
            <a:ext cx="62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E1E1E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endParaRPr b="1" sz="3000">
              <a:solidFill>
                <a:srgbClr val="1E1E1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terminal"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25" y="2885650"/>
            <a:ext cx="3093850" cy="180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6"/>
          <p:cNvCxnSpPr>
            <a:stCxn id="89" idx="0"/>
            <a:endCxn id="88" idx="2"/>
          </p:cNvCxnSpPr>
          <p:nvPr/>
        </p:nvCxnSpPr>
        <p:spPr>
          <a:xfrm flipH="1" rot="10800000">
            <a:off x="1577138" y="1847550"/>
            <a:ext cx="5714400" cy="449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endCxn id="91" idx="0"/>
          </p:cNvCxnSpPr>
          <p:nvPr/>
        </p:nvCxnSpPr>
        <p:spPr>
          <a:xfrm>
            <a:off x="1852638" y="1816650"/>
            <a:ext cx="2738700" cy="48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endCxn id="92" idx="0"/>
          </p:cNvCxnSpPr>
          <p:nvPr/>
        </p:nvCxnSpPr>
        <p:spPr>
          <a:xfrm>
            <a:off x="4566688" y="1852350"/>
            <a:ext cx="3063600" cy="44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292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r>
              <a:rPr b="0" lang="en"/>
              <a:t>: </a:t>
            </a:r>
            <a:r>
              <a:rPr b="0" lang="en" sz="2333"/>
              <a:t>what happens if you print each of these?</a:t>
            </a:r>
            <a:endParaRPr b="0" sz="2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916025"/>
            <a:ext cx="54345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type(“Glaciers are cool!”)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1500925"/>
            <a:ext cx="54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type(“5”)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2085825"/>
            <a:ext cx="54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type(5)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11700" y="2670725"/>
            <a:ext cx="54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type(“5.”)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11700" y="3255625"/>
            <a:ext cx="54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type(100.)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11700" y="3840525"/>
            <a:ext cx="54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type(5&gt;100.)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311700" y="4425425"/>
            <a:ext cx="54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7.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type(None)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1870550" y="916025"/>
            <a:ext cx="39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870550" y="1500925"/>
            <a:ext cx="39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870550" y="2085825"/>
            <a:ext cx="39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870550" y="2670725"/>
            <a:ext cx="39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870550" y="3255625"/>
            <a:ext cx="39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float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70550" y="3840525"/>
            <a:ext cx="39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bool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70550" y="4425425"/>
            <a:ext cx="39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NoneType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Typecasting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11700" y="1068425"/>
            <a:ext cx="39225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could have resulted in 5.0?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AutoNum type="arabicPeriod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print(5.0)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AutoNum type="arabicPeriod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print(int(5.0))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AutoNum type="arabicPeriod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print(float(5))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AutoNum type="arabicPeriod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print(str(5.))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601925" y="749825"/>
            <a:ext cx="30000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5.0     Yes!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	 No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5.0	 Yes!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5.0	 Yes!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485875" y="645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Warm-up Exercise: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and More Types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485875" y="2119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 Recap Exercise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r>
              <a:rPr b="0" lang="en"/>
              <a:t>: </a:t>
            </a:r>
            <a:r>
              <a:rPr b="0" lang="en" sz="2333"/>
              <a:t>what happens if you print each of these?</a:t>
            </a:r>
            <a:endParaRPr b="0" sz="2333"/>
          </a:p>
        </p:txBody>
      </p:sp>
      <p:sp>
        <p:nvSpPr>
          <p:cNvPr id="134" name="Google Shape;134;p20"/>
          <p:cNvSpPr txBox="1"/>
          <p:nvPr/>
        </p:nvSpPr>
        <p:spPr>
          <a:xfrm>
            <a:off x="311700" y="1068425"/>
            <a:ext cx="54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[“a”, “b”, “c”, “d”][2]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311700" y="1653325"/>
            <a:ext cx="54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type((0,3))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311700" y="2238225"/>
            <a:ext cx="54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type({“mark”:[”target”, ”sign”]})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11700" y="2823125"/>
            <a:ext cx="54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len([100,100,200])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11700" y="3408025"/>
            <a:ext cx="54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“apple” in [“orange”, ”lemon”]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11700" y="3992925"/>
            <a:ext cx="54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“apple” not in [“orange”, “lemon”]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1870550" y="1068425"/>
            <a:ext cx="39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1870550" y="1653325"/>
            <a:ext cx="39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tuple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870550" y="2238225"/>
            <a:ext cx="39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dict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870550" y="2823125"/>
            <a:ext cx="39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870550" y="3408025"/>
            <a:ext cx="39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False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870550" y="3992925"/>
            <a:ext cx="39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True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r>
              <a:rPr b="0" lang="en"/>
              <a:t>: </a:t>
            </a:r>
            <a:r>
              <a:rPr b="0" lang="en" sz="2333"/>
              <a:t>what will this code print?</a:t>
            </a:r>
            <a:endParaRPr b="0" sz="2333"/>
          </a:p>
        </p:txBody>
      </p:sp>
      <p:sp>
        <p:nvSpPr>
          <p:cNvPr id="151" name="Google Shape;151;p21"/>
          <p:cNvSpPr txBox="1"/>
          <p:nvPr/>
        </p:nvSpPr>
        <p:spPr>
          <a:xfrm>
            <a:off x="311700" y="1068425"/>
            <a:ext cx="5434500" cy="4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= 4 ** 2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 5 &gt; x: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rint(“A”)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lse: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print(“B”)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print(“C”)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 x &gt;= 0 and not (x==6):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print(“D”)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2347150" y="2975000"/>
            <a:ext cx="39225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