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04040"/>
    <a:srgbClr val="6C5D31"/>
    <a:srgbClr val="D492CF"/>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60" autoAdjust="0"/>
    <p:restoredTop sz="94660"/>
  </p:normalViewPr>
  <p:slideViewPr>
    <p:cSldViewPr snapToGrid="0">
      <p:cViewPr>
        <p:scale>
          <a:sx n="87" d="100"/>
          <a:sy n="87" d="100"/>
        </p:scale>
        <p:origin x="118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18.09.2025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21216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18.09.2025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322836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18.09.2025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327429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18.09.2025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286343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ru-RU"/>
              <a:t>Образец заголовка</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EED3BB2-E1A9-4AFE-933A-BC60DB13FCFC}" type="datetimeFigureOut">
              <a:rPr lang="ru-UA" smtClean="0"/>
              <a:t>18.09.2025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102561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EED3BB2-E1A9-4AFE-933A-BC60DB13FCFC}" type="datetimeFigureOut">
              <a:rPr lang="ru-UA" smtClean="0"/>
              <a:t>18.09.2025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68375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ru-RU"/>
              <a:t>Образец заголовка</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472381" y="3618442"/>
            <a:ext cx="2901255" cy="532218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3471863" y="3618442"/>
            <a:ext cx="2915543" cy="532218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EED3BB2-E1A9-4AFE-933A-BC60DB13FCFC}" type="datetimeFigureOut">
              <a:rPr lang="ru-UA" smtClean="0"/>
              <a:t>18.09.2025</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369015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EED3BB2-E1A9-4AFE-933A-BC60DB13FCFC}" type="datetimeFigureOut">
              <a:rPr lang="ru-UA" smtClean="0"/>
              <a:t>18.09.2025</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89389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D3BB2-E1A9-4AFE-933A-BC60DB13FCFC}" type="datetimeFigureOut">
              <a:rPr lang="ru-UA" smtClean="0"/>
              <a:t>18.09.2025</a:t>
            </a:fld>
            <a:endParaRPr lang="ru-UA"/>
          </a:p>
        </p:txBody>
      </p:sp>
      <p:sp>
        <p:nvSpPr>
          <p:cNvPr id="3" name="Footer Placeholder 2"/>
          <p:cNvSpPr>
            <a:spLocks noGrp="1"/>
          </p:cNvSpPr>
          <p:nvPr>
            <p:ph type="ftr" sz="quarter" idx="11"/>
          </p:nvPr>
        </p:nvSpPr>
        <p:spPr/>
        <p:txBody>
          <a:bodyPr/>
          <a:lstStyle/>
          <a:p>
            <a:endParaRPr lang="ru-UA"/>
          </a:p>
        </p:txBody>
      </p:sp>
      <p:sp>
        <p:nvSpPr>
          <p:cNvPr id="4" name="Slide Number Placeholder 3"/>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290186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ru-RU"/>
              <a:t>Образец заголовка</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EED3BB2-E1A9-4AFE-933A-BC60DB13FCFC}" type="datetimeFigureOut">
              <a:rPr lang="ru-UA" smtClean="0"/>
              <a:t>18.09.2025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195815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EED3BB2-E1A9-4AFE-933A-BC60DB13FCFC}" type="datetimeFigureOut">
              <a:rPr lang="ru-UA" smtClean="0"/>
              <a:t>18.09.2025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73970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EED3BB2-E1A9-4AFE-933A-BC60DB13FCFC}" type="datetimeFigureOut">
              <a:rPr lang="ru-UA" smtClean="0"/>
              <a:t>18.09.2025</a:t>
            </a:fld>
            <a:endParaRPr lang="ru-UA"/>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UA"/>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46CD032-E535-4D89-A244-18DD005CCA93}" type="slidenum">
              <a:rPr lang="ru-UA" smtClean="0"/>
              <a:t>‹#›</a:t>
            </a:fld>
            <a:endParaRPr lang="ru-UA"/>
          </a:p>
        </p:txBody>
      </p:sp>
    </p:spTree>
    <p:extLst>
      <p:ext uri="{BB962C8B-B14F-4D97-AF65-F5344CB8AC3E}">
        <p14:creationId xmlns:p14="http://schemas.microsoft.com/office/powerpoint/2010/main" val="1698676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9F961907-6BE2-44CF-A13B-06B40178532D}"/>
              </a:ext>
            </a:extLst>
          </p:cNvPr>
          <p:cNvSpPr/>
          <p:nvPr/>
        </p:nvSpPr>
        <p:spPr>
          <a:xfrm>
            <a:off x="0" y="8423078"/>
            <a:ext cx="6883069" cy="14906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3" name="Прямоугольник 22">
            <a:extLst>
              <a:ext uri="{FF2B5EF4-FFF2-40B4-BE49-F238E27FC236}">
                <a16:creationId xmlns:a16="http://schemas.microsoft.com/office/drawing/2014/main" id="{452B2CC6-019A-4B06-9B60-7ECA14B030E8}"/>
              </a:ext>
            </a:extLst>
          </p:cNvPr>
          <p:cNvSpPr/>
          <p:nvPr/>
        </p:nvSpPr>
        <p:spPr>
          <a:xfrm>
            <a:off x="423" y="3019"/>
            <a:ext cx="2083111" cy="84200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4" name="Овал 23">
            <a:extLst>
              <a:ext uri="{FF2B5EF4-FFF2-40B4-BE49-F238E27FC236}">
                <a16:creationId xmlns:a16="http://schemas.microsoft.com/office/drawing/2014/main" id="{4C815F67-476E-45C7-8072-018D376FD151}"/>
              </a:ext>
            </a:extLst>
          </p:cNvPr>
          <p:cNvSpPr/>
          <p:nvPr/>
        </p:nvSpPr>
        <p:spPr>
          <a:xfrm>
            <a:off x="179663" y="111413"/>
            <a:ext cx="1642074" cy="1642074"/>
          </a:xfrm>
          <a:prstGeom prst="ellipse">
            <a:avLst/>
          </a:prstGeom>
          <a:blipFill>
            <a:blip r:embed="rId2"/>
            <a:stretch>
              <a:fillRect/>
            </a:stretch>
          </a:blipFill>
          <a:ln>
            <a:noFill/>
          </a:ln>
          <a:effectLst>
            <a:outerShdw blurRad="50800" dist="101600" dir="900000" sx="98000" sy="98000" algn="ctr"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pic>
        <p:nvPicPr>
          <p:cNvPr id="25" name="Графический объект 12" descr="Маркер">
            <a:extLst>
              <a:ext uri="{FF2B5EF4-FFF2-40B4-BE49-F238E27FC236}">
                <a16:creationId xmlns:a16="http://schemas.microsoft.com/office/drawing/2014/main" id="{EBA14195-8F18-4126-9D72-FFB7FB91343C}"/>
              </a:ext>
            </a:extLst>
          </p:cNvPr>
          <p:cNvPicPr/>
          <p:nvPr/>
        </p:nvPicPr>
        <p:blipFill>
          <a:blip r:embed="rId3">
            <a:extLst>
              <a:ext uri="{96DAC541-7B7A-43D3-8B79-37D633B846F1}">
                <asvg:svgBlip xmlns:asvg="http://schemas.microsoft.com/office/drawing/2016/SVG/main" r:embed="rId4"/>
              </a:ext>
            </a:extLst>
          </a:blip>
          <a:stretch>
            <a:fillRect/>
          </a:stretch>
        </p:blipFill>
        <p:spPr>
          <a:xfrm>
            <a:off x="88726" y="1909376"/>
            <a:ext cx="254478" cy="248364"/>
          </a:xfrm>
          <a:prstGeom prst="rect">
            <a:avLst/>
          </a:prstGeom>
        </p:spPr>
      </p:pic>
      <p:pic>
        <p:nvPicPr>
          <p:cNvPr id="26" name="Графический объект 13" descr="Получатель">
            <a:extLst>
              <a:ext uri="{FF2B5EF4-FFF2-40B4-BE49-F238E27FC236}">
                <a16:creationId xmlns:a16="http://schemas.microsoft.com/office/drawing/2014/main" id="{ACFD6490-FE16-48DB-9ADA-03F83C368BD0}"/>
              </a:ext>
            </a:extLst>
          </p:cNvPr>
          <p:cNvPicPr/>
          <p:nvPr/>
        </p:nvPicPr>
        <p:blipFill>
          <a:blip r:embed="rId5">
            <a:extLst>
              <a:ext uri="{96DAC541-7B7A-43D3-8B79-37D633B846F1}">
                <asvg:svgBlip xmlns:asvg="http://schemas.microsoft.com/office/drawing/2016/SVG/main" r:embed="rId6"/>
              </a:ext>
            </a:extLst>
          </a:blip>
          <a:stretch>
            <a:fillRect/>
          </a:stretch>
        </p:blipFill>
        <p:spPr>
          <a:xfrm>
            <a:off x="118895" y="2261425"/>
            <a:ext cx="216000" cy="216000"/>
          </a:xfrm>
          <a:prstGeom prst="rect">
            <a:avLst/>
          </a:prstGeom>
        </p:spPr>
      </p:pic>
      <p:pic>
        <p:nvPicPr>
          <p:cNvPr id="27" name="Графический объект 17" descr="Эл. почта">
            <a:extLst>
              <a:ext uri="{FF2B5EF4-FFF2-40B4-BE49-F238E27FC236}">
                <a16:creationId xmlns:a16="http://schemas.microsoft.com/office/drawing/2014/main" id="{CE55906E-1C33-4E4E-A0B3-DFB0F891DCAE}"/>
              </a:ext>
            </a:extLst>
          </p:cNvPr>
          <p:cNvPicPr/>
          <p:nvPr/>
        </p:nvPicPr>
        <p:blipFill>
          <a:blip r:embed="rId7">
            <a:extLst>
              <a:ext uri="{96DAC541-7B7A-43D3-8B79-37D633B846F1}">
                <asvg:svgBlip xmlns:asvg="http://schemas.microsoft.com/office/drawing/2016/SVG/main" r:embed="rId8"/>
              </a:ext>
            </a:extLst>
          </a:blip>
          <a:stretch>
            <a:fillRect/>
          </a:stretch>
        </p:blipFill>
        <p:spPr>
          <a:xfrm>
            <a:off x="127204" y="2581110"/>
            <a:ext cx="216000" cy="216000"/>
          </a:xfrm>
          <a:prstGeom prst="rect">
            <a:avLst/>
          </a:prstGeom>
        </p:spPr>
      </p:pic>
      <p:sp>
        <p:nvSpPr>
          <p:cNvPr id="29" name="TextBox 28">
            <a:extLst>
              <a:ext uri="{FF2B5EF4-FFF2-40B4-BE49-F238E27FC236}">
                <a16:creationId xmlns:a16="http://schemas.microsoft.com/office/drawing/2014/main" id="{FE9DE768-E423-4531-9B85-86D14CCEC319}"/>
              </a:ext>
            </a:extLst>
          </p:cNvPr>
          <p:cNvSpPr txBox="1"/>
          <p:nvPr/>
        </p:nvSpPr>
        <p:spPr>
          <a:xfrm>
            <a:off x="2128138" y="169333"/>
            <a:ext cx="4687266" cy="477054"/>
          </a:xfrm>
          <a:prstGeom prst="rect">
            <a:avLst/>
          </a:prstGeom>
          <a:noFill/>
        </p:spPr>
        <p:txBody>
          <a:bodyPr wrap="square">
            <a:spAutoFit/>
          </a:bodyPr>
          <a:lstStyle/>
          <a:p>
            <a:pPr algn="ctr"/>
            <a:r>
              <a:rPr lang="en-US" sz="2500" dirty="0">
                <a:latin typeface="Arial Black" panose="020B0A04020102020204" pitchFamily="34" charset="0"/>
              </a:rPr>
              <a:t>NIKITA BRAZHNIK (NICK)</a:t>
            </a:r>
            <a:endParaRPr lang="ru-UA" sz="2500" dirty="0">
              <a:latin typeface="Arial Black" panose="020B0A04020102020204" pitchFamily="34" charset="0"/>
            </a:endParaRPr>
          </a:p>
        </p:txBody>
      </p:sp>
      <p:sp>
        <p:nvSpPr>
          <p:cNvPr id="31" name="TextBox 30">
            <a:extLst>
              <a:ext uri="{FF2B5EF4-FFF2-40B4-BE49-F238E27FC236}">
                <a16:creationId xmlns:a16="http://schemas.microsoft.com/office/drawing/2014/main" id="{DE5123EE-3178-4B2A-A290-C41FCFA22815}"/>
              </a:ext>
            </a:extLst>
          </p:cNvPr>
          <p:cNvSpPr txBox="1"/>
          <p:nvPr/>
        </p:nvSpPr>
        <p:spPr>
          <a:xfrm>
            <a:off x="403453" y="2200148"/>
            <a:ext cx="969136" cy="338554"/>
          </a:xfrm>
          <a:prstGeom prst="rect">
            <a:avLst/>
          </a:prstGeom>
          <a:noFill/>
        </p:spPr>
        <p:txBody>
          <a:bodyPr wrap="square">
            <a:spAutoFit/>
          </a:bodyPr>
          <a:lstStyle/>
          <a:p>
            <a:r>
              <a:rPr lang="ru-UA" sz="1600" b="1" dirty="0">
                <a:latin typeface="Arial Narrow" panose="020B0606020202030204" pitchFamily="34" charset="0"/>
              </a:rPr>
              <a:t>52188760</a:t>
            </a:r>
          </a:p>
        </p:txBody>
      </p:sp>
      <p:sp>
        <p:nvSpPr>
          <p:cNvPr id="32" name="TextBox 31">
            <a:extLst>
              <a:ext uri="{FF2B5EF4-FFF2-40B4-BE49-F238E27FC236}">
                <a16:creationId xmlns:a16="http://schemas.microsoft.com/office/drawing/2014/main" id="{83DC580E-78C1-4E41-AB08-CA3962D8290F}"/>
              </a:ext>
            </a:extLst>
          </p:cNvPr>
          <p:cNvSpPr txBox="1"/>
          <p:nvPr/>
        </p:nvSpPr>
        <p:spPr>
          <a:xfrm>
            <a:off x="403453" y="1858178"/>
            <a:ext cx="1524000" cy="338554"/>
          </a:xfrm>
          <a:prstGeom prst="rect">
            <a:avLst/>
          </a:prstGeom>
          <a:noFill/>
        </p:spPr>
        <p:txBody>
          <a:bodyPr wrap="square">
            <a:spAutoFit/>
          </a:bodyPr>
          <a:lstStyle/>
          <a:p>
            <a:r>
              <a:rPr lang="en-US" sz="1600" b="1" dirty="0">
                <a:latin typeface="Arial Narrow" panose="020B0606020202030204" pitchFamily="34" charset="0"/>
              </a:rPr>
              <a:t>Hong Kong</a:t>
            </a:r>
            <a:endParaRPr lang="ru-UA" sz="1600" b="1" dirty="0">
              <a:latin typeface="Arial Narrow" panose="020B0606020202030204" pitchFamily="34" charset="0"/>
            </a:endParaRPr>
          </a:p>
        </p:txBody>
      </p:sp>
      <p:sp>
        <p:nvSpPr>
          <p:cNvPr id="33" name="TextBox 32">
            <a:extLst>
              <a:ext uri="{FF2B5EF4-FFF2-40B4-BE49-F238E27FC236}">
                <a16:creationId xmlns:a16="http://schemas.microsoft.com/office/drawing/2014/main" id="{738AB9F6-3FC2-492B-9ACB-324BEBB72B66}"/>
              </a:ext>
            </a:extLst>
          </p:cNvPr>
          <p:cNvSpPr txBox="1"/>
          <p:nvPr/>
        </p:nvSpPr>
        <p:spPr>
          <a:xfrm>
            <a:off x="411762" y="2542118"/>
            <a:ext cx="1671772" cy="292388"/>
          </a:xfrm>
          <a:prstGeom prst="rect">
            <a:avLst/>
          </a:prstGeom>
          <a:noFill/>
        </p:spPr>
        <p:txBody>
          <a:bodyPr wrap="square">
            <a:spAutoFit/>
          </a:bodyPr>
          <a:lstStyle/>
          <a:p>
            <a:r>
              <a:rPr lang="en-US" sz="1300" b="1" dirty="0">
                <a:latin typeface="Arial Narrow" panose="020B0606020202030204" pitchFamily="34" charset="0"/>
              </a:rPr>
              <a:t>worldoro@yahoo.com</a:t>
            </a:r>
            <a:endParaRPr lang="ru-UA" sz="1300" b="1" dirty="0">
              <a:latin typeface="Arial Narrow" panose="020B0606020202030204" pitchFamily="34" charset="0"/>
            </a:endParaRPr>
          </a:p>
        </p:txBody>
      </p:sp>
      <p:sp>
        <p:nvSpPr>
          <p:cNvPr id="35" name="TextBox 34">
            <a:extLst>
              <a:ext uri="{FF2B5EF4-FFF2-40B4-BE49-F238E27FC236}">
                <a16:creationId xmlns:a16="http://schemas.microsoft.com/office/drawing/2014/main" id="{D836C331-0DC4-4755-A679-CB62357F1864}"/>
              </a:ext>
            </a:extLst>
          </p:cNvPr>
          <p:cNvSpPr txBox="1"/>
          <p:nvPr/>
        </p:nvSpPr>
        <p:spPr>
          <a:xfrm>
            <a:off x="2327273" y="1278172"/>
            <a:ext cx="4443527" cy="1169551"/>
          </a:xfrm>
          <a:prstGeom prst="rect">
            <a:avLst/>
          </a:prstGeom>
          <a:noFill/>
        </p:spPr>
        <p:txBody>
          <a:bodyPr wrap="square">
            <a:spAutoFit/>
          </a:bodyPr>
          <a:lstStyle/>
          <a:p>
            <a:pPr algn="just"/>
            <a:r>
              <a:rPr lang="en-US" sz="1400" dirty="0">
                <a:latin typeface="Arial Narrow" panose="020B0606020202030204" pitchFamily="34" charset="0"/>
              </a:rPr>
              <a:t>    Seeking a bar supervisor position at bar with friendly team where I may share my passion for drinks, pleasant, fast, and high-quality service for guests. I had experience to work in high class bars like Portico, Ophelia, Reign Caviar, WTF and others bars or restaurants.</a:t>
            </a:r>
            <a:endParaRPr lang="ru-UA" sz="1400" dirty="0">
              <a:latin typeface="Arial Narrow" panose="020B0606020202030204" pitchFamily="34" charset="0"/>
            </a:endParaRPr>
          </a:p>
        </p:txBody>
      </p:sp>
      <p:sp>
        <p:nvSpPr>
          <p:cNvPr id="37" name="TextBox 36">
            <a:extLst>
              <a:ext uri="{FF2B5EF4-FFF2-40B4-BE49-F238E27FC236}">
                <a16:creationId xmlns:a16="http://schemas.microsoft.com/office/drawing/2014/main" id="{02882037-2181-4DC0-BDC1-77A5976BEE5B}"/>
              </a:ext>
            </a:extLst>
          </p:cNvPr>
          <p:cNvSpPr txBox="1"/>
          <p:nvPr/>
        </p:nvSpPr>
        <p:spPr>
          <a:xfrm>
            <a:off x="2327273" y="970353"/>
            <a:ext cx="4009292" cy="369332"/>
          </a:xfrm>
          <a:prstGeom prst="rect">
            <a:avLst/>
          </a:prstGeom>
          <a:noFill/>
        </p:spPr>
        <p:txBody>
          <a:bodyPr wrap="square">
            <a:spAutoFit/>
          </a:bodyPr>
          <a:lstStyle/>
          <a:p>
            <a:r>
              <a:rPr lang="en-US" dirty="0">
                <a:latin typeface="Arial Black" panose="020B0A04020102020204" pitchFamily="34" charset="0"/>
              </a:rPr>
              <a:t>OBJECTIVE</a:t>
            </a:r>
            <a:r>
              <a:rPr lang="en-US" dirty="0"/>
              <a:t> </a:t>
            </a:r>
            <a:endParaRPr lang="ru-UA" dirty="0"/>
          </a:p>
        </p:txBody>
      </p:sp>
      <p:sp>
        <p:nvSpPr>
          <p:cNvPr id="38" name="Прямоугольник 37">
            <a:extLst>
              <a:ext uri="{FF2B5EF4-FFF2-40B4-BE49-F238E27FC236}">
                <a16:creationId xmlns:a16="http://schemas.microsoft.com/office/drawing/2014/main" id="{C092F418-C6B1-417B-9F2B-2FCA2A3FF648}"/>
              </a:ext>
            </a:extLst>
          </p:cNvPr>
          <p:cNvSpPr/>
          <p:nvPr/>
        </p:nvSpPr>
        <p:spPr>
          <a:xfrm>
            <a:off x="2308965" y="723331"/>
            <a:ext cx="435430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0" name="TextBox 39">
            <a:extLst>
              <a:ext uri="{FF2B5EF4-FFF2-40B4-BE49-F238E27FC236}">
                <a16:creationId xmlns:a16="http://schemas.microsoft.com/office/drawing/2014/main" id="{AEC7BE11-1A41-4A71-A064-B9BCA3B6A910}"/>
              </a:ext>
            </a:extLst>
          </p:cNvPr>
          <p:cNvSpPr txBox="1"/>
          <p:nvPr/>
        </p:nvSpPr>
        <p:spPr>
          <a:xfrm>
            <a:off x="2347703" y="2402775"/>
            <a:ext cx="2201333" cy="369332"/>
          </a:xfrm>
          <a:prstGeom prst="rect">
            <a:avLst/>
          </a:prstGeom>
          <a:noFill/>
        </p:spPr>
        <p:txBody>
          <a:bodyPr wrap="square">
            <a:spAutoFit/>
          </a:bodyPr>
          <a:lstStyle/>
          <a:p>
            <a:r>
              <a:rPr lang="en-US" dirty="0">
                <a:latin typeface="Arial Black" panose="020B0A04020102020204" pitchFamily="34" charset="0"/>
              </a:rPr>
              <a:t>EXPERIENCE</a:t>
            </a:r>
            <a:endParaRPr lang="ru-UA" dirty="0">
              <a:latin typeface="Arial Black" panose="020B0A04020102020204" pitchFamily="34" charset="0"/>
            </a:endParaRPr>
          </a:p>
        </p:txBody>
      </p:sp>
      <p:sp>
        <p:nvSpPr>
          <p:cNvPr id="42" name="TextBox 41">
            <a:extLst>
              <a:ext uri="{FF2B5EF4-FFF2-40B4-BE49-F238E27FC236}">
                <a16:creationId xmlns:a16="http://schemas.microsoft.com/office/drawing/2014/main" id="{891B7C34-8591-4E56-BDA6-82394B91DDD9}"/>
              </a:ext>
            </a:extLst>
          </p:cNvPr>
          <p:cNvSpPr txBox="1"/>
          <p:nvPr/>
        </p:nvSpPr>
        <p:spPr>
          <a:xfrm>
            <a:off x="2396118" y="3595993"/>
            <a:ext cx="4282219" cy="307777"/>
          </a:xfrm>
          <a:prstGeom prst="rect">
            <a:avLst/>
          </a:prstGeom>
          <a:noFill/>
        </p:spPr>
        <p:txBody>
          <a:bodyPr wrap="square">
            <a:spAutoFit/>
          </a:bodyPr>
          <a:lstStyle/>
          <a:p>
            <a:r>
              <a:rPr lang="en-US" sz="1400" b="1" dirty="0">
                <a:latin typeface="Arial Narrow" panose="020B0606020202030204" pitchFamily="34" charset="0"/>
              </a:rPr>
              <a:t>Bar Supervisor </a:t>
            </a:r>
            <a:r>
              <a:rPr lang="en-US" sz="1400" dirty="0">
                <a:latin typeface="Arial Narrow" panose="020B0606020202030204" pitchFamily="34" charset="0"/>
              </a:rPr>
              <a:t>| WTF at Central — 2023 - 2024</a:t>
            </a:r>
            <a:endParaRPr lang="ru-UA" sz="1400" dirty="0">
              <a:latin typeface="Arial Narrow" panose="020B0606020202030204" pitchFamily="34" charset="0"/>
            </a:endParaRPr>
          </a:p>
        </p:txBody>
      </p:sp>
      <p:pic>
        <p:nvPicPr>
          <p:cNvPr id="44" name="Рисунок 43">
            <a:extLst>
              <a:ext uri="{FF2B5EF4-FFF2-40B4-BE49-F238E27FC236}">
                <a16:creationId xmlns:a16="http://schemas.microsoft.com/office/drawing/2014/main" id="{CD11E5B3-49BC-4630-B812-254804C7F91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481061" y="4882642"/>
            <a:ext cx="183983" cy="183983"/>
          </a:xfrm>
          <a:prstGeom prst="rect">
            <a:avLst/>
          </a:prstGeom>
        </p:spPr>
      </p:pic>
      <p:pic>
        <p:nvPicPr>
          <p:cNvPr id="46" name="Рисунок 45">
            <a:extLst>
              <a:ext uri="{FF2B5EF4-FFF2-40B4-BE49-F238E27FC236}">
                <a16:creationId xmlns:a16="http://schemas.microsoft.com/office/drawing/2014/main" id="{73AC33EF-4153-4FE7-B63D-0454D15782B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461465" y="4005485"/>
            <a:ext cx="181200" cy="181200"/>
          </a:xfrm>
          <a:prstGeom prst="rect">
            <a:avLst/>
          </a:prstGeom>
          <a:solidFill>
            <a:schemeClr val="bg1"/>
          </a:solidFill>
        </p:spPr>
      </p:pic>
      <p:sp>
        <p:nvSpPr>
          <p:cNvPr id="50" name="TextBox 49">
            <a:extLst>
              <a:ext uri="{FF2B5EF4-FFF2-40B4-BE49-F238E27FC236}">
                <a16:creationId xmlns:a16="http://schemas.microsoft.com/office/drawing/2014/main" id="{902AAE71-B5D2-43AA-8CB6-3E5D4556F3D5}"/>
              </a:ext>
            </a:extLst>
          </p:cNvPr>
          <p:cNvSpPr txBox="1"/>
          <p:nvPr/>
        </p:nvSpPr>
        <p:spPr>
          <a:xfrm>
            <a:off x="2396118" y="4508989"/>
            <a:ext cx="4232134" cy="307777"/>
          </a:xfrm>
          <a:prstGeom prst="rect">
            <a:avLst/>
          </a:prstGeom>
          <a:noFill/>
        </p:spPr>
        <p:txBody>
          <a:bodyPr wrap="square">
            <a:spAutoFit/>
          </a:bodyPr>
          <a:lstStyle/>
          <a:p>
            <a:r>
              <a:rPr lang="en-US" sz="1400" b="1" dirty="0">
                <a:latin typeface="Arial Narrow" panose="020B0606020202030204" pitchFamily="34" charset="0"/>
              </a:rPr>
              <a:t>Bar supervisor </a:t>
            </a:r>
            <a:r>
              <a:rPr lang="en-US" sz="1400" dirty="0">
                <a:latin typeface="Arial Narrow" panose="020B0606020202030204" pitchFamily="34" charset="0"/>
              </a:rPr>
              <a:t>| APE (A perfect escape) — 2021 - 2023 </a:t>
            </a:r>
            <a:endParaRPr lang="ru-UA" sz="1400" dirty="0">
              <a:latin typeface="Arial Narrow" panose="020B0606020202030204" pitchFamily="34" charset="0"/>
            </a:endParaRPr>
          </a:p>
        </p:txBody>
      </p:sp>
      <p:pic>
        <p:nvPicPr>
          <p:cNvPr id="58" name="Рисунок 57">
            <a:extLst>
              <a:ext uri="{FF2B5EF4-FFF2-40B4-BE49-F238E27FC236}">
                <a16:creationId xmlns:a16="http://schemas.microsoft.com/office/drawing/2014/main" id="{CEE366B0-23A1-4988-B994-1BA4B3A92B8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459479" y="5798054"/>
            <a:ext cx="238493" cy="238493"/>
          </a:xfrm>
          <a:prstGeom prst="rect">
            <a:avLst/>
          </a:prstGeom>
        </p:spPr>
      </p:pic>
      <p:sp>
        <p:nvSpPr>
          <p:cNvPr id="68" name="TextBox 67">
            <a:extLst>
              <a:ext uri="{FF2B5EF4-FFF2-40B4-BE49-F238E27FC236}">
                <a16:creationId xmlns:a16="http://schemas.microsoft.com/office/drawing/2014/main" id="{B0B37780-8971-4BD7-A6C2-84E486695AED}"/>
              </a:ext>
            </a:extLst>
          </p:cNvPr>
          <p:cNvSpPr txBox="1"/>
          <p:nvPr/>
        </p:nvSpPr>
        <p:spPr>
          <a:xfrm>
            <a:off x="2391922" y="5357250"/>
            <a:ext cx="4235116" cy="307777"/>
          </a:xfrm>
          <a:prstGeom prst="rect">
            <a:avLst/>
          </a:prstGeom>
          <a:noFill/>
        </p:spPr>
        <p:txBody>
          <a:bodyPr wrap="square">
            <a:spAutoFit/>
          </a:bodyPr>
          <a:lstStyle/>
          <a:p>
            <a:r>
              <a:rPr lang="en-US" sz="1400" b="1" dirty="0">
                <a:latin typeface="Arial Narrow" panose="020B0606020202030204" pitchFamily="34" charset="0"/>
              </a:rPr>
              <a:t>Head Bartender </a:t>
            </a:r>
            <a:r>
              <a:rPr lang="en-US" sz="1400" dirty="0">
                <a:latin typeface="Arial Narrow" panose="020B0606020202030204" pitchFamily="34" charset="0"/>
              </a:rPr>
              <a:t>| Reign Caviar — 2019 – 2021</a:t>
            </a:r>
            <a:endParaRPr lang="ru-UA" sz="1400" dirty="0">
              <a:latin typeface="Arial Narrow" panose="020B0606020202030204" pitchFamily="34" charset="0"/>
            </a:endParaRPr>
          </a:p>
        </p:txBody>
      </p:sp>
      <p:sp>
        <p:nvSpPr>
          <p:cNvPr id="72" name="TextBox 71">
            <a:extLst>
              <a:ext uri="{FF2B5EF4-FFF2-40B4-BE49-F238E27FC236}">
                <a16:creationId xmlns:a16="http://schemas.microsoft.com/office/drawing/2014/main" id="{B067FBF3-F14D-4BEA-AC12-B0CF84FA707C}"/>
              </a:ext>
            </a:extLst>
          </p:cNvPr>
          <p:cNvSpPr txBox="1"/>
          <p:nvPr/>
        </p:nvSpPr>
        <p:spPr>
          <a:xfrm>
            <a:off x="2393136" y="6483779"/>
            <a:ext cx="4233902" cy="307777"/>
          </a:xfrm>
          <a:prstGeom prst="rect">
            <a:avLst/>
          </a:prstGeom>
          <a:noFill/>
        </p:spPr>
        <p:txBody>
          <a:bodyPr wrap="square">
            <a:spAutoFit/>
          </a:bodyPr>
          <a:lstStyle/>
          <a:p>
            <a:r>
              <a:rPr lang="en-US" sz="1400" b="1" dirty="0">
                <a:latin typeface="Arial Narrow" panose="020B0606020202030204" pitchFamily="34" charset="0"/>
              </a:rPr>
              <a:t>Bar supervisor </a:t>
            </a:r>
            <a:r>
              <a:rPr lang="en-US" sz="1400" dirty="0">
                <a:latin typeface="Arial Narrow" panose="020B0606020202030204" pitchFamily="34" charset="0"/>
              </a:rPr>
              <a:t>| WTF bar — 2018 – 2019 </a:t>
            </a:r>
            <a:endParaRPr lang="ru-UA" sz="1400" dirty="0">
              <a:latin typeface="Arial Narrow" panose="020B0606020202030204" pitchFamily="34" charset="0"/>
            </a:endParaRPr>
          </a:p>
        </p:txBody>
      </p:sp>
      <p:sp>
        <p:nvSpPr>
          <p:cNvPr id="77" name="TextBox 76">
            <a:extLst>
              <a:ext uri="{FF2B5EF4-FFF2-40B4-BE49-F238E27FC236}">
                <a16:creationId xmlns:a16="http://schemas.microsoft.com/office/drawing/2014/main" id="{DB710BB4-9308-48F4-AFCF-9E7B5CC912B6}"/>
              </a:ext>
            </a:extLst>
          </p:cNvPr>
          <p:cNvSpPr txBox="1"/>
          <p:nvPr/>
        </p:nvSpPr>
        <p:spPr>
          <a:xfrm>
            <a:off x="2697972" y="7380125"/>
            <a:ext cx="3809092" cy="954107"/>
          </a:xfrm>
          <a:prstGeom prst="rect">
            <a:avLst/>
          </a:prstGeom>
          <a:solidFill>
            <a:srgbClr val="FFC000"/>
          </a:solidFill>
        </p:spPr>
        <p:txBody>
          <a:bodyPr wrap="square">
            <a:spAutoFit/>
          </a:bodyPr>
          <a:lstStyle/>
          <a:p>
            <a:r>
              <a:rPr lang="en-US" sz="1400" dirty="0">
                <a:latin typeface="Arial Narrow" panose="020B0606020202030204" pitchFamily="34" charset="0"/>
              </a:rPr>
              <a:t>Bartender | Spiga ( Portico | Dining concepts) — 2017 –2018 Bartender | Butchers club — 2016-2017 Media Marketing Manager | Kingston Technologies (HyperX) — June 2016 – Dec 2016</a:t>
            </a:r>
            <a:endParaRPr lang="ru-UA" sz="1400" dirty="0">
              <a:latin typeface="Arial Narrow" panose="020B0606020202030204" pitchFamily="34" charset="0"/>
            </a:endParaRPr>
          </a:p>
        </p:txBody>
      </p:sp>
      <p:sp>
        <p:nvSpPr>
          <p:cNvPr id="78" name="TextBox 77">
            <a:extLst>
              <a:ext uri="{FF2B5EF4-FFF2-40B4-BE49-F238E27FC236}">
                <a16:creationId xmlns:a16="http://schemas.microsoft.com/office/drawing/2014/main" id="{403B486A-ED42-4BE6-8657-EE9D3D8380DE}"/>
              </a:ext>
            </a:extLst>
          </p:cNvPr>
          <p:cNvSpPr txBox="1"/>
          <p:nvPr/>
        </p:nvSpPr>
        <p:spPr>
          <a:xfrm>
            <a:off x="88726" y="2937022"/>
            <a:ext cx="2201333" cy="369332"/>
          </a:xfrm>
          <a:prstGeom prst="rect">
            <a:avLst/>
          </a:prstGeom>
          <a:noFill/>
        </p:spPr>
        <p:txBody>
          <a:bodyPr wrap="square">
            <a:spAutoFit/>
          </a:bodyPr>
          <a:lstStyle/>
          <a:p>
            <a:r>
              <a:rPr lang="en-US" dirty="0">
                <a:latin typeface="Arial Black" panose="020B0A04020102020204" pitchFamily="34" charset="0"/>
              </a:rPr>
              <a:t>EDUCATION</a:t>
            </a:r>
            <a:endParaRPr lang="ru-UA" dirty="0">
              <a:latin typeface="Arial Black" panose="020B0A04020102020204" pitchFamily="34" charset="0"/>
            </a:endParaRPr>
          </a:p>
        </p:txBody>
      </p:sp>
      <p:sp>
        <p:nvSpPr>
          <p:cNvPr id="80" name="TextBox 79">
            <a:extLst>
              <a:ext uri="{FF2B5EF4-FFF2-40B4-BE49-F238E27FC236}">
                <a16:creationId xmlns:a16="http://schemas.microsoft.com/office/drawing/2014/main" id="{515E997F-F2FF-463C-8F39-7D6F58F82495}"/>
              </a:ext>
            </a:extLst>
          </p:cNvPr>
          <p:cNvSpPr txBox="1"/>
          <p:nvPr/>
        </p:nvSpPr>
        <p:spPr>
          <a:xfrm>
            <a:off x="179663" y="3215910"/>
            <a:ext cx="1865188" cy="738664"/>
          </a:xfrm>
          <a:prstGeom prst="rect">
            <a:avLst/>
          </a:prstGeom>
          <a:noFill/>
        </p:spPr>
        <p:txBody>
          <a:bodyPr wrap="square">
            <a:spAutoFit/>
          </a:bodyPr>
          <a:lstStyle/>
          <a:p>
            <a:r>
              <a:rPr lang="en-US" sz="1400" b="1" dirty="0">
                <a:latin typeface="Arial Narrow" panose="020B0606020202030204" pitchFamily="34" charset="0"/>
              </a:rPr>
              <a:t>City University of Hong Kong – Marketing – 3d year (uninished) </a:t>
            </a:r>
            <a:endParaRPr lang="ru-UA" sz="1400" b="1" dirty="0">
              <a:latin typeface="Arial Narrow" panose="020B0606020202030204" pitchFamily="34" charset="0"/>
            </a:endParaRPr>
          </a:p>
        </p:txBody>
      </p:sp>
      <p:sp>
        <p:nvSpPr>
          <p:cNvPr id="81" name="TextBox 80">
            <a:extLst>
              <a:ext uri="{FF2B5EF4-FFF2-40B4-BE49-F238E27FC236}">
                <a16:creationId xmlns:a16="http://schemas.microsoft.com/office/drawing/2014/main" id="{352F986B-5DF0-424D-8B92-DC222476F28B}"/>
              </a:ext>
            </a:extLst>
          </p:cNvPr>
          <p:cNvSpPr txBox="1"/>
          <p:nvPr/>
        </p:nvSpPr>
        <p:spPr>
          <a:xfrm>
            <a:off x="124803" y="3965074"/>
            <a:ext cx="1271246" cy="369332"/>
          </a:xfrm>
          <a:prstGeom prst="rect">
            <a:avLst/>
          </a:prstGeom>
          <a:noFill/>
        </p:spPr>
        <p:txBody>
          <a:bodyPr wrap="square">
            <a:spAutoFit/>
          </a:bodyPr>
          <a:lstStyle/>
          <a:p>
            <a:r>
              <a:rPr lang="en-US" dirty="0">
                <a:latin typeface="Arial Black" panose="020B0A04020102020204" pitchFamily="34" charset="0"/>
              </a:rPr>
              <a:t>SKILLS</a:t>
            </a:r>
            <a:r>
              <a:rPr lang="en-US" dirty="0"/>
              <a:t> </a:t>
            </a:r>
            <a:endParaRPr lang="ru-UA" dirty="0">
              <a:latin typeface="Arial Black" panose="020B0A04020102020204" pitchFamily="34" charset="0"/>
            </a:endParaRPr>
          </a:p>
        </p:txBody>
      </p:sp>
      <p:sp>
        <p:nvSpPr>
          <p:cNvPr id="82" name="TextBox 81">
            <a:extLst>
              <a:ext uri="{FF2B5EF4-FFF2-40B4-BE49-F238E27FC236}">
                <a16:creationId xmlns:a16="http://schemas.microsoft.com/office/drawing/2014/main" id="{CA014B3B-4E1C-46C6-9394-631E115CE611}"/>
              </a:ext>
            </a:extLst>
          </p:cNvPr>
          <p:cNvSpPr txBox="1"/>
          <p:nvPr/>
        </p:nvSpPr>
        <p:spPr>
          <a:xfrm>
            <a:off x="179663" y="4249962"/>
            <a:ext cx="2102022" cy="738664"/>
          </a:xfrm>
          <a:prstGeom prst="rect">
            <a:avLst/>
          </a:prstGeom>
          <a:noFill/>
        </p:spPr>
        <p:txBody>
          <a:bodyPr wrap="square">
            <a:spAutoFit/>
          </a:bodyPr>
          <a:lstStyle/>
          <a:p>
            <a:r>
              <a:rPr lang="en-US" sz="1400" b="1" dirty="0">
                <a:latin typeface="Arial Narrow" panose="020B0606020202030204" pitchFamily="34" charset="0"/>
              </a:rPr>
              <a:t>Creating a great working relationship with my coworkers;</a:t>
            </a:r>
            <a:endParaRPr lang="ru-UA" sz="1400" b="1" dirty="0">
              <a:latin typeface="Arial Narrow" panose="020B0606020202030204" pitchFamily="34" charset="0"/>
            </a:endParaRPr>
          </a:p>
        </p:txBody>
      </p:sp>
      <p:pic>
        <p:nvPicPr>
          <p:cNvPr id="84" name="Рисунок 83" descr="Флажок со сплошной заливкой">
            <a:extLst>
              <a:ext uri="{FF2B5EF4-FFF2-40B4-BE49-F238E27FC236}">
                <a16:creationId xmlns:a16="http://schemas.microsoft.com/office/drawing/2014/main" id="{EF7455D1-D8A9-4668-827A-A154C68F8ED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784" y="4350232"/>
            <a:ext cx="126876" cy="126876"/>
          </a:xfrm>
          <a:prstGeom prst="rect">
            <a:avLst/>
          </a:prstGeom>
        </p:spPr>
      </p:pic>
      <p:pic>
        <p:nvPicPr>
          <p:cNvPr id="85" name="Рисунок 84" descr="Флажок со сплошной заливкой">
            <a:extLst>
              <a:ext uri="{FF2B5EF4-FFF2-40B4-BE49-F238E27FC236}">
                <a16:creationId xmlns:a16="http://schemas.microsoft.com/office/drawing/2014/main" id="{BA8FF4A6-CB4A-462C-BE03-0B82944E085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962" y="5002875"/>
            <a:ext cx="126876" cy="126876"/>
          </a:xfrm>
          <a:prstGeom prst="rect">
            <a:avLst/>
          </a:prstGeom>
        </p:spPr>
      </p:pic>
      <p:sp>
        <p:nvSpPr>
          <p:cNvPr id="86" name="TextBox 85">
            <a:extLst>
              <a:ext uri="{FF2B5EF4-FFF2-40B4-BE49-F238E27FC236}">
                <a16:creationId xmlns:a16="http://schemas.microsoft.com/office/drawing/2014/main" id="{8079D702-DD7E-4A4A-AFBC-FB80E78DE65B}"/>
              </a:ext>
            </a:extLst>
          </p:cNvPr>
          <p:cNvSpPr txBox="1"/>
          <p:nvPr/>
        </p:nvSpPr>
        <p:spPr>
          <a:xfrm>
            <a:off x="184011" y="4891631"/>
            <a:ext cx="2102022" cy="738664"/>
          </a:xfrm>
          <a:prstGeom prst="rect">
            <a:avLst/>
          </a:prstGeom>
          <a:noFill/>
        </p:spPr>
        <p:txBody>
          <a:bodyPr wrap="square">
            <a:spAutoFit/>
          </a:bodyPr>
          <a:lstStyle/>
          <a:p>
            <a:r>
              <a:rPr lang="en-US" sz="1400" b="1" dirty="0">
                <a:latin typeface="Arial Narrow" panose="020B0606020202030204" pitchFamily="34" charset="0"/>
              </a:rPr>
              <a:t>Knowledge of three languages: English, Russian and Ukrainian</a:t>
            </a:r>
            <a:endParaRPr lang="ru-UA" sz="1400" b="1" dirty="0">
              <a:latin typeface="Arial Narrow" panose="020B0606020202030204" pitchFamily="34" charset="0"/>
            </a:endParaRPr>
          </a:p>
        </p:txBody>
      </p:sp>
      <p:sp>
        <p:nvSpPr>
          <p:cNvPr id="87" name="TextBox 86">
            <a:extLst>
              <a:ext uri="{FF2B5EF4-FFF2-40B4-BE49-F238E27FC236}">
                <a16:creationId xmlns:a16="http://schemas.microsoft.com/office/drawing/2014/main" id="{5B041937-CFB1-49B0-9970-8795304990F2}"/>
              </a:ext>
            </a:extLst>
          </p:cNvPr>
          <p:cNvSpPr txBox="1"/>
          <p:nvPr/>
        </p:nvSpPr>
        <p:spPr>
          <a:xfrm>
            <a:off x="179663" y="5568976"/>
            <a:ext cx="2102022" cy="738664"/>
          </a:xfrm>
          <a:prstGeom prst="rect">
            <a:avLst/>
          </a:prstGeom>
          <a:noFill/>
        </p:spPr>
        <p:txBody>
          <a:bodyPr wrap="square">
            <a:spAutoFit/>
          </a:bodyPr>
          <a:lstStyle/>
          <a:p>
            <a:r>
              <a:rPr lang="en-US" sz="1400" b="1" dirty="0">
                <a:latin typeface="Arial Narrow" panose="020B0606020202030204" pitchFamily="34" charset="0"/>
              </a:rPr>
              <a:t>Over 7 years working experience in catering service and bartendering</a:t>
            </a:r>
            <a:endParaRPr lang="ru-UA" sz="1400" b="1" dirty="0">
              <a:latin typeface="Arial Narrow" panose="020B0606020202030204" pitchFamily="34" charset="0"/>
            </a:endParaRPr>
          </a:p>
        </p:txBody>
      </p:sp>
      <p:pic>
        <p:nvPicPr>
          <p:cNvPr id="88" name="Рисунок 87" descr="Флажок со сплошной заливкой">
            <a:extLst>
              <a:ext uri="{FF2B5EF4-FFF2-40B4-BE49-F238E27FC236}">
                <a16:creationId xmlns:a16="http://schemas.microsoft.com/office/drawing/2014/main" id="{4A616865-6BE2-4C14-A42A-14BDFFBC98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962" y="5668127"/>
            <a:ext cx="126876" cy="126876"/>
          </a:xfrm>
          <a:prstGeom prst="rect">
            <a:avLst/>
          </a:prstGeom>
        </p:spPr>
      </p:pic>
      <p:sp>
        <p:nvSpPr>
          <p:cNvPr id="89" name="TextBox 88">
            <a:extLst>
              <a:ext uri="{FF2B5EF4-FFF2-40B4-BE49-F238E27FC236}">
                <a16:creationId xmlns:a16="http://schemas.microsoft.com/office/drawing/2014/main" id="{DC12F020-DA87-42B4-B4A1-839AF902C0BE}"/>
              </a:ext>
            </a:extLst>
          </p:cNvPr>
          <p:cNvSpPr txBox="1"/>
          <p:nvPr/>
        </p:nvSpPr>
        <p:spPr>
          <a:xfrm>
            <a:off x="181372" y="6984205"/>
            <a:ext cx="2102022" cy="523220"/>
          </a:xfrm>
          <a:prstGeom prst="rect">
            <a:avLst/>
          </a:prstGeom>
          <a:noFill/>
        </p:spPr>
        <p:txBody>
          <a:bodyPr wrap="square">
            <a:spAutoFit/>
          </a:bodyPr>
          <a:lstStyle/>
          <a:p>
            <a:r>
              <a:rPr lang="en-US" sz="1400" b="1" dirty="0">
                <a:latin typeface="Arial Narrow" panose="020B0606020202030204" pitchFamily="34" charset="0"/>
              </a:rPr>
              <a:t>Highly responsible and reliable</a:t>
            </a:r>
            <a:endParaRPr lang="ru-UA" sz="1400" b="1" dirty="0">
              <a:latin typeface="Arial Narrow" panose="020B0606020202030204" pitchFamily="34" charset="0"/>
            </a:endParaRPr>
          </a:p>
        </p:txBody>
      </p:sp>
      <p:pic>
        <p:nvPicPr>
          <p:cNvPr id="90" name="Рисунок 89" descr="Флажок со сплошной заливкой">
            <a:extLst>
              <a:ext uri="{FF2B5EF4-FFF2-40B4-BE49-F238E27FC236}">
                <a16:creationId xmlns:a16="http://schemas.microsoft.com/office/drawing/2014/main" id="{E8E1D65F-EF00-46BC-BF25-C813089016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26" y="7059700"/>
            <a:ext cx="126876" cy="126876"/>
          </a:xfrm>
          <a:prstGeom prst="rect">
            <a:avLst/>
          </a:prstGeom>
        </p:spPr>
      </p:pic>
      <p:sp>
        <p:nvSpPr>
          <p:cNvPr id="91" name="TextBox 90">
            <a:extLst>
              <a:ext uri="{FF2B5EF4-FFF2-40B4-BE49-F238E27FC236}">
                <a16:creationId xmlns:a16="http://schemas.microsoft.com/office/drawing/2014/main" id="{75EEFC4C-C2D2-41AE-9F9A-38646AD575E4}"/>
              </a:ext>
            </a:extLst>
          </p:cNvPr>
          <p:cNvSpPr txBox="1"/>
          <p:nvPr/>
        </p:nvSpPr>
        <p:spPr>
          <a:xfrm>
            <a:off x="184199" y="7434531"/>
            <a:ext cx="2102022" cy="523220"/>
          </a:xfrm>
          <a:prstGeom prst="rect">
            <a:avLst/>
          </a:prstGeom>
          <a:noFill/>
        </p:spPr>
        <p:txBody>
          <a:bodyPr wrap="square">
            <a:spAutoFit/>
          </a:bodyPr>
          <a:lstStyle/>
          <a:p>
            <a:r>
              <a:rPr lang="en-US" sz="1400" b="1" dirty="0">
                <a:latin typeface="Arial Narrow" panose="020B0606020202030204" pitchFamily="34" charset="0"/>
              </a:rPr>
              <a:t>Able to work under pressure</a:t>
            </a:r>
            <a:endParaRPr lang="ru-UA" sz="1400" b="1" dirty="0">
              <a:latin typeface="Arial Narrow" panose="020B0606020202030204" pitchFamily="34" charset="0"/>
            </a:endParaRPr>
          </a:p>
        </p:txBody>
      </p:sp>
      <p:pic>
        <p:nvPicPr>
          <p:cNvPr id="92" name="Рисунок 91" descr="Флажок со сплошной заливкой">
            <a:extLst>
              <a:ext uri="{FF2B5EF4-FFF2-40B4-BE49-F238E27FC236}">
                <a16:creationId xmlns:a16="http://schemas.microsoft.com/office/drawing/2014/main" id="{718C1F0B-E62D-43C2-A46F-AC395F87B0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323" y="7526109"/>
            <a:ext cx="126876" cy="126876"/>
          </a:xfrm>
          <a:prstGeom prst="rect">
            <a:avLst/>
          </a:prstGeom>
        </p:spPr>
      </p:pic>
      <p:sp>
        <p:nvSpPr>
          <p:cNvPr id="47" name="TextBox 46">
            <a:extLst>
              <a:ext uri="{FF2B5EF4-FFF2-40B4-BE49-F238E27FC236}">
                <a16:creationId xmlns:a16="http://schemas.microsoft.com/office/drawing/2014/main" id="{ECCE9E4A-46D8-462E-9E4D-C5C2802C0DE6}"/>
              </a:ext>
            </a:extLst>
          </p:cNvPr>
          <p:cNvSpPr txBox="1"/>
          <p:nvPr/>
        </p:nvSpPr>
        <p:spPr>
          <a:xfrm>
            <a:off x="2642665" y="3921367"/>
            <a:ext cx="4020603" cy="523220"/>
          </a:xfrm>
          <a:prstGeom prst="rect">
            <a:avLst/>
          </a:prstGeom>
          <a:noFill/>
        </p:spPr>
        <p:txBody>
          <a:bodyPr wrap="square">
            <a:spAutoFit/>
          </a:bodyPr>
          <a:lstStyle/>
          <a:p>
            <a:r>
              <a:rPr lang="en-US" sz="1400" dirty="0">
                <a:latin typeface="Arial Narrow" panose="020B0606020202030204" pitchFamily="34" charset="0"/>
              </a:rPr>
              <a:t>Staff management, inventory control, menu creating and developing great service etc.</a:t>
            </a:r>
            <a:endParaRPr lang="ru-UA" sz="1400" dirty="0">
              <a:latin typeface="Arial Narrow" panose="020B0606020202030204" pitchFamily="34" charset="0"/>
            </a:endParaRPr>
          </a:p>
        </p:txBody>
      </p:sp>
      <p:sp>
        <p:nvSpPr>
          <p:cNvPr id="48" name="TextBox 47">
            <a:extLst>
              <a:ext uri="{FF2B5EF4-FFF2-40B4-BE49-F238E27FC236}">
                <a16:creationId xmlns:a16="http://schemas.microsoft.com/office/drawing/2014/main" id="{D66522F2-FB9B-4A34-ADB5-D19A937752FD}"/>
              </a:ext>
            </a:extLst>
          </p:cNvPr>
          <p:cNvSpPr txBox="1"/>
          <p:nvPr/>
        </p:nvSpPr>
        <p:spPr>
          <a:xfrm>
            <a:off x="2642665" y="4807935"/>
            <a:ext cx="4240404" cy="523220"/>
          </a:xfrm>
          <a:prstGeom prst="rect">
            <a:avLst/>
          </a:prstGeom>
          <a:noFill/>
        </p:spPr>
        <p:txBody>
          <a:bodyPr wrap="square">
            <a:spAutoFit/>
          </a:bodyPr>
          <a:lstStyle/>
          <a:p>
            <a:r>
              <a:rPr lang="en-US" sz="1400" dirty="0">
                <a:latin typeface="Arial Narrow" panose="020B0606020202030204" pitchFamily="34" charset="0"/>
              </a:rPr>
              <a:t>Cost control, quality assurance, ordering stock and providing excellent service to our guests </a:t>
            </a:r>
            <a:r>
              <a:rPr lang="en-US" sz="1400" dirty="0" err="1">
                <a:latin typeface="Arial Narrow" panose="020B0606020202030204" pitchFamily="34" charset="0"/>
              </a:rPr>
              <a:t>etc</a:t>
            </a:r>
            <a:endParaRPr lang="ru-UA" sz="1400" dirty="0">
              <a:latin typeface="Arial Narrow" panose="020B0606020202030204" pitchFamily="34" charset="0"/>
            </a:endParaRPr>
          </a:p>
        </p:txBody>
      </p:sp>
      <p:sp>
        <p:nvSpPr>
          <p:cNvPr id="51" name="TextBox 50">
            <a:extLst>
              <a:ext uri="{FF2B5EF4-FFF2-40B4-BE49-F238E27FC236}">
                <a16:creationId xmlns:a16="http://schemas.microsoft.com/office/drawing/2014/main" id="{3F4F9988-2545-45C1-80B0-50133B97FC1F}"/>
              </a:ext>
            </a:extLst>
          </p:cNvPr>
          <p:cNvSpPr txBox="1"/>
          <p:nvPr/>
        </p:nvSpPr>
        <p:spPr>
          <a:xfrm>
            <a:off x="2685602" y="5708220"/>
            <a:ext cx="3941436" cy="738664"/>
          </a:xfrm>
          <a:prstGeom prst="rect">
            <a:avLst/>
          </a:prstGeom>
          <a:noFill/>
        </p:spPr>
        <p:txBody>
          <a:bodyPr wrap="square">
            <a:spAutoFit/>
          </a:bodyPr>
          <a:lstStyle/>
          <a:p>
            <a:r>
              <a:rPr lang="en-US" sz="1400" dirty="0">
                <a:latin typeface="Arial Narrow" panose="020B0606020202030204" pitchFamily="34" charset="0"/>
              </a:rPr>
              <a:t>Creating cocktail list from the scratch, training and hiring staff, coordinating and ensuring special events and promotions runs smoothly etc.</a:t>
            </a:r>
            <a:endParaRPr lang="ru-UA" sz="1400" dirty="0">
              <a:latin typeface="Arial Narrow" panose="020B0606020202030204" pitchFamily="34" charset="0"/>
            </a:endParaRPr>
          </a:p>
        </p:txBody>
      </p:sp>
      <p:sp>
        <p:nvSpPr>
          <p:cNvPr id="52" name="TextBox 51">
            <a:extLst>
              <a:ext uri="{FF2B5EF4-FFF2-40B4-BE49-F238E27FC236}">
                <a16:creationId xmlns:a16="http://schemas.microsoft.com/office/drawing/2014/main" id="{25582B02-8203-4356-B17C-007C94668077}"/>
              </a:ext>
            </a:extLst>
          </p:cNvPr>
          <p:cNvSpPr txBox="1"/>
          <p:nvPr/>
        </p:nvSpPr>
        <p:spPr>
          <a:xfrm>
            <a:off x="2685602" y="6839557"/>
            <a:ext cx="3941436" cy="523220"/>
          </a:xfrm>
          <a:prstGeom prst="rect">
            <a:avLst/>
          </a:prstGeom>
          <a:noFill/>
        </p:spPr>
        <p:txBody>
          <a:bodyPr wrap="square">
            <a:spAutoFit/>
          </a:bodyPr>
          <a:lstStyle/>
          <a:p>
            <a:r>
              <a:rPr lang="en-US" sz="1400" dirty="0">
                <a:latin typeface="Arial Narrow" panose="020B0606020202030204" pitchFamily="34" charset="0"/>
              </a:rPr>
              <a:t>Vendor relations, marketing and promotions with upselling our unique cocktails, quality control etc.</a:t>
            </a:r>
            <a:endParaRPr lang="ru-UA" sz="1400" dirty="0">
              <a:latin typeface="Arial Narrow" panose="020B0606020202030204" pitchFamily="34" charset="0"/>
            </a:endParaRPr>
          </a:p>
        </p:txBody>
      </p:sp>
      <p:pic>
        <p:nvPicPr>
          <p:cNvPr id="57" name="Рисунок 56">
            <a:extLst>
              <a:ext uri="{FF2B5EF4-FFF2-40B4-BE49-F238E27FC236}">
                <a16:creationId xmlns:a16="http://schemas.microsoft.com/office/drawing/2014/main" id="{A708F66F-8ACA-4001-85CE-93538A1B8C2A}"/>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483844" y="6883104"/>
            <a:ext cx="238493" cy="238493"/>
          </a:xfrm>
          <a:prstGeom prst="rect">
            <a:avLst/>
          </a:prstGeom>
        </p:spPr>
      </p:pic>
      <p:sp>
        <p:nvSpPr>
          <p:cNvPr id="59" name="TextBox 58">
            <a:extLst>
              <a:ext uri="{FF2B5EF4-FFF2-40B4-BE49-F238E27FC236}">
                <a16:creationId xmlns:a16="http://schemas.microsoft.com/office/drawing/2014/main" id="{0529E599-1FC7-4D4F-8E54-A29B6C3B66FB}"/>
              </a:ext>
            </a:extLst>
          </p:cNvPr>
          <p:cNvSpPr txBox="1"/>
          <p:nvPr/>
        </p:nvSpPr>
        <p:spPr>
          <a:xfrm>
            <a:off x="849086" y="8503526"/>
            <a:ext cx="5159828" cy="369332"/>
          </a:xfrm>
          <a:prstGeom prst="rect">
            <a:avLst/>
          </a:prstGeom>
          <a:noFill/>
        </p:spPr>
        <p:txBody>
          <a:bodyPr wrap="square">
            <a:spAutoFit/>
          </a:bodyPr>
          <a:lstStyle/>
          <a:p>
            <a:pPr algn="ctr"/>
            <a:r>
              <a:rPr lang="en-US" dirty="0">
                <a:solidFill>
                  <a:srgbClr val="FFC000"/>
                </a:solidFill>
                <a:latin typeface="Arial Black" panose="020B0A04020102020204" pitchFamily="34" charset="0"/>
              </a:rPr>
              <a:t>PERSONAL STATEMENT &amp; HOBBIES:</a:t>
            </a:r>
            <a:endParaRPr lang="ru-UA" dirty="0">
              <a:solidFill>
                <a:srgbClr val="FFC000"/>
              </a:solidFill>
              <a:latin typeface="Arial Black" panose="020B0A04020102020204" pitchFamily="34" charset="0"/>
            </a:endParaRPr>
          </a:p>
        </p:txBody>
      </p:sp>
      <p:sp>
        <p:nvSpPr>
          <p:cNvPr id="60" name="TextBox 59">
            <a:extLst>
              <a:ext uri="{FF2B5EF4-FFF2-40B4-BE49-F238E27FC236}">
                <a16:creationId xmlns:a16="http://schemas.microsoft.com/office/drawing/2014/main" id="{704E051A-AE35-44BF-873D-9A9C9DFFA9FF}"/>
              </a:ext>
            </a:extLst>
          </p:cNvPr>
          <p:cNvSpPr txBox="1"/>
          <p:nvPr/>
        </p:nvSpPr>
        <p:spPr>
          <a:xfrm>
            <a:off x="368202" y="8887773"/>
            <a:ext cx="6121596" cy="954107"/>
          </a:xfrm>
          <a:prstGeom prst="rect">
            <a:avLst/>
          </a:prstGeom>
          <a:noFill/>
        </p:spPr>
        <p:txBody>
          <a:bodyPr wrap="square">
            <a:spAutoFit/>
          </a:bodyPr>
          <a:lstStyle/>
          <a:p>
            <a:r>
              <a:rPr lang="en-US" sz="1400" dirty="0">
                <a:solidFill>
                  <a:schemeClr val="bg1"/>
                </a:solidFill>
                <a:latin typeface="Arial Narrow" panose="020B0606020202030204" pitchFamily="34" charset="0"/>
              </a:rPr>
              <a:t>An individual with a profound love for learning and adventure, my life outside work involves immersing myself in the pages of books, the narratives of films, and the lessons of different cultures through travel. These pursuits not only enrich my personal life but also bring unique insights and creativity to my professional endeavors.</a:t>
            </a:r>
            <a:endParaRPr lang="ru-UA" sz="1400" dirty="0">
              <a:solidFill>
                <a:schemeClr val="bg1"/>
              </a:solidFill>
              <a:latin typeface="Arial Narrow" panose="020B0606020202030204" pitchFamily="34" charset="0"/>
            </a:endParaRPr>
          </a:p>
        </p:txBody>
      </p:sp>
      <p:pic>
        <p:nvPicPr>
          <p:cNvPr id="61" name="Рисунок 60" descr="Флажок со сплошной заливкой">
            <a:extLst>
              <a:ext uri="{FF2B5EF4-FFF2-40B4-BE49-F238E27FC236}">
                <a16:creationId xmlns:a16="http://schemas.microsoft.com/office/drawing/2014/main" id="{21DF680B-AAAB-4694-A4E3-6A31DC26A54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825" y="6335780"/>
            <a:ext cx="126876" cy="126876"/>
          </a:xfrm>
          <a:prstGeom prst="rect">
            <a:avLst/>
          </a:prstGeom>
        </p:spPr>
      </p:pic>
      <p:sp>
        <p:nvSpPr>
          <p:cNvPr id="62" name="TextBox 61">
            <a:extLst>
              <a:ext uri="{FF2B5EF4-FFF2-40B4-BE49-F238E27FC236}">
                <a16:creationId xmlns:a16="http://schemas.microsoft.com/office/drawing/2014/main" id="{7F839D73-B55E-4830-8378-1F32DE435C6B}"/>
              </a:ext>
            </a:extLst>
          </p:cNvPr>
          <p:cNvSpPr txBox="1"/>
          <p:nvPr/>
        </p:nvSpPr>
        <p:spPr>
          <a:xfrm>
            <a:off x="173309" y="6227542"/>
            <a:ext cx="2102022" cy="523220"/>
          </a:xfrm>
          <a:prstGeom prst="rect">
            <a:avLst/>
          </a:prstGeom>
          <a:noFill/>
        </p:spPr>
        <p:txBody>
          <a:bodyPr wrap="square">
            <a:spAutoFit/>
          </a:bodyPr>
          <a:lstStyle/>
          <a:p>
            <a:r>
              <a:rPr lang="en-US" sz="1400" b="1" dirty="0">
                <a:latin typeface="Arial Narrow" panose="020B0606020202030204" pitchFamily="34" charset="0"/>
              </a:rPr>
              <a:t>Event planning and execution</a:t>
            </a:r>
            <a:endParaRPr lang="ru-UA" sz="1400" b="1" dirty="0">
              <a:latin typeface="Arial Narrow" panose="020B0606020202030204" pitchFamily="34" charset="0"/>
            </a:endParaRPr>
          </a:p>
        </p:txBody>
      </p:sp>
      <p:pic>
        <p:nvPicPr>
          <p:cNvPr id="63" name="Рисунок 62" descr="Флажок со сплошной заливкой">
            <a:extLst>
              <a:ext uri="{FF2B5EF4-FFF2-40B4-BE49-F238E27FC236}">
                <a16:creationId xmlns:a16="http://schemas.microsoft.com/office/drawing/2014/main" id="{84B3DAA1-48C6-4044-85D4-64523E40AB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365" y="6805496"/>
            <a:ext cx="126876" cy="126876"/>
          </a:xfrm>
          <a:prstGeom prst="rect">
            <a:avLst/>
          </a:prstGeom>
        </p:spPr>
      </p:pic>
      <p:sp>
        <p:nvSpPr>
          <p:cNvPr id="64" name="TextBox 63">
            <a:extLst>
              <a:ext uri="{FF2B5EF4-FFF2-40B4-BE49-F238E27FC236}">
                <a16:creationId xmlns:a16="http://schemas.microsoft.com/office/drawing/2014/main" id="{472C493F-00C9-4729-B1CB-0B78CF63ADCD}"/>
              </a:ext>
            </a:extLst>
          </p:cNvPr>
          <p:cNvSpPr txBox="1"/>
          <p:nvPr/>
        </p:nvSpPr>
        <p:spPr>
          <a:xfrm>
            <a:off x="173309" y="6701394"/>
            <a:ext cx="1740615" cy="307777"/>
          </a:xfrm>
          <a:prstGeom prst="rect">
            <a:avLst/>
          </a:prstGeom>
          <a:noFill/>
        </p:spPr>
        <p:txBody>
          <a:bodyPr wrap="square">
            <a:spAutoFit/>
          </a:bodyPr>
          <a:lstStyle/>
          <a:p>
            <a:r>
              <a:rPr lang="en-US" sz="1400" b="1">
                <a:latin typeface="Arial Narrow" panose="020B0606020202030204" pitchFamily="34" charset="0"/>
              </a:rPr>
              <a:t>Financial</a:t>
            </a:r>
            <a:r>
              <a:rPr lang="en-US" sz="1400" b="0" i="0">
                <a:solidFill>
                  <a:srgbClr val="000000"/>
                </a:solidFill>
                <a:effectLst/>
                <a:latin typeface="Roboto" panose="02000000000000000000" pitchFamily="2" charset="0"/>
              </a:rPr>
              <a:t> </a:t>
            </a:r>
            <a:r>
              <a:rPr lang="en-US" sz="1400" b="1" dirty="0">
                <a:latin typeface="Arial Narrow" panose="020B0606020202030204" pitchFamily="34" charset="0"/>
              </a:rPr>
              <a:t>acumen</a:t>
            </a:r>
            <a:endParaRPr lang="ru-UA" sz="1400" b="1" dirty="0">
              <a:latin typeface="Arial Narrow" panose="020B0606020202030204" pitchFamily="34" charset="0"/>
            </a:endParaRPr>
          </a:p>
        </p:txBody>
      </p:sp>
      <p:sp>
        <p:nvSpPr>
          <p:cNvPr id="49" name="TextBox 48">
            <a:extLst>
              <a:ext uri="{FF2B5EF4-FFF2-40B4-BE49-F238E27FC236}">
                <a16:creationId xmlns:a16="http://schemas.microsoft.com/office/drawing/2014/main" id="{BB43769C-994A-409E-BB5C-C09182823578}"/>
              </a:ext>
            </a:extLst>
          </p:cNvPr>
          <p:cNvSpPr txBox="1"/>
          <p:nvPr/>
        </p:nvSpPr>
        <p:spPr>
          <a:xfrm>
            <a:off x="2396118" y="2741201"/>
            <a:ext cx="4282219" cy="307777"/>
          </a:xfrm>
          <a:prstGeom prst="rect">
            <a:avLst/>
          </a:prstGeom>
          <a:noFill/>
        </p:spPr>
        <p:txBody>
          <a:bodyPr wrap="square">
            <a:spAutoFit/>
          </a:bodyPr>
          <a:lstStyle/>
          <a:p>
            <a:r>
              <a:rPr lang="en-US" sz="1400" b="1" dirty="0">
                <a:latin typeface="Arial Narrow" panose="020B0606020202030204" pitchFamily="34" charset="0"/>
              </a:rPr>
              <a:t>Bartender</a:t>
            </a:r>
            <a:r>
              <a:rPr lang="en-US" sz="1400" dirty="0"/>
              <a:t> | SOHO House</a:t>
            </a:r>
            <a:r>
              <a:rPr lang="en-US" sz="1400" b="1" dirty="0">
                <a:latin typeface="Arial Narrow" panose="020B0606020202030204" pitchFamily="34" charset="0"/>
              </a:rPr>
              <a:t> </a:t>
            </a:r>
            <a:r>
              <a:rPr lang="en-US" sz="1400" dirty="0">
                <a:latin typeface="Arial Narrow" panose="020B0606020202030204" pitchFamily="34" charset="0"/>
              </a:rPr>
              <a:t>— 202</a:t>
            </a:r>
            <a:r>
              <a:rPr lang="ru-RU" sz="1400" dirty="0">
                <a:latin typeface="Arial Narrow" panose="020B0606020202030204" pitchFamily="34" charset="0"/>
              </a:rPr>
              <a:t>4</a:t>
            </a:r>
            <a:r>
              <a:rPr lang="en-US" sz="1400" dirty="0">
                <a:latin typeface="Arial Narrow" panose="020B0606020202030204" pitchFamily="34" charset="0"/>
              </a:rPr>
              <a:t> - </a:t>
            </a:r>
            <a:r>
              <a:rPr lang="ru-RU" sz="1400" dirty="0">
                <a:latin typeface="Arial Narrow" panose="020B0606020202030204" pitchFamily="34" charset="0"/>
              </a:rPr>
              <a:t>2025</a:t>
            </a:r>
            <a:endParaRPr lang="ru-UA" sz="1400" dirty="0">
              <a:latin typeface="Arial Narrow" panose="020B0606020202030204" pitchFamily="34" charset="0"/>
            </a:endParaRPr>
          </a:p>
        </p:txBody>
      </p:sp>
      <p:pic>
        <p:nvPicPr>
          <p:cNvPr id="54" name="Рисунок 53">
            <a:extLst>
              <a:ext uri="{FF2B5EF4-FFF2-40B4-BE49-F238E27FC236}">
                <a16:creationId xmlns:a16="http://schemas.microsoft.com/office/drawing/2014/main" id="{0EF68EE0-ECB6-4DA6-84D7-524EB1467DDB}"/>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459479" y="3116896"/>
            <a:ext cx="238493" cy="238493"/>
          </a:xfrm>
          <a:prstGeom prst="rect">
            <a:avLst/>
          </a:prstGeom>
        </p:spPr>
      </p:pic>
      <p:sp>
        <p:nvSpPr>
          <p:cNvPr id="55" name="TextBox 54">
            <a:extLst>
              <a:ext uri="{FF2B5EF4-FFF2-40B4-BE49-F238E27FC236}">
                <a16:creationId xmlns:a16="http://schemas.microsoft.com/office/drawing/2014/main" id="{11561D86-B589-497D-9DC6-85EEBD7894BE}"/>
              </a:ext>
            </a:extLst>
          </p:cNvPr>
          <p:cNvSpPr txBox="1"/>
          <p:nvPr/>
        </p:nvSpPr>
        <p:spPr>
          <a:xfrm>
            <a:off x="2685602" y="3037820"/>
            <a:ext cx="4129802" cy="523220"/>
          </a:xfrm>
          <a:prstGeom prst="rect">
            <a:avLst/>
          </a:prstGeom>
          <a:noFill/>
        </p:spPr>
        <p:txBody>
          <a:bodyPr wrap="square">
            <a:spAutoFit/>
          </a:bodyPr>
          <a:lstStyle/>
          <a:p>
            <a:r>
              <a:rPr lang="en-US" sz="1400" dirty="0">
                <a:latin typeface="Arial Narrow" panose="020B0606020202030204" pitchFamily="34" charset="0"/>
              </a:rPr>
              <a:t>Enhancing my service skills and establishing proficiency in a fine dining environment</a:t>
            </a:r>
            <a:endParaRPr lang="ru-UA" sz="1400" dirty="0">
              <a:latin typeface="Arial Narrow" panose="020B0606020202030204" pitchFamily="34" charset="0"/>
            </a:endParaRPr>
          </a:p>
        </p:txBody>
      </p:sp>
    </p:spTree>
    <p:extLst>
      <p:ext uri="{BB962C8B-B14F-4D97-AF65-F5344CB8AC3E}">
        <p14:creationId xmlns:p14="http://schemas.microsoft.com/office/powerpoint/2010/main" val="666739388"/>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356</Words>
  <Application>Microsoft Office PowerPoint</Application>
  <PresentationFormat>Лист A4 (210x297 мм)</PresentationFormat>
  <Paragraphs>30</Paragraphs>
  <Slides>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vt:i4>
      </vt:variant>
    </vt:vector>
  </HeadingPairs>
  <TitlesOfParts>
    <vt:vector size="8" baseType="lpstr">
      <vt:lpstr>Arial</vt:lpstr>
      <vt:lpstr>Arial Black</vt:lpstr>
      <vt:lpstr>Arial Narrow</vt:lpstr>
      <vt:lpstr>Calibri</vt:lpstr>
      <vt:lpstr>Calibri Light</vt:lpstr>
      <vt:lpstr>Roboto</vt:lpstr>
      <vt:lpstr>Тема Office</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Петр Зеленцов</dc:creator>
  <cp:lastModifiedBy>Петр Зеленцов</cp:lastModifiedBy>
  <cp:revision>31</cp:revision>
  <cp:lastPrinted>2025-02-13T16:58:04Z</cp:lastPrinted>
  <dcterms:created xsi:type="dcterms:W3CDTF">2025-02-12T11:57:03Z</dcterms:created>
  <dcterms:modified xsi:type="dcterms:W3CDTF">2025-09-18T09:02:40Z</dcterms:modified>
</cp:coreProperties>
</file>