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Playfair Display" pitchFamily="2" charset="77"/>
      <p:regular r:id="rId21"/>
      <p:bold r:id="rId22"/>
      <p:italic r:id="rId23"/>
      <p:boldItalic r:id="rId24"/>
    </p:embeddedFont>
    <p:embeddedFont>
      <p:font typeface="Oswald"/>
      <p:regular r:id="rId25"/>
      <p:bold r:id="rId26"/>
    </p:embeddedFont>
    <p:embeddedFont>
      <p:font typeface="Montserrat"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5179"/>
  </p:normalViewPr>
  <p:slideViewPr>
    <p:cSldViewPr snapToGrid="0" snapToObjects="1">
      <p:cViewPr varScale="1">
        <p:scale>
          <a:sx n="107" d="100"/>
          <a:sy n="107" d="100"/>
        </p:scale>
        <p:origin x="1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Compared to the overall military spending United States spends the most on military as it does in health care and education. Denmark, which spend the most on education compared to their GDP, spends around 25000 Million on their military spending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 China, Saudi Arabia and France, then Russia</a:t>
            </a:r>
            <a:endParaRPr/>
          </a:p>
          <a:p>
            <a:pPr marL="0" lvl="0" indent="0">
              <a:spcBef>
                <a:spcPts val="0"/>
              </a:spcBef>
              <a:spcAft>
                <a:spcPts val="0"/>
              </a:spcAft>
              <a:buNone/>
            </a:pPr>
            <a:r>
              <a:rPr lang="en"/>
              <a:t>Healthcare- us, france, switzerland and canada</a:t>
            </a:r>
            <a:endParaRPr/>
          </a:p>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People in norway has the most per person GDP and they spends the most on per person education spending</a:t>
            </a:r>
            <a:endParaRPr/>
          </a:p>
          <a:p>
            <a:pPr marL="0" lvl="0" indent="0">
              <a:spcBef>
                <a:spcPts val="0"/>
              </a:spcBef>
              <a:spcAft>
                <a:spcPts val="0"/>
              </a:spcAft>
              <a:buNone/>
            </a:pPr>
            <a:r>
              <a:rPr lang="en"/>
              <a:t>Switzerland spends less in per person gdp even through they have higher per person GDP than people in Denmark.</a:t>
            </a:r>
            <a:endParaRPr/>
          </a:p>
          <a:p>
            <a:pPr marL="0" lvl="0" indent="0">
              <a:spcBef>
                <a:spcPts val="0"/>
              </a:spcBef>
              <a:spcAft>
                <a:spcPts val="0"/>
              </a:spcAft>
              <a:buNone/>
            </a:pPr>
            <a:r>
              <a:rPr lang="en"/>
              <a:t>Denmark which spend highest % of their gdp on education has less per person gdp than switzerland and norway.</a:t>
            </a:r>
            <a:endParaRPr/>
          </a:p>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Switzerland spends the most on healthcare per capita compared to per person GDP. US spends similar amount on healthcare per person even though it amount on per person GDP is a lot lower than switzerland.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can see that US is the fastest growing countries in Education. And Brazil is taking the second place. Even through Denmark spend the most on education compared to their GDP, it is not fastest growing countries in Education.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USA is fastest growing country in healthcare expenses. China is the 2nd on fastest growing country even though it spend overall spending of 2006 to 2014 is less than Japan and Germany.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Annual growth rate on education of the country shows that Brazil is the country with highest growth rate, and spain has lowest growth rate on Education.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China is country with highest annual growth rate on healthcare. We can see that Australia and switzerland has high growth rate on both education and healthcare.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United States is the country that spends the most on education spending compared to the other 12 countries which spend the most on education , and from 2006 to 2014, the growth is pretty steady. Germany take the second place in education spending then France.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3 years of 2012 to 2014, United states also spends the most in healthcare, china take the second place in healthcare spending.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However, comparing 9 years total from 2006 to 2014, Japan and Germany take 2nd and 3rd place in healthcare spending total, which is then followed by china. Turkey, Saudi arabia, and indonesia spent the least in both 3  years period and overall 9 years period.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Denmark, Norway and Sweden spent the most in education spending compared to their percent GDP. The United States spends around 5% of the total GDP on education.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Compared to the country’s GDP, the United States spent the most on healthcare followed by France, switzerland and canada. We can see that US spends triple on Healthcare than it does on Education.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4358475" y="0"/>
            <a:ext cx="385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Shape 13"/>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Shape 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999925"/>
            <a:ext cx="8520600" cy="2146200"/>
          </a:xfrm>
          <a:prstGeom prst="rect">
            <a:avLst/>
          </a:prstGeom>
        </p:spPr>
        <p:txBody>
          <a:bodyPr spcFirstLastPara="1" wrap="square" lIns="91425" tIns="91425" rIns="91425" bIns="91425" anchor="b" anchorCtr="0"/>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endParaRPr/>
          </a:p>
        </p:txBody>
      </p:sp>
      <p:sp>
        <p:nvSpPr>
          <p:cNvPr id="50" name="Shape 50"/>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highlight>
                  <a:schemeClr val="dk1"/>
                </a:highlight>
              </a:defRPr>
            </a:lvl1pPr>
            <a:lvl2pPr marL="914400" lvl="1" indent="-317500" algn="ctr">
              <a:spcBef>
                <a:spcPts val="1600"/>
              </a:spcBef>
              <a:spcAft>
                <a:spcPts val="0"/>
              </a:spcAft>
              <a:buSzPts val="1400"/>
              <a:buChar char="○"/>
              <a:defRPr>
                <a:highlight>
                  <a:schemeClr val="dk1"/>
                </a:highlight>
              </a:defRPr>
            </a:lvl2pPr>
            <a:lvl3pPr marL="1371600" lvl="2" indent="-317500" algn="ctr">
              <a:spcBef>
                <a:spcPts val="1600"/>
              </a:spcBef>
              <a:spcAft>
                <a:spcPts val="0"/>
              </a:spcAft>
              <a:buSzPts val="1400"/>
              <a:buChar char="■"/>
              <a:defRPr>
                <a:highlight>
                  <a:schemeClr val="dk1"/>
                </a:highlight>
              </a:defRPr>
            </a:lvl3pPr>
            <a:lvl4pPr marL="1828800" lvl="3" indent="-317500" algn="ctr">
              <a:spcBef>
                <a:spcPts val="1600"/>
              </a:spcBef>
              <a:spcAft>
                <a:spcPts val="0"/>
              </a:spcAft>
              <a:buSzPts val="1400"/>
              <a:buChar char="●"/>
              <a:defRPr>
                <a:highlight>
                  <a:schemeClr val="dk1"/>
                </a:highlight>
              </a:defRPr>
            </a:lvl4pPr>
            <a:lvl5pPr marL="2286000" lvl="4" indent="-317500" algn="ctr">
              <a:spcBef>
                <a:spcPts val="1600"/>
              </a:spcBef>
              <a:spcAft>
                <a:spcPts val="0"/>
              </a:spcAft>
              <a:buSzPts val="1400"/>
              <a:buChar char="○"/>
              <a:defRPr>
                <a:highlight>
                  <a:schemeClr val="dk1"/>
                </a:highlight>
              </a:defRPr>
            </a:lvl5pPr>
            <a:lvl6pPr marL="2743200" lvl="5" indent="-317500" algn="ctr">
              <a:spcBef>
                <a:spcPts val="1600"/>
              </a:spcBef>
              <a:spcAft>
                <a:spcPts val="0"/>
              </a:spcAft>
              <a:buSzPts val="1400"/>
              <a:buChar char="■"/>
              <a:defRPr>
                <a:highlight>
                  <a:schemeClr val="dk1"/>
                </a:highlight>
              </a:defRPr>
            </a:lvl6pPr>
            <a:lvl7pPr marL="3200400" lvl="6" indent="-317500" algn="ctr">
              <a:spcBef>
                <a:spcPts val="1600"/>
              </a:spcBef>
              <a:spcAft>
                <a:spcPts val="0"/>
              </a:spcAft>
              <a:buSzPts val="1400"/>
              <a:buChar char="●"/>
              <a:defRPr>
                <a:highlight>
                  <a:schemeClr val="dk1"/>
                </a:highlight>
              </a:defRPr>
            </a:lvl7pPr>
            <a:lvl8pPr marL="3657600" lvl="7" indent="-317500" algn="ctr">
              <a:spcBef>
                <a:spcPts val="1600"/>
              </a:spcBef>
              <a:spcAft>
                <a:spcPts val="0"/>
              </a:spcAft>
              <a:buSzPts val="1400"/>
              <a:buChar char="○"/>
              <a:defRPr>
                <a:highlight>
                  <a:schemeClr val="dk1"/>
                </a:highlight>
              </a:defRPr>
            </a:lvl8pPr>
            <a:lvl9pPr marL="4114800" lvl="8" indent="-317500" algn="ctr">
              <a:spcBef>
                <a:spcPts val="1600"/>
              </a:spcBef>
              <a:spcAft>
                <a:spcPts val="1600"/>
              </a:spcAft>
              <a:buSzPts val="1400"/>
              <a:buChar char="■"/>
              <a:defRPr>
                <a:highlight>
                  <a:schemeClr val="dk1"/>
                </a:highlight>
              </a:defRPr>
            </a:lvl9pPr>
          </a:lstStyle>
          <a:p>
            <a:endParaRPr/>
          </a:p>
        </p:txBody>
      </p:sp>
      <p:sp>
        <p:nvSpPr>
          <p:cNvPr id="51" name="Shape 5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Shape 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Shape 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Shape 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Shape 2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Shape 26"/>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Shape 3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Shape 3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Shape 41"/>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highlight>
                  <a:schemeClr val="lt1"/>
                </a:highlight>
              </a:defRPr>
            </a:lvl1pPr>
            <a:lvl2pPr marL="914400" lvl="1" indent="-317500">
              <a:spcBef>
                <a:spcPts val="1600"/>
              </a:spcBef>
              <a:spcAft>
                <a:spcPts val="0"/>
              </a:spcAft>
              <a:buSzPts val="1400"/>
              <a:buChar char="○"/>
              <a:defRPr>
                <a:highlight>
                  <a:schemeClr val="lt1"/>
                </a:highlight>
              </a:defRPr>
            </a:lvl2pPr>
            <a:lvl3pPr marL="1371600" lvl="2" indent="-317500">
              <a:spcBef>
                <a:spcPts val="1600"/>
              </a:spcBef>
              <a:spcAft>
                <a:spcPts val="0"/>
              </a:spcAft>
              <a:buSzPts val="1400"/>
              <a:buChar char="■"/>
              <a:defRPr>
                <a:highlight>
                  <a:schemeClr val="lt1"/>
                </a:highlight>
              </a:defRPr>
            </a:lvl3pPr>
            <a:lvl4pPr marL="1828800" lvl="3" indent="-317500">
              <a:spcBef>
                <a:spcPts val="1600"/>
              </a:spcBef>
              <a:spcAft>
                <a:spcPts val="0"/>
              </a:spcAft>
              <a:buSzPts val="1400"/>
              <a:buChar char="●"/>
              <a:defRPr>
                <a:highlight>
                  <a:schemeClr val="lt1"/>
                </a:highlight>
              </a:defRPr>
            </a:lvl4pPr>
            <a:lvl5pPr marL="2286000" lvl="4" indent="-317500">
              <a:spcBef>
                <a:spcPts val="1600"/>
              </a:spcBef>
              <a:spcAft>
                <a:spcPts val="0"/>
              </a:spcAft>
              <a:buSzPts val="1400"/>
              <a:buChar char="○"/>
              <a:defRPr>
                <a:highlight>
                  <a:schemeClr val="lt1"/>
                </a:highlight>
              </a:defRPr>
            </a:lvl5pPr>
            <a:lvl6pPr marL="2743200" lvl="5" indent="-317500">
              <a:spcBef>
                <a:spcPts val="1600"/>
              </a:spcBef>
              <a:spcAft>
                <a:spcPts val="0"/>
              </a:spcAft>
              <a:buSzPts val="1400"/>
              <a:buChar char="■"/>
              <a:defRPr>
                <a:highlight>
                  <a:schemeClr val="lt1"/>
                </a:highlight>
              </a:defRPr>
            </a:lvl6pPr>
            <a:lvl7pPr marL="3200400" lvl="6" indent="-317500">
              <a:spcBef>
                <a:spcPts val="1600"/>
              </a:spcBef>
              <a:spcAft>
                <a:spcPts val="0"/>
              </a:spcAft>
              <a:buSzPts val="1400"/>
              <a:buChar char="●"/>
              <a:defRPr>
                <a:highlight>
                  <a:schemeClr val="lt1"/>
                </a:highlight>
              </a:defRPr>
            </a:lvl7pPr>
            <a:lvl8pPr marL="3657600" lvl="7" indent="-317500">
              <a:spcBef>
                <a:spcPts val="1600"/>
              </a:spcBef>
              <a:spcAft>
                <a:spcPts val="0"/>
              </a:spcAft>
              <a:buSzPts val="1400"/>
              <a:buChar char="○"/>
              <a:defRPr>
                <a:highlight>
                  <a:schemeClr val="lt1"/>
                </a:highlight>
              </a:defRPr>
            </a:lvl8pPr>
            <a:lvl9pPr marL="4114800" lvl="8" indent="-317500">
              <a:spcBef>
                <a:spcPts val="1600"/>
              </a:spcBef>
              <a:spcAft>
                <a:spcPts val="1600"/>
              </a:spcAft>
              <a:buSzPts val="1400"/>
              <a:buChar char="■"/>
              <a:defRPr>
                <a:highlight>
                  <a:schemeClr val="lt1"/>
                </a:highlight>
              </a:defRPr>
            </a:lvl9pPr>
          </a:lstStyle>
          <a:p>
            <a:endParaRPr/>
          </a:p>
        </p:txBody>
      </p:sp>
      <p:sp>
        <p:nvSpPr>
          <p:cNvPr id="44" name="Shape 4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Shape 4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Shape 7"/>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Shape 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dirty="0"/>
              <a:t>Education and Healthcare Spending</a:t>
            </a:r>
            <a:endParaRPr sz="3600" dirty="0"/>
          </a:p>
          <a:p>
            <a:pPr marL="0" lvl="0" indent="0" algn="l">
              <a:spcBef>
                <a:spcPts val="0"/>
              </a:spcBef>
              <a:spcAft>
                <a:spcPts val="0"/>
              </a:spcAft>
              <a:buNone/>
            </a:pPr>
            <a:endParaRPr sz="1800" dirty="0"/>
          </a:p>
          <a:p>
            <a:pPr marL="0" lvl="0" indent="0">
              <a:spcBef>
                <a:spcPts val="0"/>
              </a:spcBef>
              <a:spcAft>
                <a:spcPts val="0"/>
              </a:spcAft>
              <a:buNone/>
            </a:pPr>
            <a:r>
              <a:rPr lang="en" sz="2400" dirty="0"/>
              <a:t>Kyi Win</a:t>
            </a:r>
            <a:endParaRPr sz="2400" dirty="0"/>
          </a:p>
          <a:p>
            <a:pPr marL="0" lvl="0" indent="0">
              <a:spcBef>
                <a:spcPts val="0"/>
              </a:spcBef>
              <a:spcAft>
                <a:spcPts val="0"/>
              </a:spcAft>
              <a:buNone/>
            </a:pPr>
            <a:r>
              <a:rPr lang="en" sz="2400" dirty="0"/>
              <a:t>March 12, 2018</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Comparing with overall military spending of the country</a:t>
            </a:r>
            <a:endParaRPr/>
          </a:p>
        </p:txBody>
      </p:sp>
      <p:pic>
        <p:nvPicPr>
          <p:cNvPr id="117" name="Shape 117"/>
          <p:cNvPicPr preferRelativeResize="0"/>
          <p:nvPr/>
        </p:nvPicPr>
        <p:blipFill>
          <a:blip r:embed="rId3">
            <a:alphaModFix/>
          </a:blip>
          <a:stretch>
            <a:fillRect/>
          </a:stretch>
        </p:blipFill>
        <p:spPr>
          <a:xfrm>
            <a:off x="1591150" y="1138150"/>
            <a:ext cx="5668938"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Comparing with overall military spending of the country</a:t>
            </a:r>
            <a:endParaRPr/>
          </a:p>
        </p:txBody>
      </p:sp>
      <p:pic>
        <p:nvPicPr>
          <p:cNvPr id="123" name="Shape 123"/>
          <p:cNvPicPr preferRelativeResize="0"/>
          <p:nvPr/>
        </p:nvPicPr>
        <p:blipFill>
          <a:blip r:embed="rId3">
            <a:alphaModFix/>
          </a:blip>
          <a:stretch>
            <a:fillRect/>
          </a:stretch>
        </p:blipFill>
        <p:spPr>
          <a:xfrm>
            <a:off x="1742538" y="1138175"/>
            <a:ext cx="5658913"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Compare per person education spending to per person GDP</a:t>
            </a:r>
            <a:endParaRPr/>
          </a:p>
        </p:txBody>
      </p:sp>
      <p:pic>
        <p:nvPicPr>
          <p:cNvPr id="129" name="Shape 129"/>
          <p:cNvPicPr preferRelativeResize="0"/>
          <p:nvPr/>
        </p:nvPicPr>
        <p:blipFill>
          <a:blip r:embed="rId3">
            <a:alphaModFix/>
          </a:blip>
          <a:stretch>
            <a:fillRect/>
          </a:stretch>
        </p:blipFill>
        <p:spPr>
          <a:xfrm>
            <a:off x="387738" y="1017725"/>
            <a:ext cx="8368524" cy="390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66255" y="445025"/>
            <a:ext cx="8666045"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Compare per person healthcare spending to per person GDP</a:t>
            </a:r>
            <a:endParaRPr dirty="0"/>
          </a:p>
        </p:txBody>
      </p:sp>
      <p:pic>
        <p:nvPicPr>
          <p:cNvPr id="135" name="Shape 135"/>
          <p:cNvPicPr preferRelativeResize="0"/>
          <p:nvPr/>
        </p:nvPicPr>
        <p:blipFill>
          <a:blip r:embed="rId3">
            <a:alphaModFix/>
          </a:blip>
          <a:stretch>
            <a:fillRect/>
          </a:stretch>
        </p:blipFill>
        <p:spPr>
          <a:xfrm>
            <a:off x="669700" y="1059250"/>
            <a:ext cx="6983874" cy="397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Fastest growing countries in Education and Healthcare</a:t>
            </a:r>
            <a:endParaRPr/>
          </a:p>
        </p:txBody>
      </p:sp>
      <p:pic>
        <p:nvPicPr>
          <p:cNvPr id="141" name="Shape 141"/>
          <p:cNvPicPr preferRelativeResize="0"/>
          <p:nvPr/>
        </p:nvPicPr>
        <p:blipFill>
          <a:blip r:embed="rId3">
            <a:alphaModFix/>
          </a:blip>
          <a:stretch>
            <a:fillRect/>
          </a:stretch>
        </p:blipFill>
        <p:spPr>
          <a:xfrm>
            <a:off x="768425" y="1017725"/>
            <a:ext cx="7224575" cy="395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Fastest growing countries in Education and Healthcare</a:t>
            </a:r>
            <a:endParaRPr/>
          </a:p>
        </p:txBody>
      </p:sp>
      <p:pic>
        <p:nvPicPr>
          <p:cNvPr id="147" name="Shape 147"/>
          <p:cNvPicPr preferRelativeResize="0"/>
          <p:nvPr/>
        </p:nvPicPr>
        <p:blipFill>
          <a:blip r:embed="rId3">
            <a:alphaModFix/>
          </a:blip>
          <a:stretch>
            <a:fillRect/>
          </a:stretch>
        </p:blipFill>
        <p:spPr>
          <a:xfrm>
            <a:off x="653253" y="1017725"/>
            <a:ext cx="7837484" cy="397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Fastest growing countries in Education and Healthcare</a:t>
            </a:r>
            <a:endParaRPr/>
          </a:p>
        </p:txBody>
      </p:sp>
      <p:pic>
        <p:nvPicPr>
          <p:cNvPr id="153" name="Shape 153"/>
          <p:cNvPicPr preferRelativeResize="0"/>
          <p:nvPr/>
        </p:nvPicPr>
        <p:blipFill>
          <a:blip r:embed="rId3">
            <a:alphaModFix/>
          </a:blip>
          <a:stretch>
            <a:fillRect/>
          </a:stretch>
        </p:blipFill>
        <p:spPr>
          <a:xfrm>
            <a:off x="311563" y="1017725"/>
            <a:ext cx="8520866"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Fastest growing countries in Education and Healthcare</a:t>
            </a:r>
            <a:endParaRPr/>
          </a:p>
        </p:txBody>
      </p:sp>
      <p:pic>
        <p:nvPicPr>
          <p:cNvPr id="159" name="Shape 159"/>
          <p:cNvPicPr preferRelativeResize="0"/>
          <p:nvPr/>
        </p:nvPicPr>
        <p:blipFill>
          <a:blip r:embed="rId3">
            <a:alphaModFix/>
          </a:blip>
          <a:stretch>
            <a:fillRect/>
          </a:stretch>
        </p:blipFill>
        <p:spPr>
          <a:xfrm>
            <a:off x="152400" y="1017725"/>
            <a:ext cx="8753475" cy="397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a:t>
            </a:r>
            <a:endParaRPr/>
          </a:p>
        </p:txBody>
      </p:sp>
      <p:sp>
        <p:nvSpPr>
          <p:cNvPr id="165" name="Shape 16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04800" rtl="0">
              <a:spcBef>
                <a:spcPts val="0"/>
              </a:spcBef>
              <a:spcAft>
                <a:spcPts val="0"/>
              </a:spcAft>
              <a:buSzPts val="1200"/>
              <a:buChar char="●"/>
            </a:pPr>
            <a:r>
              <a:rPr lang="en" sz="1200"/>
              <a:t>US spent the most on healthcare and education expenses from 2006 to 2014.</a:t>
            </a:r>
            <a:endParaRPr sz="1200"/>
          </a:p>
          <a:p>
            <a:pPr marL="457200" lvl="0" indent="-304800" rtl="0">
              <a:spcBef>
                <a:spcPts val="0"/>
              </a:spcBef>
              <a:spcAft>
                <a:spcPts val="0"/>
              </a:spcAft>
              <a:buSzPts val="1200"/>
              <a:buChar char="●"/>
            </a:pPr>
            <a:r>
              <a:rPr lang="en" sz="1200"/>
              <a:t>Compared to the GDP of the country, Denmark spent highest % on education and USA spent highest % on healthcare.</a:t>
            </a:r>
            <a:endParaRPr sz="1200"/>
          </a:p>
          <a:p>
            <a:pPr marL="457200" lvl="0" indent="-304800" rtl="0">
              <a:spcBef>
                <a:spcPts val="0"/>
              </a:spcBef>
              <a:spcAft>
                <a:spcPts val="0"/>
              </a:spcAft>
              <a:buSzPts val="1200"/>
              <a:buChar char="●"/>
            </a:pPr>
            <a:r>
              <a:rPr lang="en" sz="1200"/>
              <a:t>Compared with overall military spending, US spent the most on military spending as it does on both education and healthcare. Denmark spent less on military spending although it spent highest% on education compared to country’s GDP. While France, Switzerland and Canada spent highest % on healthcare compared to country’s GDP, China, Saudi Arabia and Russia spent on the military spending.</a:t>
            </a:r>
            <a:endParaRPr sz="1200"/>
          </a:p>
          <a:p>
            <a:pPr marL="457200" lvl="0" indent="-304800" rtl="0">
              <a:spcBef>
                <a:spcPts val="0"/>
              </a:spcBef>
              <a:spcAft>
                <a:spcPts val="0"/>
              </a:spcAft>
              <a:buSzPts val="1200"/>
              <a:buChar char="●"/>
            </a:pPr>
            <a:r>
              <a:rPr lang="en" sz="1200"/>
              <a:t>Norway has highest per person GDP and highest per person in education spending. Mexico has the lowest.</a:t>
            </a:r>
            <a:endParaRPr sz="1200"/>
          </a:p>
          <a:p>
            <a:pPr marL="457200" lvl="0" indent="-304800" rtl="0">
              <a:spcBef>
                <a:spcPts val="0"/>
              </a:spcBef>
              <a:spcAft>
                <a:spcPts val="0"/>
              </a:spcAft>
              <a:buSzPts val="1200"/>
              <a:buChar char="●"/>
            </a:pPr>
            <a:r>
              <a:rPr lang="en" sz="1200"/>
              <a:t>Switzerland has highest per person GDP and highest per person in healthcare spending compared to other top GDP countries. India has the lowest in healthcare spending compared to other top GDP countries.</a:t>
            </a:r>
            <a:endParaRPr sz="1200"/>
          </a:p>
          <a:p>
            <a:pPr marL="457200" lvl="0" indent="-304800" rtl="0">
              <a:spcBef>
                <a:spcPts val="0"/>
              </a:spcBef>
              <a:spcAft>
                <a:spcPts val="0"/>
              </a:spcAft>
              <a:buSzPts val="1200"/>
              <a:buChar char="●"/>
            </a:pPr>
            <a:r>
              <a:rPr lang="en" sz="1200"/>
              <a:t>USA is the fastest growing country in both healthcare and education. While Denmark spend highest % of their GDP in education compared to the country’s GDP, it is the lowest in growing compared to other 12 countries which spent the most on Education.</a:t>
            </a:r>
            <a:endParaRPr sz="1200"/>
          </a:p>
          <a:p>
            <a:pPr marL="457200" lvl="0" indent="-304800">
              <a:spcBef>
                <a:spcPts val="0"/>
              </a:spcBef>
              <a:spcAft>
                <a:spcPts val="0"/>
              </a:spcAft>
              <a:buSzPts val="1200"/>
              <a:buChar char="●"/>
            </a:pPr>
            <a:r>
              <a:rPr lang="en" sz="1200"/>
              <a:t>Brazil is found to have the highest annual growth rate compared to other 12 countries which spent the most on Education and China is found to have the highest annual growth rate in healthcare out of top GDP countries.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Overview</a:t>
            </a:r>
            <a:endParaRPr/>
          </a:p>
        </p:txBody>
      </p:sp>
      <p:sp>
        <p:nvSpPr>
          <p:cNvPr id="64" name="Shape 6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Source of the dataset</a:t>
            </a:r>
            <a:endParaRPr/>
          </a:p>
          <a:p>
            <a:pPr marL="457200" lvl="0" indent="-342900" rtl="0">
              <a:spcBef>
                <a:spcPts val="0"/>
              </a:spcBef>
              <a:spcAft>
                <a:spcPts val="0"/>
              </a:spcAft>
              <a:buSzPts val="1800"/>
              <a:buChar char="●"/>
            </a:pPr>
            <a:r>
              <a:rPr lang="en"/>
              <a:t>About dataset</a:t>
            </a:r>
            <a:endParaRPr/>
          </a:p>
          <a:p>
            <a:pPr marL="457200" lvl="0" indent="-342900" rtl="0">
              <a:spcBef>
                <a:spcPts val="0"/>
              </a:spcBef>
              <a:spcAft>
                <a:spcPts val="0"/>
              </a:spcAft>
              <a:buSzPts val="1800"/>
              <a:buChar char="●"/>
            </a:pPr>
            <a:r>
              <a:rPr lang="en"/>
              <a:t>Exploration of Education and Healthcare Spending</a:t>
            </a:r>
            <a:endParaRPr/>
          </a:p>
          <a:p>
            <a:pPr marL="457200" lvl="0" indent="-342900" rtl="0">
              <a:spcBef>
                <a:spcPts val="0"/>
              </a:spcBef>
              <a:spcAft>
                <a:spcPts val="0"/>
              </a:spcAft>
              <a:buSzPts val="1800"/>
              <a:buChar char="●"/>
            </a:pPr>
            <a:r>
              <a:rPr lang="en"/>
              <a:t>Comparing with the country’s GDP</a:t>
            </a:r>
            <a:endParaRPr/>
          </a:p>
          <a:p>
            <a:pPr marL="457200" lvl="0" indent="-342900" rtl="0">
              <a:spcBef>
                <a:spcPts val="0"/>
              </a:spcBef>
              <a:spcAft>
                <a:spcPts val="0"/>
              </a:spcAft>
              <a:buSzPts val="1800"/>
              <a:buChar char="●"/>
            </a:pPr>
            <a:r>
              <a:rPr lang="en"/>
              <a:t>Comparing with overall military spending of the country</a:t>
            </a:r>
            <a:endParaRPr/>
          </a:p>
          <a:p>
            <a:pPr marL="457200" lvl="0" indent="-342900" rtl="0">
              <a:spcBef>
                <a:spcPts val="0"/>
              </a:spcBef>
              <a:spcAft>
                <a:spcPts val="0"/>
              </a:spcAft>
              <a:buSzPts val="1800"/>
              <a:buChar char="●"/>
            </a:pPr>
            <a:r>
              <a:rPr lang="en"/>
              <a:t>Comparing per person educational spending to per person GDP</a:t>
            </a:r>
            <a:endParaRPr/>
          </a:p>
          <a:p>
            <a:pPr marL="457200" lvl="0" indent="-342900" rtl="0">
              <a:spcBef>
                <a:spcPts val="0"/>
              </a:spcBef>
              <a:spcAft>
                <a:spcPts val="0"/>
              </a:spcAft>
              <a:buSzPts val="1800"/>
              <a:buChar char="●"/>
            </a:pPr>
            <a:r>
              <a:rPr lang="en"/>
              <a:t>Comparing per person healthcare spending to per person GDP</a:t>
            </a:r>
            <a:endParaRPr/>
          </a:p>
          <a:p>
            <a:pPr marL="457200" lvl="0" indent="-342900" rtl="0">
              <a:spcBef>
                <a:spcPts val="0"/>
              </a:spcBef>
              <a:spcAft>
                <a:spcPts val="0"/>
              </a:spcAft>
              <a:buSzPts val="1800"/>
              <a:buChar char="●"/>
            </a:pPr>
            <a:r>
              <a:rPr lang="en"/>
              <a:t>Fastest growing countries in healthcare and education spending</a:t>
            </a:r>
            <a:endParaRPr/>
          </a:p>
          <a:p>
            <a:pPr marL="457200" lvl="0" indent="-342900">
              <a:spcBef>
                <a:spcPts val="0"/>
              </a:spcBef>
              <a:spcAft>
                <a:spcPts val="0"/>
              </a:spcAft>
              <a:buSzPts val="18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Source of the data</a:t>
            </a:r>
            <a:endParaRPr/>
          </a:p>
        </p:txBody>
      </p:sp>
      <p:sp>
        <p:nvSpPr>
          <p:cNvPr id="70" name="Shape 70"/>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The data comes from the multiple sources.</a:t>
            </a:r>
            <a:endParaRPr/>
          </a:p>
          <a:p>
            <a:pPr marL="457200" lvl="0" indent="-342900" rtl="0">
              <a:spcBef>
                <a:spcPts val="0"/>
              </a:spcBef>
              <a:spcAft>
                <a:spcPts val="0"/>
              </a:spcAft>
              <a:buSzPts val="1800"/>
              <a:buChar char="●"/>
            </a:pPr>
            <a:r>
              <a:rPr lang="en"/>
              <a:t>Data related to Military spending such as military spending in US$, military expenditure in GDP%, and per person GDP are obtained from Stockholm International Peace Research Institute (SIPRI) Military Expenditure database.</a:t>
            </a:r>
            <a:endParaRPr/>
          </a:p>
          <a:p>
            <a:pPr marL="457200" lvl="0" indent="-342900" rtl="0">
              <a:spcBef>
                <a:spcPts val="0"/>
              </a:spcBef>
              <a:spcAft>
                <a:spcPts val="0"/>
              </a:spcAft>
              <a:buSzPts val="1800"/>
              <a:buChar char="●"/>
            </a:pPr>
            <a:r>
              <a:rPr lang="en"/>
              <a:t>Education and Healthcare spending raw datasets are from World Bank database.</a:t>
            </a:r>
            <a:endParaRPr/>
          </a:p>
          <a:p>
            <a:pPr marL="457200" lvl="0" indent="-342900" rtl="0">
              <a:spcBef>
                <a:spcPts val="0"/>
              </a:spcBef>
              <a:spcAft>
                <a:spcPts val="0"/>
              </a:spcAft>
              <a:buSzPts val="1800"/>
              <a:buChar char="●"/>
            </a:pPr>
            <a:r>
              <a:rPr lang="en"/>
              <a:t>Other datasets such as annual growth rate, overall military spending and etc. are calculated using existing datasets with python and data frames were extracted as excel from the jupyter. </a:t>
            </a:r>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About dataset</a:t>
            </a:r>
            <a:endParaRPr/>
          </a:p>
        </p:txBody>
      </p:sp>
      <p:sp>
        <p:nvSpPr>
          <p:cNvPr id="76" name="Shape 7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Extracted data frame for Educational spending  includes 13 countries which are one of the countries that spent the most on education.</a:t>
            </a:r>
            <a:endParaRPr/>
          </a:p>
          <a:p>
            <a:pPr marL="457200" lvl="0" indent="-342900" rtl="0">
              <a:spcBef>
                <a:spcPts val="0"/>
              </a:spcBef>
              <a:spcAft>
                <a:spcPts val="0"/>
              </a:spcAft>
              <a:buSzPts val="1800"/>
              <a:buChar char="●"/>
            </a:pPr>
            <a:r>
              <a:rPr lang="en"/>
              <a:t>Extracted data frame for Healthcare spending includes 20 countries with highest GDP.</a:t>
            </a:r>
            <a:endParaRPr/>
          </a:p>
          <a:p>
            <a:pPr marL="457200" lvl="0" indent="-342900" rtl="0">
              <a:spcBef>
                <a:spcPts val="0"/>
              </a:spcBef>
              <a:spcAft>
                <a:spcPts val="0"/>
              </a:spcAft>
              <a:buSzPts val="1800"/>
              <a:buChar char="●"/>
            </a:pPr>
            <a:r>
              <a:rPr lang="en"/>
              <a:t>Both Educational and healthcare data frame are from 2006 to 2014 (9 years).</a:t>
            </a:r>
            <a:endParaRPr/>
          </a:p>
          <a:p>
            <a:pPr marL="457200" lvl="0" indent="-342900">
              <a:spcBef>
                <a:spcPts val="0"/>
              </a:spcBef>
              <a:spcAft>
                <a:spcPts val="0"/>
              </a:spcAft>
              <a:buSzPts val="1800"/>
              <a:buChar char="●"/>
            </a:pPr>
            <a:r>
              <a:rPr lang="en"/>
              <a:t>Military spending of the same countries data frame are extracted from the datasets.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Exploration of Education and Healthcare datasets</a:t>
            </a:r>
            <a:endParaRPr/>
          </a:p>
        </p:txBody>
      </p:sp>
      <p:pic>
        <p:nvPicPr>
          <p:cNvPr id="82" name="Shape 82"/>
          <p:cNvPicPr preferRelativeResize="0"/>
          <p:nvPr/>
        </p:nvPicPr>
        <p:blipFill>
          <a:blip r:embed="rId3">
            <a:alphaModFix/>
          </a:blip>
          <a:stretch>
            <a:fillRect/>
          </a:stretch>
        </p:blipFill>
        <p:spPr>
          <a:xfrm>
            <a:off x="219500" y="1128350"/>
            <a:ext cx="8612799" cy="3334800"/>
          </a:xfrm>
          <a:prstGeom prst="rect">
            <a:avLst/>
          </a:prstGeom>
          <a:noFill/>
          <a:ln>
            <a:noFill/>
          </a:ln>
        </p:spPr>
      </p:pic>
      <p:sp>
        <p:nvSpPr>
          <p:cNvPr id="83" name="Shape 83"/>
          <p:cNvSpPr txBox="1"/>
          <p:nvPr/>
        </p:nvSpPr>
        <p:spPr>
          <a:xfrm>
            <a:off x="311700" y="4467600"/>
            <a:ext cx="8520600" cy="334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a:t>The United States spent the most on education and the education spending of united states was increasing in 9 years of 2006 to 2014.</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Exploration of Education and Healthcare datasets</a:t>
            </a:r>
            <a:endParaRPr/>
          </a:p>
        </p:txBody>
      </p:sp>
      <p:pic>
        <p:nvPicPr>
          <p:cNvPr id="89" name="Shape 89"/>
          <p:cNvPicPr preferRelativeResize="0"/>
          <p:nvPr/>
        </p:nvPicPr>
        <p:blipFill>
          <a:blip r:embed="rId3">
            <a:alphaModFix/>
          </a:blip>
          <a:stretch>
            <a:fillRect/>
          </a:stretch>
        </p:blipFill>
        <p:spPr>
          <a:xfrm>
            <a:off x="152400" y="1093925"/>
            <a:ext cx="8839201" cy="3273488"/>
          </a:xfrm>
          <a:prstGeom prst="rect">
            <a:avLst/>
          </a:prstGeom>
          <a:noFill/>
          <a:ln>
            <a:noFill/>
          </a:ln>
        </p:spPr>
      </p:pic>
      <p:sp>
        <p:nvSpPr>
          <p:cNvPr id="90" name="Shape 90"/>
          <p:cNvSpPr txBox="1"/>
          <p:nvPr/>
        </p:nvSpPr>
        <p:spPr>
          <a:xfrm>
            <a:off x="507425" y="4456075"/>
            <a:ext cx="7634400" cy="392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a:t>During the three years of 2012 to 2014, United States spent the most in healthcare. China takes the second place.</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Exploration of Education and Healthcare datasets</a:t>
            </a:r>
            <a:endParaRPr/>
          </a:p>
        </p:txBody>
      </p:sp>
      <p:pic>
        <p:nvPicPr>
          <p:cNvPr id="96" name="Shape 96"/>
          <p:cNvPicPr preferRelativeResize="0"/>
          <p:nvPr/>
        </p:nvPicPr>
        <p:blipFill>
          <a:blip r:embed="rId3">
            <a:alphaModFix/>
          </a:blip>
          <a:stretch>
            <a:fillRect/>
          </a:stretch>
        </p:blipFill>
        <p:spPr>
          <a:xfrm>
            <a:off x="311700" y="1017725"/>
            <a:ext cx="8657769"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Comparing with the country’s GDP</a:t>
            </a:r>
            <a:endParaRPr/>
          </a:p>
        </p:txBody>
      </p:sp>
      <p:pic>
        <p:nvPicPr>
          <p:cNvPr id="102" name="Shape 102"/>
          <p:cNvPicPr preferRelativeResize="0"/>
          <p:nvPr/>
        </p:nvPicPr>
        <p:blipFill>
          <a:blip r:embed="rId3">
            <a:alphaModFix/>
          </a:blip>
          <a:stretch>
            <a:fillRect/>
          </a:stretch>
        </p:blipFill>
        <p:spPr>
          <a:xfrm>
            <a:off x="118475" y="1293525"/>
            <a:ext cx="4485201" cy="3128725"/>
          </a:xfrm>
          <a:prstGeom prst="rect">
            <a:avLst/>
          </a:prstGeom>
          <a:noFill/>
          <a:ln>
            <a:noFill/>
          </a:ln>
        </p:spPr>
      </p:pic>
      <p:pic>
        <p:nvPicPr>
          <p:cNvPr id="103" name="Shape 103"/>
          <p:cNvPicPr preferRelativeResize="0"/>
          <p:nvPr/>
        </p:nvPicPr>
        <p:blipFill>
          <a:blip r:embed="rId4">
            <a:alphaModFix/>
          </a:blip>
          <a:stretch>
            <a:fillRect/>
          </a:stretch>
        </p:blipFill>
        <p:spPr>
          <a:xfrm>
            <a:off x="4528600" y="1282950"/>
            <a:ext cx="4485200" cy="3228700"/>
          </a:xfrm>
          <a:prstGeom prst="rect">
            <a:avLst/>
          </a:prstGeom>
          <a:noFill/>
          <a:ln>
            <a:noFill/>
          </a:ln>
        </p:spPr>
      </p:pic>
      <p:sp>
        <p:nvSpPr>
          <p:cNvPr id="104" name="Shape 104"/>
          <p:cNvSpPr txBox="1"/>
          <p:nvPr/>
        </p:nvSpPr>
        <p:spPr>
          <a:xfrm>
            <a:off x="519450" y="4298125"/>
            <a:ext cx="36462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Comparing with the country’s GDP</a:t>
            </a:r>
            <a:endParaRPr/>
          </a:p>
        </p:txBody>
      </p:sp>
      <p:pic>
        <p:nvPicPr>
          <p:cNvPr id="110" name="Shape 110"/>
          <p:cNvPicPr preferRelativeResize="0"/>
          <p:nvPr/>
        </p:nvPicPr>
        <p:blipFill>
          <a:blip r:embed="rId3">
            <a:alphaModFix/>
          </a:blip>
          <a:stretch>
            <a:fillRect/>
          </a:stretch>
        </p:blipFill>
        <p:spPr>
          <a:xfrm>
            <a:off x="183325" y="1324075"/>
            <a:ext cx="4430551" cy="3047675"/>
          </a:xfrm>
          <a:prstGeom prst="rect">
            <a:avLst/>
          </a:prstGeom>
          <a:noFill/>
          <a:ln>
            <a:noFill/>
          </a:ln>
        </p:spPr>
      </p:pic>
      <p:pic>
        <p:nvPicPr>
          <p:cNvPr id="111" name="Shape 111"/>
          <p:cNvPicPr preferRelativeResize="0"/>
          <p:nvPr/>
        </p:nvPicPr>
        <p:blipFill>
          <a:blip r:embed="rId4">
            <a:alphaModFix/>
          </a:blip>
          <a:stretch>
            <a:fillRect/>
          </a:stretch>
        </p:blipFill>
        <p:spPr>
          <a:xfrm>
            <a:off x="4468800" y="1232025"/>
            <a:ext cx="4606175" cy="3345350"/>
          </a:xfrm>
          <a:prstGeom prst="rect">
            <a:avLst/>
          </a:prstGeom>
          <a:noFill/>
          <a:ln>
            <a:noFill/>
          </a:ln>
        </p:spPr>
      </p:pic>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1089</Words>
  <Application>Microsoft Macintosh PowerPoint</Application>
  <PresentationFormat>On-screen Show (16:9)</PresentationFormat>
  <Paragraphs>63</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Playfair Display</vt:lpstr>
      <vt:lpstr>Arial</vt:lpstr>
      <vt:lpstr>Oswald</vt:lpstr>
      <vt:lpstr>Montserrat</vt:lpstr>
      <vt:lpstr>Pop</vt:lpstr>
      <vt:lpstr>Education and Healthcare Spending  Kyi Win March 12, 2018</vt:lpstr>
      <vt:lpstr>Overview</vt:lpstr>
      <vt:lpstr>Source of the data</vt:lpstr>
      <vt:lpstr> About dataset</vt:lpstr>
      <vt:lpstr>Exploration of Education and Healthcare datasets</vt:lpstr>
      <vt:lpstr>Exploration of Education and Healthcare datasets</vt:lpstr>
      <vt:lpstr>Exploration of Education and Healthcare datasets</vt:lpstr>
      <vt:lpstr>Comparing with the country’s GDP</vt:lpstr>
      <vt:lpstr>Comparing with the country’s GDP</vt:lpstr>
      <vt:lpstr>Comparing with overall military spending of the country</vt:lpstr>
      <vt:lpstr>Comparing with overall military spending of the country</vt:lpstr>
      <vt:lpstr>Compare per person education spending to per person GDP</vt:lpstr>
      <vt:lpstr>Compare per person healthcare spending to per person GDP</vt:lpstr>
      <vt:lpstr>Fastest growing countries in Education and Healthcare</vt:lpstr>
      <vt:lpstr>Fastest growing countries in Education and Healthcare</vt:lpstr>
      <vt:lpstr>Fastest growing countries in Education and Healthcare</vt:lpstr>
      <vt:lpstr>Fastest growing countries in Education and Healthcare</vt:lpstr>
      <vt:lpstr>Conclusion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and Healthcare Spending  Kyi Win March 12, 2018</dc:title>
  <cp:lastModifiedBy>Win, Kyi Zar</cp:lastModifiedBy>
  <cp:revision>2</cp:revision>
  <dcterms:modified xsi:type="dcterms:W3CDTF">2018-03-13T15:01:08Z</dcterms:modified>
</cp:coreProperties>
</file>