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roxima Nova" panose="02000506030000020004" pitchFamily="2" charset="0"/>
      <p:regular r:id="rId17"/>
      <p:bold r:id="rId18"/>
      <p:italic r:id="rId19"/>
      <p:boldItalic r:id="rId20"/>
    </p:embeddedFont>
    <p:embeddedFont>
      <p:font typeface="Alfa Slab One"/>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25"/>
    <p:restoredTop sz="75175"/>
  </p:normalViewPr>
  <p:slideViewPr>
    <p:cSldViewPr snapToGrid="0" snapToObjects="1">
      <p:cViewPr varScale="1">
        <p:scale>
          <a:sx n="96" d="100"/>
          <a:sy n="96" d="100"/>
        </p:scale>
        <p:origin x="1248"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Here, we compared military spending to the per person GDP. The highest military spending per person is the United State and Saudi Arabia, and In 2015 Saudi Arabia is the country that spends the highest in per person military spending.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difference between military spending from 2006 and 2016 tells how much the military spending has grew. China grows dramatically military compared to the amount that is spend in 2006. Canada has not change much from 2006, and US’s military spending is going down.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this graph, growth rate percentage is calculated, and it is kind of interesting to see that Indonesia is the fastest growing country in growth rate in military spending even though indonesia is lowest spend in dollar in military spending currently, per capita spending and overall military spending. China is taking the second place, then Russian , Mexico, India, and then Saudi Arabia. US has a small decline in growth rate percentage.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20 highest GDP countries were selected for this project. This graph shows that the country that spend the highest in Military spending in US $ is the United State and the China taking the second place in Military spending. The other countries spend less than 100 thousand in million for military expenses. Military spending of China is increasing over the past 11 </a:t>
            </a:r>
            <a:r>
              <a:rPr lang="en" dirty="0" err="1"/>
              <a:t>years.The</a:t>
            </a:r>
            <a:r>
              <a:rPr lang="en" dirty="0"/>
              <a:t> dataset : </a:t>
            </a:r>
            <a:r>
              <a:rPr lang="en" sz="1200" dirty="0">
                <a:latin typeface="Proxima Nova"/>
                <a:ea typeface="Proxima Nova"/>
                <a:cs typeface="Proxima Nova"/>
                <a:sym typeface="Proxima Nova"/>
              </a:rPr>
              <a:t>Military expenditure by country in constant US $ is used for this graph. 600 thousand in million.</a:t>
            </a:r>
            <a:endParaRPr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this graph, Max and Min Value of military spending, and the year of Highest and Lowest is explored. Highest Maximum value spend in Military spending is US with 700 thousand in million in  2010 and the lowest in  maximum value spend military spending is </a:t>
            </a:r>
            <a:r>
              <a:rPr lang="en" dirty="0" err="1"/>
              <a:t>Switherland</a:t>
            </a:r>
            <a:r>
              <a:rPr lang="en" dirty="0"/>
              <a:t> in in the lowest spend value is below 60000. The lowest in the minimum value spend in military spending is Indonesia in 2006, and the highest in minimum value spend in military spending is USA in 2015. In 11 years, US spend the most in military spending that the lowest amount US spend in military spending is higher than the highest amount all the other countries has spend.  The dataset : </a:t>
            </a:r>
            <a:r>
              <a:rPr lang="en" sz="1200" dirty="0">
                <a:latin typeface="Proxima Nova"/>
                <a:ea typeface="Proxima Nova"/>
                <a:cs typeface="Proxima Nova"/>
                <a:sym typeface="Proxima Nova"/>
              </a:rPr>
              <a:t>Military expenditure by country in constant US $ is used for this graph. </a:t>
            </a:r>
            <a:endParaRPr sz="1200" dirty="0"/>
          </a:p>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This graph shows the shared </a:t>
            </a:r>
            <a:r>
              <a:rPr lang="en" dirty="0" err="1"/>
              <a:t>gdp</a:t>
            </a:r>
            <a:r>
              <a:rPr lang="en" dirty="0"/>
              <a:t> % of total </a:t>
            </a:r>
            <a:r>
              <a:rPr lang="en" dirty="0" err="1"/>
              <a:t>gdp</a:t>
            </a:r>
            <a:r>
              <a:rPr lang="en" dirty="0"/>
              <a:t> of the 20 countries. Compared to the country </a:t>
            </a:r>
            <a:r>
              <a:rPr lang="en" dirty="0" err="1"/>
              <a:t>gdp</a:t>
            </a:r>
            <a:r>
              <a:rPr lang="en" dirty="0"/>
              <a:t>, Saudi Arabia spends the most % of shared </a:t>
            </a:r>
            <a:r>
              <a:rPr lang="en" dirty="0" err="1"/>
              <a:t>gdp</a:t>
            </a:r>
            <a:r>
              <a:rPr lang="en" dirty="0"/>
              <a:t> in Military spending, followed by Russia, </a:t>
            </a:r>
            <a:r>
              <a:rPr lang="en"/>
              <a:t>then USA. </a:t>
            </a:r>
          </a:p>
          <a:p>
            <a:pPr marL="0" lvl="0" indent="0" rtl="0">
              <a:spcBef>
                <a:spcPts val="0"/>
              </a:spcBef>
              <a:spcAft>
                <a:spcPts val="0"/>
              </a:spcAft>
              <a:buNone/>
            </a:pPr>
            <a:r>
              <a:rPr lang="en" sz="1200">
                <a:latin typeface="Proxima Nova"/>
                <a:ea typeface="Proxima Nova"/>
                <a:cs typeface="Proxima Nova"/>
                <a:sym typeface="Proxima Nova"/>
              </a:rPr>
              <a:t>The </a:t>
            </a:r>
            <a:r>
              <a:rPr lang="en" sz="1200" dirty="0">
                <a:latin typeface="Proxima Nova"/>
                <a:ea typeface="Proxima Nova"/>
                <a:cs typeface="Proxima Nova"/>
                <a:sym typeface="Proxima Nova"/>
              </a:rPr>
              <a:t>dataset: Military expenditure by country as percentage of gross domestic product is used.</a:t>
            </a:r>
            <a:endParaRPr sz="1200" dirty="0">
              <a:latin typeface="Proxima Nova"/>
              <a:ea typeface="Proxima Nova"/>
              <a:cs typeface="Proxima Nova"/>
              <a:sym typeface="Proxima Nova"/>
            </a:endParaRPr>
          </a:p>
          <a:p>
            <a:pPr marL="0" lvl="0" indent="0" rtl="0">
              <a:spcBef>
                <a:spcPts val="0"/>
              </a:spcBef>
              <a:spcAft>
                <a:spcPts val="0"/>
              </a:spcAft>
              <a:buNone/>
            </a:pPr>
            <a:endParaRPr sz="1200" dirty="0">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graph shows the total gpa calculated using the military spending and shared gdp%. From 2006 to 2016, the total GDP of the United States stays high compared to other countries. However, the china GDP has continue to increased steadily over the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a:solidFill>
                  <a:schemeClr val="dk2"/>
                </a:solidFill>
                <a:latin typeface="Proxima Nova"/>
                <a:ea typeface="Proxima Nova"/>
                <a:cs typeface="Proxima Nova"/>
                <a:sym typeface="Proxima Nova"/>
              </a:rPr>
              <a:t>From the overall military spending of 11 years graph, the United State spends the most in overall military spending, which is followed by China, then Saudi Arabia.</a:t>
            </a:r>
            <a:endParaRPr sz="1200">
              <a:solidFill>
                <a:schemeClr val="dk2"/>
              </a:solidFill>
              <a:latin typeface="Proxima Nova"/>
              <a:ea typeface="Proxima Nova"/>
              <a:cs typeface="Proxima Nova"/>
              <a:sym typeface="Proxima Nova"/>
            </a:endParaRPr>
          </a:p>
          <a:p>
            <a:pPr marL="0" lvl="0" indent="0">
              <a:spcBef>
                <a:spcPts val="1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huge increase can be from US’ increased amount in military spending.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Shape 11"/>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Shape 1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endParaRPr/>
          </a:p>
        </p:txBody>
      </p:sp>
      <p:sp>
        <p:nvSpPr>
          <p:cNvPr id="48" name="Shape 48"/>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Shape 31"/>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Shape 3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Shape 40"/>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Military Spending</a:t>
            </a:r>
            <a:endParaRPr/>
          </a:p>
          <a:p>
            <a:pPr marL="0" lvl="0" indent="0">
              <a:spcBef>
                <a:spcPts val="0"/>
              </a:spcBef>
              <a:spcAft>
                <a:spcPts val="0"/>
              </a:spcAft>
              <a:buNone/>
            </a:pPr>
            <a:r>
              <a:rPr lang="en" sz="3600"/>
              <a:t>2006-2016 (20 countries)</a:t>
            </a:r>
            <a:r>
              <a:rPr lang="en"/>
              <a:t> </a:t>
            </a:r>
            <a:endParaRPr/>
          </a:p>
        </p:txBody>
      </p:sp>
      <p:sp>
        <p:nvSpPr>
          <p:cNvPr id="57" name="Shape 57"/>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Kyi Win</a:t>
            </a:r>
            <a:endParaRPr/>
          </a:p>
          <a:p>
            <a:pPr marL="0" lvl="0" indent="0">
              <a:spcBef>
                <a:spcPts val="0"/>
              </a:spcBef>
              <a:spcAft>
                <a:spcPts val="0"/>
              </a:spcAft>
              <a:buNone/>
            </a:pPr>
            <a:r>
              <a:rPr lang="en"/>
              <a:t>March 4, 2016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376850"/>
            <a:ext cx="8520600" cy="560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Military Spending per person</a:t>
            </a:r>
            <a:endParaRPr/>
          </a:p>
        </p:txBody>
      </p:sp>
      <p:pic>
        <p:nvPicPr>
          <p:cNvPr id="113" name="Shape 113"/>
          <p:cNvPicPr preferRelativeResize="0"/>
          <p:nvPr/>
        </p:nvPicPr>
        <p:blipFill>
          <a:blip r:embed="rId3">
            <a:alphaModFix/>
          </a:blip>
          <a:stretch>
            <a:fillRect/>
          </a:stretch>
        </p:blipFill>
        <p:spPr>
          <a:xfrm>
            <a:off x="833225" y="1017725"/>
            <a:ext cx="7202400" cy="384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81150" y="306475"/>
            <a:ext cx="8475900" cy="59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t>Compared military spending per capita to GDP per person</a:t>
            </a:r>
            <a:endParaRPr sz="2000"/>
          </a:p>
        </p:txBody>
      </p:sp>
      <p:pic>
        <p:nvPicPr>
          <p:cNvPr id="119" name="Shape 119"/>
          <p:cNvPicPr preferRelativeResize="0"/>
          <p:nvPr/>
        </p:nvPicPr>
        <p:blipFill>
          <a:blip r:embed="rId3">
            <a:alphaModFix/>
          </a:blip>
          <a:stretch>
            <a:fillRect/>
          </a:stretch>
        </p:blipFill>
        <p:spPr>
          <a:xfrm>
            <a:off x="1183450" y="977000"/>
            <a:ext cx="6560299" cy="3422975"/>
          </a:xfrm>
          <a:prstGeom prst="rect">
            <a:avLst/>
          </a:prstGeom>
          <a:noFill/>
          <a:ln>
            <a:noFill/>
          </a:ln>
        </p:spPr>
      </p:pic>
      <p:sp>
        <p:nvSpPr>
          <p:cNvPr id="120" name="Shape 120"/>
          <p:cNvSpPr txBox="1"/>
          <p:nvPr/>
        </p:nvSpPr>
        <p:spPr>
          <a:xfrm>
            <a:off x="364725" y="4399975"/>
            <a:ext cx="8475900" cy="499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In 2016, the military spending per person is 3.3 % of per person GDP in US, and the military spending per person is 10.4% of per person GDP in Saudi Arabia. The highest is Saudi Arabia, and the lowest is Mexico.</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Military Spending growth in fixed value</a:t>
            </a:r>
            <a:endParaRPr/>
          </a:p>
        </p:txBody>
      </p:sp>
      <p:pic>
        <p:nvPicPr>
          <p:cNvPr id="126" name="Shape 126"/>
          <p:cNvPicPr preferRelativeResize="0"/>
          <p:nvPr/>
        </p:nvPicPr>
        <p:blipFill>
          <a:blip r:embed="rId3">
            <a:alphaModFix/>
          </a:blip>
          <a:stretch>
            <a:fillRect/>
          </a:stretch>
        </p:blipFill>
        <p:spPr>
          <a:xfrm>
            <a:off x="918238" y="1116700"/>
            <a:ext cx="7307526"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Military Spending growth in percentage</a:t>
            </a:r>
            <a:endParaRPr/>
          </a:p>
        </p:txBody>
      </p:sp>
      <p:pic>
        <p:nvPicPr>
          <p:cNvPr id="132" name="Shape 132"/>
          <p:cNvPicPr preferRelativeResize="0"/>
          <p:nvPr/>
        </p:nvPicPr>
        <p:blipFill>
          <a:blip r:embed="rId3">
            <a:alphaModFix/>
          </a:blip>
          <a:stretch>
            <a:fillRect/>
          </a:stretch>
        </p:blipFill>
        <p:spPr>
          <a:xfrm>
            <a:off x="985838" y="1130550"/>
            <a:ext cx="7172333"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38" name="Shape 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SzPts val="1200"/>
              <a:buChar char="●"/>
            </a:pPr>
            <a:r>
              <a:rPr lang="en" sz="1200"/>
              <a:t>USA is found to be the country that spend the most in military spending that its lowest amount spend in a certain year higher than the highest amount spend by all the other countries in 11 years.</a:t>
            </a:r>
            <a:endParaRPr sz="1200"/>
          </a:p>
          <a:p>
            <a:pPr marL="457200" lvl="0" indent="-304800" rtl="0">
              <a:spcBef>
                <a:spcPts val="0"/>
              </a:spcBef>
              <a:spcAft>
                <a:spcPts val="0"/>
              </a:spcAft>
              <a:buSzPts val="1200"/>
              <a:buChar char="●"/>
            </a:pPr>
            <a:r>
              <a:rPr lang="en" sz="1200"/>
              <a:t>Saudi Arabia spend the most % of Gross Domestic Product (GDP) in Military Spending. Russia take the second place in % shared gdp, and US is taking the third place.</a:t>
            </a:r>
            <a:endParaRPr sz="1200"/>
          </a:p>
          <a:p>
            <a:pPr marL="457200" lvl="0" indent="-304800" rtl="0">
              <a:spcBef>
                <a:spcPts val="0"/>
              </a:spcBef>
              <a:spcAft>
                <a:spcPts val="0"/>
              </a:spcAft>
              <a:buSzPts val="1200"/>
              <a:buChar char="●"/>
            </a:pPr>
            <a:r>
              <a:rPr lang="en" sz="1200"/>
              <a:t>The top two countries with Highest Gross Domestic Product is USA and China.</a:t>
            </a:r>
            <a:endParaRPr sz="1200"/>
          </a:p>
          <a:p>
            <a:pPr marL="457200" lvl="0" indent="-304800" rtl="0">
              <a:spcBef>
                <a:spcPts val="0"/>
              </a:spcBef>
              <a:spcAft>
                <a:spcPts val="0"/>
              </a:spcAft>
              <a:buSzPts val="1200"/>
              <a:buChar char="●"/>
            </a:pPr>
            <a:r>
              <a:rPr lang="en" sz="1200"/>
              <a:t>The past 11 years of overall military spending combined shows that US spends the most in military spending, followed by China and Saudi Arabia.</a:t>
            </a:r>
            <a:endParaRPr sz="1200"/>
          </a:p>
          <a:p>
            <a:pPr marL="457200" lvl="0" indent="-304800" rtl="0">
              <a:spcBef>
                <a:spcPts val="0"/>
              </a:spcBef>
              <a:spcAft>
                <a:spcPts val="0"/>
              </a:spcAft>
              <a:buSzPts val="1200"/>
              <a:buChar char="●"/>
            </a:pPr>
            <a:r>
              <a:rPr lang="en" sz="1200"/>
              <a:t>2011 is found to be the year of highest in overall military spending, and 2006 is found to be the lowest in overall military spending.</a:t>
            </a:r>
            <a:endParaRPr sz="1200"/>
          </a:p>
          <a:p>
            <a:pPr marL="457200" lvl="0" indent="-304800" rtl="0">
              <a:spcBef>
                <a:spcPts val="0"/>
              </a:spcBef>
              <a:spcAft>
                <a:spcPts val="0"/>
              </a:spcAft>
              <a:buSzPts val="1200"/>
              <a:buChar char="●"/>
            </a:pPr>
            <a:r>
              <a:rPr lang="en" sz="1200"/>
              <a:t>Saudi Arabia and USA is found to be the two countries with highest in military spending per capita.</a:t>
            </a:r>
            <a:endParaRPr sz="1200"/>
          </a:p>
          <a:p>
            <a:pPr marL="457200" lvl="0" indent="-304800" rtl="0">
              <a:spcBef>
                <a:spcPts val="0"/>
              </a:spcBef>
              <a:spcAft>
                <a:spcPts val="0"/>
              </a:spcAft>
              <a:buSzPts val="1200"/>
              <a:buChar char="●"/>
            </a:pPr>
            <a:r>
              <a:rPr lang="en" sz="1200"/>
              <a:t>The military spending per person is 10.4% of per person GDP in Saudi Arabia, while US is 3.3% in 2016. Mexico has the lowest percentage when comparing per person military spending to per person GDP, Saudi Arabia is the highest.</a:t>
            </a:r>
            <a:endParaRPr sz="1200"/>
          </a:p>
          <a:p>
            <a:pPr marL="457200" lvl="0" indent="-304800" rtl="0">
              <a:spcBef>
                <a:spcPts val="0"/>
              </a:spcBef>
              <a:spcAft>
                <a:spcPts val="0"/>
              </a:spcAft>
              <a:buSzPts val="1200"/>
              <a:buChar char="●"/>
            </a:pPr>
            <a:r>
              <a:rPr lang="en" sz="1200"/>
              <a:t>The difference in growth in military spending says that China has increased in military spending dramatically over the past 11 years while Canada spending stays the same, and US is going down in military spending compared to 2016.</a:t>
            </a:r>
            <a:endParaRPr sz="1200"/>
          </a:p>
          <a:p>
            <a:pPr marL="457200" lvl="0" indent="-304800" rtl="0">
              <a:spcBef>
                <a:spcPts val="0"/>
              </a:spcBef>
              <a:spcAft>
                <a:spcPts val="0"/>
              </a:spcAft>
              <a:buSzPts val="1200"/>
              <a:buChar char="●"/>
            </a:pPr>
            <a:r>
              <a:rPr lang="en" sz="1200"/>
              <a:t>While Indonesia spend very low amount in dollar in military spending out of 20 countries with highest GDP, it is found to be the fastest growing country in growth rate, followed by China.</a:t>
            </a:r>
            <a:endParaRPr sz="1200"/>
          </a:p>
          <a:p>
            <a:pPr marL="0" lvl="0" indent="0">
              <a:spcBef>
                <a:spcPts val="1600"/>
              </a:spcBef>
              <a:spcAft>
                <a:spcPts val="160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Overview</a:t>
            </a:r>
            <a:endParaRPr/>
          </a:p>
        </p:txBody>
      </p:sp>
      <p:sp>
        <p:nvSpPr>
          <p:cNvPr id="63" name="Shape 63"/>
          <p:cNvSpPr txBox="1">
            <a:spLocks noGrp="1"/>
          </p:cNvSpPr>
          <p:nvPr>
            <p:ph type="body" idx="1"/>
          </p:nvPr>
        </p:nvSpPr>
        <p:spPr>
          <a:xfrm>
            <a:off x="311700" y="1187525"/>
            <a:ext cx="8520600" cy="3381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Source of the Dataset</a:t>
            </a:r>
            <a:endParaRPr/>
          </a:p>
          <a:p>
            <a:pPr marL="457200" lvl="0" indent="-342900" rtl="0">
              <a:spcBef>
                <a:spcPts val="0"/>
              </a:spcBef>
              <a:spcAft>
                <a:spcPts val="0"/>
              </a:spcAft>
              <a:buSzPts val="1800"/>
              <a:buChar char="●"/>
            </a:pPr>
            <a:r>
              <a:rPr lang="en"/>
              <a:t>Exploration of the Dataset</a:t>
            </a:r>
            <a:endParaRPr/>
          </a:p>
          <a:p>
            <a:pPr marL="457200" lvl="0" indent="-342900" rtl="0">
              <a:spcBef>
                <a:spcPts val="0"/>
              </a:spcBef>
              <a:spcAft>
                <a:spcPts val="0"/>
              </a:spcAft>
              <a:buSzPts val="1800"/>
              <a:buChar char="●"/>
            </a:pPr>
            <a:r>
              <a:rPr lang="en"/>
              <a:t>Compare the data to country’s GDP</a:t>
            </a:r>
            <a:endParaRPr/>
          </a:p>
          <a:p>
            <a:pPr marL="457200" lvl="0" indent="-342900" rtl="0">
              <a:spcBef>
                <a:spcPts val="0"/>
              </a:spcBef>
              <a:spcAft>
                <a:spcPts val="0"/>
              </a:spcAft>
              <a:buSzPts val="1800"/>
              <a:buChar char="●"/>
            </a:pPr>
            <a:r>
              <a:rPr lang="en"/>
              <a:t>Compare the data to overall military spending of the all 10+ countries</a:t>
            </a:r>
            <a:endParaRPr/>
          </a:p>
          <a:p>
            <a:pPr marL="457200" lvl="0" indent="-342900" rtl="0">
              <a:spcBef>
                <a:spcPts val="0"/>
              </a:spcBef>
              <a:spcAft>
                <a:spcPts val="0"/>
              </a:spcAft>
              <a:buSzPts val="1800"/>
              <a:buChar char="●"/>
            </a:pPr>
            <a:r>
              <a:rPr lang="en"/>
              <a:t>Compare per person military spending to the per person GDP</a:t>
            </a:r>
            <a:endParaRPr/>
          </a:p>
          <a:p>
            <a:pPr marL="457200" lvl="0" indent="-342900" rtl="0">
              <a:spcBef>
                <a:spcPts val="0"/>
              </a:spcBef>
              <a:spcAft>
                <a:spcPts val="0"/>
              </a:spcAft>
              <a:buSzPts val="1800"/>
              <a:buChar char="●"/>
            </a:pPr>
            <a:r>
              <a:rPr lang="en"/>
              <a:t>What are the fastest growing countries in military spending?</a:t>
            </a:r>
            <a:endParaRPr/>
          </a:p>
          <a:p>
            <a:pPr marL="457200" lvl="0" indent="-342900">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Source of the dataset</a:t>
            </a:r>
            <a:endParaRPr/>
          </a:p>
        </p:txBody>
      </p:sp>
      <p:sp>
        <p:nvSpPr>
          <p:cNvPr id="69" name="Shape 69"/>
          <p:cNvSpPr txBox="1">
            <a:spLocks noGrp="1"/>
          </p:cNvSpPr>
          <p:nvPr>
            <p:ph type="body" idx="1"/>
          </p:nvPr>
        </p:nvSpPr>
        <p:spPr>
          <a:xfrm>
            <a:off x="311700" y="1187525"/>
            <a:ext cx="8520600" cy="3381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 dataset is obtained from SIPRI Military Expenditure Database.</a:t>
            </a:r>
            <a:endParaRPr/>
          </a:p>
          <a:p>
            <a:pPr marL="457200" lvl="0" indent="-342900" rtl="0">
              <a:spcBef>
                <a:spcPts val="0"/>
              </a:spcBef>
              <a:spcAft>
                <a:spcPts val="0"/>
              </a:spcAft>
              <a:buSzPts val="1800"/>
              <a:buChar char="●"/>
            </a:pPr>
            <a:r>
              <a:rPr lang="en"/>
              <a:t>SIPRI is an independent international institute dedicated to research into conflict, armaments, arms control, and disarmament.</a:t>
            </a:r>
            <a:endParaRPr/>
          </a:p>
          <a:p>
            <a:pPr marL="457200" lvl="0" indent="-342900" rtl="0">
              <a:spcBef>
                <a:spcPts val="0"/>
              </a:spcBef>
              <a:spcAft>
                <a:spcPts val="0"/>
              </a:spcAft>
              <a:buSzPts val="1800"/>
              <a:buChar char="●"/>
            </a:pPr>
            <a:r>
              <a:rPr lang="en"/>
              <a:t>The dataset includes data from 172 countries from the period of 1949-2016.</a:t>
            </a:r>
            <a:endParaRPr/>
          </a:p>
          <a:p>
            <a:pPr marL="457200" lvl="0" indent="-342900" rtl="0">
              <a:spcBef>
                <a:spcPts val="0"/>
              </a:spcBef>
              <a:spcAft>
                <a:spcPts val="0"/>
              </a:spcAft>
              <a:buSzPts val="1800"/>
              <a:buChar char="●"/>
            </a:pPr>
            <a:r>
              <a:rPr lang="en"/>
              <a:t>Extracted 3 worksheets from the dataset excel workbook that contains 8 worksheets. 3 worksheets are :</a:t>
            </a:r>
            <a:endParaRPr/>
          </a:p>
          <a:p>
            <a:pPr marL="457200" lvl="0" indent="-342900" rtl="0">
              <a:spcBef>
                <a:spcPts val="0"/>
              </a:spcBef>
              <a:spcAft>
                <a:spcPts val="0"/>
              </a:spcAft>
              <a:buSzPts val="1800"/>
              <a:buChar char="-"/>
            </a:pPr>
            <a:r>
              <a:rPr lang="en"/>
              <a:t>Military expenditure by country in constant US $</a:t>
            </a:r>
            <a:endParaRPr/>
          </a:p>
          <a:p>
            <a:pPr marL="457200" lvl="0" indent="-342900" rtl="0">
              <a:spcBef>
                <a:spcPts val="0"/>
              </a:spcBef>
              <a:spcAft>
                <a:spcPts val="0"/>
              </a:spcAft>
              <a:buSzPts val="1800"/>
              <a:buChar char="-"/>
            </a:pPr>
            <a:r>
              <a:rPr lang="en"/>
              <a:t>Military expenditure by country as percentage of gross domestic product</a:t>
            </a:r>
            <a:endParaRPr/>
          </a:p>
          <a:p>
            <a:pPr marL="457200" lvl="0" indent="-342900" rtl="0">
              <a:spcBef>
                <a:spcPts val="0"/>
              </a:spcBef>
              <a:spcAft>
                <a:spcPts val="0"/>
              </a:spcAft>
              <a:buSzPts val="1800"/>
              <a:buChar char="-"/>
            </a:pPr>
            <a:r>
              <a:rPr lang="en"/>
              <a:t>Military expenditure per capita by country</a:t>
            </a:r>
            <a:endParaRPr/>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Exploration of the Datasets</a:t>
            </a:r>
            <a:endParaRPr/>
          </a:p>
        </p:txBody>
      </p:sp>
      <p:pic>
        <p:nvPicPr>
          <p:cNvPr id="75" name="Shape 75"/>
          <p:cNvPicPr preferRelativeResize="0"/>
          <p:nvPr/>
        </p:nvPicPr>
        <p:blipFill>
          <a:blip r:embed="rId3">
            <a:alphaModFix/>
          </a:blip>
          <a:stretch>
            <a:fillRect/>
          </a:stretch>
        </p:blipFill>
        <p:spPr>
          <a:xfrm>
            <a:off x="865837" y="1152475"/>
            <a:ext cx="7412324" cy="37031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Exploration of the Datasets</a:t>
            </a:r>
            <a:endParaRPr/>
          </a:p>
        </p:txBody>
      </p:sp>
      <p:sp>
        <p:nvSpPr>
          <p:cNvPr id="81" name="Shape 81"/>
          <p:cNvSpPr txBox="1">
            <a:spLocks noGrp="1"/>
          </p:cNvSpPr>
          <p:nvPr>
            <p:ph type="body" idx="1"/>
          </p:nvPr>
        </p:nvSpPr>
        <p:spPr>
          <a:xfrm>
            <a:off x="311700" y="1288875"/>
            <a:ext cx="2560500" cy="324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a:t>Data type = object</a:t>
            </a:r>
            <a:endParaRPr sz="1200"/>
          </a:p>
          <a:p>
            <a:pPr marL="0" lvl="0" indent="0">
              <a:spcBef>
                <a:spcPts val="1600"/>
              </a:spcBef>
              <a:spcAft>
                <a:spcPts val="0"/>
              </a:spcAft>
              <a:buNone/>
            </a:pPr>
            <a:r>
              <a:rPr lang="en" sz="1200"/>
              <a:t>Maximum value spend </a:t>
            </a:r>
            <a:endParaRPr sz="1200"/>
          </a:p>
          <a:p>
            <a:pPr marL="457200" lvl="0" indent="-304800" rtl="0">
              <a:spcBef>
                <a:spcPts val="1600"/>
              </a:spcBef>
              <a:spcAft>
                <a:spcPts val="0"/>
              </a:spcAft>
              <a:buSzPts val="1200"/>
              <a:buChar char="-"/>
            </a:pPr>
            <a:r>
              <a:rPr lang="en" sz="1200"/>
              <a:t>Highest- USA (2010)- 758890 million</a:t>
            </a:r>
            <a:endParaRPr sz="1200"/>
          </a:p>
          <a:p>
            <a:pPr marL="457200" lvl="0" indent="-304800" rtl="0">
              <a:spcBef>
                <a:spcPts val="0"/>
              </a:spcBef>
              <a:spcAft>
                <a:spcPts val="0"/>
              </a:spcAft>
              <a:buSzPts val="1200"/>
              <a:buChar char="-"/>
            </a:pPr>
            <a:r>
              <a:rPr lang="en" sz="1200"/>
              <a:t>Lowest- Switzerland (2016)- 4828 million</a:t>
            </a:r>
            <a:endParaRPr sz="1200"/>
          </a:p>
          <a:p>
            <a:pPr marL="0" lvl="0" indent="0">
              <a:spcBef>
                <a:spcPts val="1600"/>
              </a:spcBef>
              <a:spcAft>
                <a:spcPts val="0"/>
              </a:spcAft>
              <a:buNone/>
            </a:pPr>
            <a:r>
              <a:rPr lang="en" sz="1200"/>
              <a:t>Minimum value spend </a:t>
            </a:r>
            <a:endParaRPr sz="1200"/>
          </a:p>
          <a:p>
            <a:pPr marL="457200" lvl="0" indent="-304800" rtl="0">
              <a:spcBef>
                <a:spcPts val="1600"/>
              </a:spcBef>
              <a:spcAft>
                <a:spcPts val="0"/>
              </a:spcAft>
              <a:buSzPts val="1200"/>
              <a:buChar char="-"/>
            </a:pPr>
            <a:r>
              <a:rPr lang="en" sz="1200"/>
              <a:t>Lowest- Indonesia (2006)- 3043 million</a:t>
            </a:r>
            <a:endParaRPr sz="1200"/>
          </a:p>
          <a:p>
            <a:pPr marL="457200" lvl="0" indent="-304800" rtl="0">
              <a:spcBef>
                <a:spcPts val="0"/>
              </a:spcBef>
              <a:spcAft>
                <a:spcPts val="0"/>
              </a:spcAft>
              <a:buSzPts val="1200"/>
              <a:buChar char="-"/>
            </a:pPr>
            <a:r>
              <a:rPr lang="en" sz="1200"/>
              <a:t>Highest- USA (2015)- 596010 million</a:t>
            </a:r>
            <a:endParaRPr sz="1200"/>
          </a:p>
        </p:txBody>
      </p:sp>
      <p:pic>
        <p:nvPicPr>
          <p:cNvPr id="82" name="Shape 82"/>
          <p:cNvPicPr preferRelativeResize="0"/>
          <p:nvPr/>
        </p:nvPicPr>
        <p:blipFill>
          <a:blip r:embed="rId3">
            <a:alphaModFix/>
          </a:blip>
          <a:stretch>
            <a:fillRect/>
          </a:stretch>
        </p:blipFill>
        <p:spPr>
          <a:xfrm>
            <a:off x="2872200" y="1288875"/>
            <a:ext cx="5960100" cy="324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56250" y="257300"/>
            <a:ext cx="8475900" cy="760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Compare the data to the country’s GDP</a:t>
            </a:r>
            <a:endParaRPr/>
          </a:p>
        </p:txBody>
      </p:sp>
      <p:pic>
        <p:nvPicPr>
          <p:cNvPr id="88" name="Shape 88"/>
          <p:cNvPicPr preferRelativeResize="0"/>
          <p:nvPr/>
        </p:nvPicPr>
        <p:blipFill>
          <a:blip r:embed="rId3">
            <a:alphaModFix/>
          </a:blip>
          <a:stretch>
            <a:fillRect/>
          </a:stretch>
        </p:blipFill>
        <p:spPr>
          <a:xfrm>
            <a:off x="926285" y="1017800"/>
            <a:ext cx="7335839" cy="3767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277100"/>
            <a:ext cx="8520600" cy="74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Compare the data to the country’s GDP</a:t>
            </a:r>
            <a:endParaRPr/>
          </a:p>
          <a:p>
            <a:pPr marL="0" lvl="0" indent="0">
              <a:spcBef>
                <a:spcPts val="0"/>
              </a:spcBef>
              <a:spcAft>
                <a:spcPts val="0"/>
              </a:spcAft>
              <a:buNone/>
            </a:pPr>
            <a:endParaRPr/>
          </a:p>
        </p:txBody>
      </p:sp>
      <p:pic>
        <p:nvPicPr>
          <p:cNvPr id="94" name="Shape 94"/>
          <p:cNvPicPr preferRelativeResize="0"/>
          <p:nvPr/>
        </p:nvPicPr>
        <p:blipFill>
          <a:blip r:embed="rId3">
            <a:alphaModFix/>
          </a:blip>
          <a:stretch>
            <a:fillRect/>
          </a:stretch>
        </p:blipFill>
        <p:spPr>
          <a:xfrm>
            <a:off x="810800" y="932675"/>
            <a:ext cx="7522397" cy="382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Overall Military Spending of 11 years</a:t>
            </a:r>
            <a:endParaRPr/>
          </a:p>
        </p:txBody>
      </p:sp>
      <p:pic>
        <p:nvPicPr>
          <p:cNvPr id="100" name="Shape 100"/>
          <p:cNvPicPr preferRelativeResize="0"/>
          <p:nvPr/>
        </p:nvPicPr>
        <p:blipFill>
          <a:blip r:embed="rId3">
            <a:alphaModFix/>
          </a:blip>
          <a:stretch>
            <a:fillRect/>
          </a:stretch>
        </p:blipFill>
        <p:spPr>
          <a:xfrm>
            <a:off x="1199000" y="1087500"/>
            <a:ext cx="695672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Overall Military Spending (20 countries) </a:t>
            </a:r>
            <a:endParaRPr/>
          </a:p>
        </p:txBody>
      </p:sp>
      <p:sp>
        <p:nvSpPr>
          <p:cNvPr id="106" name="Shape 106"/>
          <p:cNvSpPr txBox="1">
            <a:spLocks noGrp="1"/>
          </p:cNvSpPr>
          <p:nvPr>
            <p:ph type="body" idx="1"/>
          </p:nvPr>
        </p:nvSpPr>
        <p:spPr>
          <a:xfrm>
            <a:off x="311700" y="1293925"/>
            <a:ext cx="2754000" cy="347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From the overall military spending of 11 years graph, the United State spends the most in overall military spending, which is followed by China, then Saudi Arabia.</a:t>
            </a:r>
            <a:endParaRPr sz="1400"/>
          </a:p>
          <a:p>
            <a:pPr marL="0" lvl="0" indent="0">
              <a:spcBef>
                <a:spcPts val="1600"/>
              </a:spcBef>
              <a:spcAft>
                <a:spcPts val="1600"/>
              </a:spcAft>
              <a:buNone/>
            </a:pPr>
            <a:r>
              <a:rPr lang="en" sz="1400"/>
              <a:t>From the overall military spending by years, 2011 is the year when overall military spending was highest, and 2006 is the lowest.</a:t>
            </a:r>
            <a:endParaRPr sz="1400"/>
          </a:p>
        </p:txBody>
      </p:sp>
      <p:pic>
        <p:nvPicPr>
          <p:cNvPr id="107" name="Shape 107"/>
          <p:cNvPicPr preferRelativeResize="0"/>
          <p:nvPr/>
        </p:nvPicPr>
        <p:blipFill>
          <a:blip r:embed="rId3">
            <a:alphaModFix/>
          </a:blip>
          <a:stretch>
            <a:fillRect/>
          </a:stretch>
        </p:blipFill>
        <p:spPr>
          <a:xfrm>
            <a:off x="3198125" y="1120000"/>
            <a:ext cx="5634176" cy="3820950"/>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1183</Words>
  <Application>Microsoft Macintosh PowerPoint</Application>
  <PresentationFormat>On-screen Show (16:9)</PresentationFormat>
  <Paragraphs>60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Proxima Nova</vt:lpstr>
      <vt:lpstr>Alfa Slab One</vt:lpstr>
      <vt:lpstr>Gameday</vt:lpstr>
      <vt:lpstr>Military Spending 2006-2016 (20 countries) </vt:lpstr>
      <vt:lpstr>Overview</vt:lpstr>
      <vt:lpstr>Source of the dataset</vt:lpstr>
      <vt:lpstr>Exploration of the Datasets</vt:lpstr>
      <vt:lpstr>Exploration of the Datasets</vt:lpstr>
      <vt:lpstr>Compare the data to the country’s GDP</vt:lpstr>
      <vt:lpstr>Compare the data to the country’s GDP </vt:lpstr>
      <vt:lpstr>Overall Military Spending of 11 years</vt:lpstr>
      <vt:lpstr>Overall Military Spending (20 countries) </vt:lpstr>
      <vt:lpstr>Military Spending per person</vt:lpstr>
      <vt:lpstr>Compared military spending per capita to GDP per person</vt:lpstr>
      <vt:lpstr>Military Spending growth in fixed value</vt:lpstr>
      <vt:lpstr>Military Spending growth in percentage</vt:lpstr>
      <vt:lpstr>Conclusion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Spending 2006-2016 (20 countries) </dc:title>
  <cp:lastModifiedBy>Win, Kyi Zar</cp:lastModifiedBy>
  <cp:revision>1</cp:revision>
  <dcterms:modified xsi:type="dcterms:W3CDTF">2018-03-06T09:29:13Z</dcterms:modified>
</cp:coreProperties>
</file>