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01" r:id="rId1"/>
  </p:sldMasterIdLst>
  <p:notesMasterIdLst>
    <p:notesMasterId r:id="rId2"/>
  </p:notesMasterIdLst>
  <p:handoutMasterIdLst>
    <p:handoutMasterId r:id="rId3"/>
  </p:handoutMasterIdLst>
  <p:sldIdLst>
    <p:sldId id="256" r:id="rId4"/>
    <p:sldId id="262" r:id="rId5"/>
    <p:sldId id="299" r:id="rId6"/>
    <p:sldId id="300" r:id="rId7"/>
    <p:sldId id="276" r:id="rId8"/>
    <p:sldId id="297" r:id="rId9"/>
    <p:sldId id="290" r:id="rId10"/>
    <p:sldId id="292" r:id="rId11"/>
    <p:sldId id="275" r:id="rId12"/>
    <p:sldId id="291" r:id="rId13"/>
    <p:sldId id="296" r:id="rId14"/>
    <p:sldId id="289" r:id="rId15"/>
    <p:sldId id="280" r:id="rId16"/>
    <p:sldId id="281" r:id="rId17"/>
    <p:sldId id="295" r:id="rId18"/>
    <p:sldId id="287" r:id="rId19"/>
    <p:sldId id="294" r:id="rId20"/>
    <p:sldId id="268" r:id="rId21"/>
    <p:sldId id="265" r:id="rId22"/>
    <p:sldId id="282" r:id="rId23"/>
    <p:sldId id="283" r:id="rId24"/>
    <p:sldId id="284" r:id="rId25"/>
    <p:sldId id="293" r:id="rId26"/>
    <p:sldId id="25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64" autoAdjust="0"/>
    <p:restoredTop sz="80208" autoAdjust="0"/>
  </p:normalViewPr>
  <p:slideViewPr>
    <p:cSldViewPr snapToObjects="1">
      <p:cViewPr>
        <p:scale>
          <a:sx n="87" d="100"/>
          <a:sy n="87" d="100"/>
        </p:scale>
        <p:origin x="2724" y="132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handoutMaster" Target="handoutMasters/handout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98D5AA6-AEE7-4171-851F-414A36A38A7A}" type="datetime1">
              <a:rPr lang="ko-KR" altLang="en-US"/>
              <a:pPr lvl="0">
                <a:defRPr/>
              </a:pPr>
              <a:t>2024-05-20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3A4B4E9-7AC0-4F60-8484-ECEA97EF51D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03EA3F8-BADD-4D38-8729-4C3ABA8D9A5E}" type="datetime1">
              <a:rPr lang="ko-KR" altLang="en-US"/>
              <a:pPr lvl="0">
                <a:defRPr/>
              </a:pPr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6B12FC9-FEB2-4077-87CE-6A91ACFE3D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B12FC9-FEB2-4077-87CE-6A91ACFE3D3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B12FC9-FEB2-4077-87CE-6A91ACFE3D3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B12FC9-FEB2-4077-87CE-6A91ACFE3D3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B12FC9-FEB2-4077-87CE-6A91ACFE3D3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95536" y="404664"/>
            <a:ext cx="83529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95536" y="1700808"/>
            <a:ext cx="83529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95536" y="404664"/>
            <a:ext cx="83529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 userDrawn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2024-05-19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f2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702" r:id="rId5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Relationship Id="rId4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105025"/>
            <a:ext cx="7164288" cy="2647950"/>
          </a:xfrm>
          <a:prstGeom prst="rect">
            <a:avLst/>
          </a:prstGeom>
          <a:solidFill>
            <a:srgbClr val="fa71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971133" y="2475230"/>
            <a:ext cx="6193155" cy="19075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sz="6000">
                <a:solidFill>
                  <a:schemeClr val="bg1"/>
                </a:solidFill>
                <a:cs typeface="Arial"/>
              </a:rPr>
              <a:t>계산기</a:t>
            </a:r>
            <a:r>
              <a:rPr lang="ko-KR" altLang="en-US" sz="6000">
                <a:solidFill>
                  <a:schemeClr val="bg1"/>
                </a:solidFill>
                <a:cs typeface="Arial"/>
              </a:rPr>
              <a:t> 완성하기</a:t>
            </a:r>
            <a:endParaRPr lang="ko-KR" altLang="en-US" sz="6000">
              <a:solidFill>
                <a:schemeClr val="bg1"/>
              </a:solidFill>
              <a:cs typeface="Arial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23215" y="5046980"/>
            <a:ext cx="6625049" cy="104711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b="0">
                <a:solidFill>
                  <a:schemeClr val="bg1">
                    <a:lumMod val="65000"/>
                  </a:schemeClr>
                </a:solidFill>
                <a:cs typeface="Arial"/>
              </a:rPr>
              <a:t>E</a:t>
            </a:r>
            <a:r>
              <a:rPr lang="ko-KR" altLang="en-US" sz="2000" b="0">
                <a:solidFill>
                  <a:schemeClr val="bg1">
                    <a:lumMod val="65000"/>
                  </a:schemeClr>
                </a:solidFill>
                <a:cs typeface="Arial"/>
              </a:rPr>
              <a:t>조 </a:t>
            </a:r>
            <a:r>
              <a:rPr lang="en-US" altLang="ko-KR" sz="2000" b="0">
                <a:solidFill>
                  <a:schemeClr val="bg1">
                    <a:lumMod val="65000"/>
                  </a:schemeClr>
                </a:solidFill>
                <a:cs typeface="Arial"/>
              </a:rPr>
              <a:t>213620</a:t>
            </a:r>
            <a:r>
              <a:rPr lang="ko-KR" altLang="en-US" sz="2000" b="0">
                <a:solidFill>
                  <a:schemeClr val="bg1">
                    <a:lumMod val="65000"/>
                  </a:schemeClr>
                </a:solidFill>
                <a:cs typeface="Arial"/>
              </a:rPr>
              <a:t> 이지우</a:t>
            </a:r>
            <a:r>
              <a:rPr lang="en-US" altLang="ko-KR" sz="2000" b="0">
                <a:solidFill>
                  <a:schemeClr val="bg1">
                    <a:lumMod val="65000"/>
                  </a:schemeClr>
                </a:solidFill>
                <a:cs typeface="Arial"/>
              </a:rPr>
              <a:t>,</a:t>
            </a:r>
            <a:r>
              <a:rPr lang="ko-KR" altLang="en-US" sz="2000" b="0">
                <a:solidFill>
                  <a:schemeClr val="bg1">
                    <a:lumMod val="65000"/>
                  </a:schemeClr>
                </a:solidFill>
                <a:cs typeface="Arial"/>
              </a:rPr>
              <a:t> </a:t>
            </a:r>
            <a:r>
              <a:rPr lang="en-US" altLang="ko-KR" sz="2000" b="0">
                <a:solidFill>
                  <a:schemeClr val="bg1">
                    <a:lumMod val="65000"/>
                  </a:schemeClr>
                </a:solidFill>
                <a:cs typeface="Arial"/>
              </a:rPr>
              <a:t>213910</a:t>
            </a:r>
            <a:r>
              <a:rPr lang="ko-KR" altLang="en-US" sz="2000" b="0">
                <a:solidFill>
                  <a:schemeClr val="bg1">
                    <a:lumMod val="65000"/>
                  </a:schemeClr>
                </a:solidFill>
                <a:cs typeface="Arial"/>
              </a:rPr>
              <a:t> 오승호</a:t>
            </a:r>
            <a:r>
              <a:rPr lang="en-US" altLang="ko-KR" sz="2000" b="0">
                <a:solidFill>
                  <a:schemeClr val="bg1">
                    <a:lumMod val="65000"/>
                  </a:schemeClr>
                </a:solidFill>
                <a:cs typeface="Arial"/>
              </a:rPr>
              <a:t>,</a:t>
            </a:r>
            <a:r>
              <a:rPr lang="ko-KR" altLang="en-US" sz="2000" b="0">
                <a:solidFill>
                  <a:schemeClr val="bg1">
                    <a:lumMod val="65000"/>
                  </a:schemeClr>
                </a:solidFill>
                <a:cs typeface="Arial"/>
              </a:rPr>
              <a:t> </a:t>
            </a:r>
            <a:r>
              <a:rPr lang="en-US" altLang="ko-KR" sz="2000" b="0">
                <a:solidFill>
                  <a:schemeClr val="bg1">
                    <a:lumMod val="65000"/>
                  </a:schemeClr>
                </a:solidFill>
                <a:cs typeface="Arial"/>
              </a:rPr>
              <a:t>233604 김연주</a:t>
            </a:r>
            <a:endParaRPr lang="en-US" altLang="ko-KR" sz="2000" b="0">
              <a:solidFill>
                <a:schemeClr val="bg1">
                  <a:lumMod val="65000"/>
                </a:schemeClr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2. 기능 추가 </a:t>
            </a:r>
            <a:r>
              <a:rPr sz="4000">
                <a:solidFill>
                  <a:srgbClr val="ffffff"/>
                </a:solidFill>
              </a:rPr>
              <a:t>(( ) 계산)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67055" y="1832446"/>
            <a:ext cx="4572000" cy="451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i="0" u="none" strike="noStrike">
                <a:solidFill>
                  <a:srgbClr val="ffffff"/>
                </a:solidFill>
              </a:rPr>
              <a:t>My</a:t>
            </a:r>
            <a:r>
              <a:rPr lang="EN-US" sz="2400" b="1" i="0" u="none" strike="noStrike">
                <a:solidFill>
                  <a:srgbClr val="ffffff"/>
                </a:solidFill>
              </a:rPr>
              <a:t>Cal</a:t>
            </a:r>
            <a:r>
              <a:rPr lang="en-US" sz="2400" b="1" i="0" u="none" strike="noStrike">
                <a:solidFill>
                  <a:srgbClr val="ffffff"/>
                </a:solidFill>
              </a:rPr>
              <a:t>c</a:t>
            </a:r>
            <a:r>
              <a:rPr lang="EN-US" sz="2400" b="1" i="0" u="none" strike="noStrike">
                <a:solidFill>
                  <a:srgbClr val="ffffff"/>
                </a:solidFill>
              </a:rPr>
              <a:t> </a:t>
            </a:r>
            <a:r>
              <a:rPr sz="2400" b="1" i="0" u="none" strike="noStrike">
                <a:solidFill>
                  <a:srgbClr val="ffffff"/>
                </a:solidFill>
                <a:cs typeface="함초롬바탕"/>
              </a:rPr>
              <a:t>클래스 </a:t>
            </a:r>
            <a:r>
              <a:rPr lang="ko-KR" altLang="en-US" sz="2400" b="1" i="0" u="none" strike="noStrike">
                <a:solidFill>
                  <a:srgbClr val="ffffff"/>
                </a:solidFill>
                <a:cs typeface="함초롬바탕"/>
              </a:rPr>
              <a:t>버튼</a:t>
            </a:r>
            <a:r>
              <a:rPr lang="en-US" altLang="ko-KR" sz="2400" b="1" i="0" u="none" strike="noStrike">
                <a:solidFill>
                  <a:srgbClr val="ffffff"/>
                </a:solidFill>
                <a:cs typeface="함초롬바탕"/>
              </a:rPr>
              <a:t>,</a:t>
            </a:r>
            <a:r>
              <a:rPr lang="ko-KR" altLang="en-US" sz="2400" b="1" i="0" u="none" strike="noStrike">
                <a:solidFill>
                  <a:srgbClr val="ffffff"/>
                </a:solidFill>
                <a:cs typeface="함초롬바탕"/>
              </a:rPr>
              <a:t> </a:t>
            </a:r>
            <a:r>
              <a:rPr sz="2400" b="1" i="0" u="none" strike="noStrike">
                <a:solidFill>
                  <a:srgbClr val="ffffff"/>
                </a:solidFill>
                <a:cs typeface="함초롬바탕"/>
              </a:rPr>
              <a:t>코드 추가</a:t>
            </a:r>
            <a:endParaRPr sz="2400" b="1" i="0" u="none" strike="noStrike">
              <a:solidFill>
                <a:srgbClr val="ffffff"/>
              </a:solidFill>
              <a:cs typeface="함초롬바탕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98132" y="2306345"/>
          <a:ext cx="8547735" cy="4363013"/>
        </p:xfrm>
        <a:graphic>
          <a:graphicData uri="http://schemas.openxmlformats.org/drawingml/2006/table">
            <a:tbl>
              <a:tblPr firstRow="1" bandRow="1"/>
              <a:tblGrid>
                <a:gridCol w="5281980"/>
                <a:gridCol w="3265755"/>
              </a:tblGrid>
              <a:tr h="4366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코드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66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i=0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공통변수 추가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569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b="0" i="0" u="none" strike="noStrike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“(”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을 누르면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 추가한 뒤 </a:t>
                      </a:r>
                      <a:r>
                        <a:rPr lang="en-US" altLang="ko-KR" b="0" i="0" u="none" strike="noStrike">
                          <a:solidFill>
                            <a:srgbClr val="ffffff"/>
                          </a:solidFill>
                        </a:rPr>
                        <a:t>i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에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+1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을 하도록 함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b="0" i="0" u="none" strike="noStrike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i=0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이면 출력이 안되도록하고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이상일 때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, “)”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이</a:t>
                      </a:r>
                      <a:r>
                        <a:rPr lang="en-US" altLang="ko-KR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 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눌리면 </a:t>
                      </a:r>
                      <a:r>
                        <a:rPr lang="en-US" altLang="ko-KR" b="0" i="0" u="none" strike="noStrike">
                          <a:solidFill>
                            <a:srgbClr val="ffffff"/>
                          </a:solidFill>
                        </a:rPr>
                        <a:t>i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에 –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하도록 하여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“)”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이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“(”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의 개수보다 많게 되지않도록 설정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3800" b="90430"/>
          <a:stretch>
            <a:fillRect/>
          </a:stretch>
        </p:blipFill>
        <p:spPr>
          <a:xfrm>
            <a:off x="567055" y="2780928"/>
            <a:ext cx="4572000" cy="2160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15390" b="49970"/>
          <a:stretch>
            <a:fillRect/>
          </a:stretch>
        </p:blipFill>
        <p:spPr>
          <a:xfrm>
            <a:off x="567054" y="3284984"/>
            <a:ext cx="4572000" cy="12961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t="55750"/>
          <a:stretch>
            <a:fillRect/>
          </a:stretch>
        </p:blipFill>
        <p:spPr>
          <a:xfrm>
            <a:off x="567054" y="4869160"/>
            <a:ext cx="4572000" cy="1656183"/>
          </a:xfrm>
          <a:prstGeom prst="rect">
            <a:avLst/>
          </a:prstGeom>
        </p:spPr>
      </p:pic>
      <p:sp>
        <p:nvSpPr>
          <p:cNvPr id="15" name="가로 글상자 14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10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2. 기능 추가 </a:t>
            </a:r>
            <a:r>
              <a:rPr sz="4000">
                <a:solidFill>
                  <a:srgbClr val="ffffff"/>
                </a:solidFill>
              </a:rPr>
              <a:t>(</a:t>
            </a:r>
            <a:r>
              <a:rPr lang="ko-KR" altLang="en-US" sz="4000">
                <a:solidFill>
                  <a:srgbClr val="ffffff"/>
                </a:solidFill>
              </a:rPr>
              <a:t>제곱</a:t>
            </a:r>
            <a:r>
              <a:rPr sz="4000">
                <a:solidFill>
                  <a:srgbClr val="ffffff"/>
                </a:solidFill>
              </a:rPr>
              <a:t>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11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9590" y="3429000"/>
            <a:ext cx="3716913" cy="2474070"/>
          </a:xfrm>
          <a:prstGeom prst="rect">
            <a:avLst/>
          </a:prstGeom>
        </p:spPr>
      </p:pic>
      <p:sp>
        <p:nvSpPr>
          <p:cNvPr id="24" name="가로 글상자 23"/>
          <p:cNvSpPr txBox="1"/>
          <p:nvPr/>
        </p:nvSpPr>
        <p:spPr>
          <a:xfrm>
            <a:off x="459590" y="6085156"/>
            <a:ext cx="3931843" cy="2077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800" b="0" i="0" u="none" strike="noStrike" mc:Ignorable="hp" hp:hslEmbossed="0">
                <a:solidFill>
                  <a:srgbClr val="ffffff"/>
                </a:solidFill>
              </a:rPr>
              <a:t>https://velog.io/@duck-ach/03.-%EC%97%B0%EC%82%B0%EC%9E%90-JAVA</a:t>
            </a:r>
            <a:endParaRPr lang="ko-KR" altLang="en-US" sz="800">
              <a:solidFill>
                <a:srgbClr val="ffffff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55770" y="4150048"/>
            <a:ext cx="2872989" cy="632514"/>
          </a:xfrm>
          <a:prstGeom prst="rect">
            <a:avLst/>
          </a:prstGeom>
        </p:spPr>
      </p:pic>
      <p:sp>
        <p:nvSpPr>
          <p:cNvPr id="26" name="가로 글상자 25"/>
          <p:cNvSpPr txBox="1"/>
          <p:nvPr/>
        </p:nvSpPr>
        <p:spPr>
          <a:xfrm>
            <a:off x="337826" y="2704149"/>
            <a:ext cx="4112410" cy="3649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ffff"/>
                </a:solidFill>
              </a:rPr>
              <a:t>우선순위 </a:t>
            </a:r>
            <a:r>
              <a:rPr lang="en-US" altLang="ko-KR">
                <a:solidFill>
                  <a:srgbClr val="ffffff"/>
                </a:solidFill>
              </a:rPr>
              <a:t> +,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fffff"/>
                </a:solidFill>
              </a:rPr>
              <a:t>-,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fffff"/>
                </a:solidFill>
              </a:rPr>
              <a:t>*,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fffff"/>
                </a:solidFill>
              </a:rPr>
              <a:t>/</a:t>
            </a:r>
            <a:r>
              <a:rPr lang="ko-KR" altLang="en-US">
                <a:solidFill>
                  <a:srgbClr val="ffffff"/>
                </a:solidFill>
              </a:rPr>
              <a:t>보다</a:t>
            </a:r>
            <a:r>
              <a:rPr lang="en-US" altLang="ko-KR">
                <a:solidFill>
                  <a:srgbClr val="ffffff"/>
                </a:solidFill>
              </a:rPr>
              <a:t> </a:t>
            </a:r>
            <a:r>
              <a:rPr lang="ko-KR" altLang="en-US">
                <a:solidFill>
                  <a:srgbClr val="ffffff"/>
                </a:solidFill>
              </a:rPr>
              <a:t>더 높게 설정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5255770" y="3429000"/>
            <a:ext cx="3014250" cy="3598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ffff"/>
                </a:solidFill>
              </a:rPr>
              <a:t>다음 코드를 사용해 계산</a:t>
            </a:r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29" name="선 28"/>
          <p:cNvCxnSpPr/>
          <p:nvPr/>
        </p:nvCxnSpPr>
        <p:spPr>
          <a:xfrm rot="16200000" flipH="1">
            <a:off x="2553458" y="4588386"/>
            <a:ext cx="403708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가로 글상자 30"/>
          <p:cNvSpPr txBox="1"/>
          <p:nvPr/>
        </p:nvSpPr>
        <p:spPr>
          <a:xfrm>
            <a:off x="3491880" y="1916832"/>
            <a:ext cx="1916713" cy="57449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계획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2. 기능 추가 </a:t>
            </a:r>
            <a:r>
              <a:rPr sz="4000">
                <a:solidFill>
                  <a:srgbClr val="ffffff"/>
                </a:solidFill>
              </a:rPr>
              <a:t>(</a:t>
            </a:r>
            <a:r>
              <a:rPr lang="ko-KR" altLang="en-US" sz="4000">
                <a:solidFill>
                  <a:srgbClr val="ffffff"/>
                </a:solidFill>
              </a:rPr>
              <a:t>제곱</a:t>
            </a:r>
            <a:r>
              <a:rPr sz="4000">
                <a:solidFill>
                  <a:srgbClr val="ffffff"/>
                </a:solidFill>
              </a:rPr>
              <a:t>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Text Box 10"/>
          <p:cNvSpPr txBox="1"/>
          <p:nvPr/>
        </p:nvSpPr>
        <p:spPr>
          <a:xfrm>
            <a:off x="565784" y="1844824"/>
            <a:ext cx="5374367" cy="67754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i="0" u="none" strike="noStrike">
                <a:solidFill>
                  <a:schemeClr val="lt1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sz="2400" b="1" i="0" u="none" strike="noStrike" mc:Ignorable="hp" hp:hslEmbossed="0">
                <a:solidFill>
                  <a:schemeClr val="lt1"/>
                </a:solidFill>
              </a:rPr>
              <a:t>Infix2Postfix</a:t>
            </a:r>
            <a:r>
              <a:rPr xmlns:mc="http://schemas.openxmlformats.org/markup-compatibility/2006" xmlns:hp="http://schemas.haansoft.com/office/presentation/8.0" lang="ko-KR" altLang="en-US" sz="2400" b="1" i="0" u="none" strike="noStrike" mc:Ignorable="hp" hp:hslEmbossed="0">
                <a:solidFill>
                  <a:schemeClr val="lt1"/>
                </a:solidFill>
              </a:rPr>
              <a:t> </a:t>
            </a:r>
            <a:r>
              <a:rPr sz="2400" b="1" i="0" u="none" strike="noStrike">
                <a:solidFill>
                  <a:schemeClr val="lt1"/>
                </a:solidFill>
                <a:cs typeface="함초롬바탕"/>
              </a:rPr>
              <a:t>클래스 코드 추가</a:t>
            </a:r>
            <a:r>
              <a:rPr lang="en-US" altLang="ko-KR" sz="2400" b="1" i="0" u="none" strike="noStrike">
                <a:solidFill>
                  <a:schemeClr val="lt1"/>
                </a:solidFill>
                <a:cs typeface="함초롬바탕"/>
              </a:rPr>
              <a:t>,</a:t>
            </a:r>
            <a:r>
              <a:rPr lang="ko-KR" altLang="en-US" sz="2400" b="1" i="0" u="none" strike="noStrike">
                <a:solidFill>
                  <a:schemeClr val="lt1"/>
                </a:solidFill>
                <a:cs typeface="함초롬바탕"/>
              </a:rPr>
              <a:t> 수정</a:t>
            </a:r>
            <a:endParaRPr lang="ko-KR" altLang="en-US" sz="2400" b="1" i="0" u="none" strike="noStrike">
              <a:solidFill>
                <a:schemeClr val="lt1"/>
              </a:solidFill>
              <a:cs typeface="함초롬바탕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8132" y="2306345"/>
          <a:ext cx="8547735" cy="4369776"/>
        </p:xfrm>
        <a:graphic>
          <a:graphicData uri="http://schemas.openxmlformats.org/drawingml/2006/table">
            <a:tbl>
              <a:tblPr firstRow="1" bandRow="1"/>
              <a:tblGrid>
                <a:gridCol w="5281980"/>
                <a:gridCol w="3265755"/>
              </a:tblGrid>
              <a:tr h="3282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코드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282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토큰 기준 추가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01748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연산자 판별 추가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 괄호 수정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6169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우선순위 추가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132" y="2708920"/>
            <a:ext cx="5265405" cy="1716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59311" y="3076527"/>
            <a:ext cx="2812689" cy="18646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13688" y="5157192"/>
            <a:ext cx="1834292" cy="1368152"/>
          </a:xfrm>
          <a:prstGeom prst="rect">
            <a:avLst/>
          </a:prstGeom>
        </p:spPr>
      </p:pic>
      <p:sp>
        <p:nvSpPr>
          <p:cNvPr id="17" name="가로 글상자 16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12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567055" y="676275"/>
            <a:ext cx="6125210" cy="863057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2. 기능 추가 </a:t>
            </a:r>
            <a:r>
              <a:rPr sz="4000">
                <a:solidFill>
                  <a:srgbClr val="ffffff"/>
                </a:solidFill>
                <a:latin typeface="나눔고딕"/>
                <a:ea typeface="나눔고딕"/>
              </a:rPr>
              <a:t>(</a:t>
            </a:r>
            <a:r>
              <a:rPr lang="ko-KR" altLang="en-US" sz="4000">
                <a:solidFill>
                  <a:srgbClr val="ffffff"/>
                </a:solidFill>
                <a:latin typeface="나눔고딕"/>
                <a:ea typeface="나눔고딕"/>
              </a:rPr>
              <a:t>제곱</a:t>
            </a:r>
            <a:r>
              <a:rPr sz="4000">
                <a:solidFill>
                  <a:srgbClr val="ffffff"/>
                </a:solidFill>
                <a:latin typeface="나눔고딕"/>
                <a:ea typeface="나눔고딕"/>
              </a:rPr>
              <a:t>)</a:t>
            </a:r>
            <a:endParaRPr lang="ko-KR" altLang="en-US" sz="4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3" name="Text Box 10"/>
          <p:cNvSpPr txBox="1"/>
          <p:nvPr/>
        </p:nvSpPr>
        <p:spPr>
          <a:xfrm>
            <a:off x="565785" y="1844824"/>
            <a:ext cx="4572635" cy="67754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0" u="none" strike="noStrike">
                <a:solidFill>
                  <a:srgbClr val="ffffff"/>
                </a:solidFill>
              </a:rPr>
              <a:t>Cal</a:t>
            </a:r>
            <a:r>
              <a:rPr lang="en-US" sz="2400" b="1">
                <a:solidFill>
                  <a:srgbClr val="ffffff"/>
                </a:solidFill>
              </a:rPr>
              <a:t>c</a:t>
            </a:r>
            <a:r>
              <a:rPr lang="EN-US" sz="2400" b="1" i="0" u="none" strike="noStrike">
                <a:solidFill>
                  <a:srgbClr val="ffffff"/>
                </a:solidFill>
              </a:rPr>
              <a:t> </a:t>
            </a:r>
            <a:r>
              <a:rPr sz="2400" b="1" i="0" u="none" strike="noStrike">
                <a:solidFill>
                  <a:srgbClr val="ffffff"/>
                </a:solidFill>
                <a:cs typeface="함초롬바탕"/>
              </a:rPr>
              <a:t>클래스</a:t>
            </a:r>
            <a:r>
              <a:rPr lang="ko-KR" altLang="en-US" sz="2400" b="1" i="0" u="none" strike="noStrike">
                <a:solidFill>
                  <a:srgbClr val="ffffff"/>
                </a:solidFill>
                <a:cs typeface="함초롬바탕"/>
              </a:rPr>
              <a:t> </a:t>
            </a:r>
            <a:r>
              <a:rPr sz="2400" b="1" i="0" u="none" strike="noStrike">
                <a:solidFill>
                  <a:srgbClr val="ffffff"/>
                </a:solidFill>
                <a:cs typeface="함초롬바탕"/>
              </a:rPr>
              <a:t>코드 </a:t>
            </a:r>
            <a:r>
              <a:rPr lang="ko-KR" altLang="en-US" sz="2400" b="1" i="0" u="none" strike="noStrike">
                <a:solidFill>
                  <a:srgbClr val="ffffff"/>
                </a:solidFill>
                <a:cs typeface="함초롬바탕"/>
              </a:rPr>
              <a:t>수정</a:t>
            </a:r>
            <a:r>
              <a:rPr lang="en-US" altLang="ko-KR" sz="2400" b="1" i="0" u="none" strike="noStrike">
                <a:solidFill>
                  <a:srgbClr val="ffffff"/>
                </a:solidFill>
                <a:cs typeface="함초롬바탕"/>
              </a:rPr>
              <a:t>,</a:t>
            </a:r>
            <a:r>
              <a:rPr lang="ko-KR" altLang="en-US" sz="2400" b="1" i="0" u="none" strike="noStrike">
                <a:solidFill>
                  <a:srgbClr val="ffffff"/>
                </a:solidFill>
                <a:cs typeface="함초롬바탕"/>
              </a:rPr>
              <a:t> </a:t>
            </a:r>
            <a:r>
              <a:rPr sz="2400" b="1" i="0" u="none" strike="noStrike">
                <a:solidFill>
                  <a:srgbClr val="ffffff"/>
                </a:solidFill>
                <a:cs typeface="함초롬바탕"/>
              </a:rPr>
              <a:t>추가</a:t>
            </a:r>
            <a:endParaRPr sz="2400" b="1" i="0" u="none" strike="noStrike">
              <a:solidFill>
                <a:srgbClr val="ffffff"/>
              </a:solidFill>
              <a:cs typeface="함초롬바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65785" y="2352484"/>
          <a:ext cx="7966654" cy="4244867"/>
        </p:xfrm>
        <a:graphic>
          <a:graphicData uri="http://schemas.openxmlformats.org/drawingml/2006/table">
            <a:tbl>
              <a:tblPr firstRow="1" bandRow="1"/>
              <a:tblGrid>
                <a:gridCol w="5374366"/>
                <a:gridCol w="2592288"/>
              </a:tblGrid>
              <a:tr h="48437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코드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604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b="0" i="0" u="none" strike="noStrike">
                        <a:solidFill>
                          <a:schemeClr val="lt1"/>
                        </a:solidFill>
                        <a:cs typeface="함초롬바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b="0" i="0" u="none" strike="noStrike">
                        <a:solidFill>
                          <a:schemeClr val="lt1"/>
                        </a:solidFill>
                        <a:cs typeface="함초롬바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b="0" i="0" u="none" strike="noStrike">
                        <a:solidFill>
                          <a:schemeClr val="lt1"/>
                        </a:solidFill>
                        <a:cs typeface="함초롬바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0" i="0" u="none" strike="noStrike">
                          <a:solidFill>
                            <a:schemeClr val="lt1"/>
                          </a:solidFill>
                          <a:cs typeface="함초롬바탕"/>
                        </a:rPr>
                        <a:t>토큰이 괄호가 아닌 연산자인 경우를 구분하는 코드 범위 수정</a:t>
                      </a:r>
                      <a:endParaRPr lang="ko-KR" altLang="en-US" b="0" i="0" u="none" strike="noStrike">
                        <a:solidFill>
                          <a:schemeClr val="lt1"/>
                        </a:solidFill>
                        <a:cs typeface="함초롬바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0" i="0" u="none" strike="noStrike">
                          <a:solidFill>
                            <a:schemeClr val="lt1"/>
                          </a:solidFill>
                          <a:cs typeface="함초롬바탕"/>
                        </a:rPr>
                        <a:t> </a:t>
                      </a:r>
                      <a:endParaRPr lang="ko-KR" altLang="en-US" b="0" i="0" u="none" strike="noStrike">
                        <a:solidFill>
                          <a:schemeClr val="lt1"/>
                        </a:solidFill>
                        <a:cs typeface="함초롬바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0" i="0" u="none" strike="noStrike">
                          <a:solidFill>
                            <a:schemeClr val="lt1"/>
                          </a:solidFill>
                          <a:cs typeface="함초롬바탕"/>
                        </a:rPr>
                        <a:t> </a:t>
                      </a:r>
                      <a:endParaRPr lang="ko-KR" altLang="en-US" b="0" i="0" u="none" strike="noStrike">
                        <a:solidFill>
                          <a:schemeClr val="lt1"/>
                        </a:solidFill>
                        <a:cs typeface="함초롬바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0" i="0" u="none" strike="noStrike">
                          <a:solidFill>
                            <a:schemeClr val="lt1"/>
                          </a:solidFill>
                          <a:cs typeface="함초롬바탕"/>
                        </a:rPr>
                        <a:t>제곱 계산식 추가</a:t>
                      </a:r>
                      <a:endParaRPr lang="ko-KR" altLang="en-US" b="0" i="0" u="none" strike="noStrike">
                        <a:solidFill>
                          <a:schemeClr val="lt1"/>
                        </a:solidFill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0948" y="3094178"/>
            <a:ext cx="4557155" cy="3071126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13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5535" y="2522369"/>
          <a:ext cx="8352927" cy="3704246"/>
        </p:xfrm>
        <a:graphic>
          <a:graphicData uri="http://schemas.openxmlformats.org/drawingml/2006/table">
            <a:tbl>
              <a:tblPr firstRow="1" bandRow="1"/>
              <a:tblGrid>
                <a:gridCol w="813116"/>
                <a:gridCol w="7539811"/>
              </a:tblGrid>
              <a:tr h="26348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코드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0694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b="0" i="0" u="none" strike="noStrike">
                        <a:solidFill>
                          <a:srgbClr val="ffffff"/>
                        </a:solidFill>
                        <a:cs typeface="함초롬바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메뉴 </a:t>
                      </a:r>
                      <a:r>
                        <a:rPr lang="en-US" altLang="ko-KR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file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에 제곱을 나타내도록하는 아이템 추가</a:t>
                      </a:r>
                      <a:endParaRPr lang="ko-KR" altLang="en-US" b="0" i="0" u="none" strike="noStrike">
                        <a:solidFill>
                          <a:srgbClr val="ffffff"/>
                        </a:solidFill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 0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2. </a:t>
            </a:r>
            <a:r>
              <a:rPr sz="5000">
                <a:solidFill>
                  <a:srgbClr val="ffffff"/>
                </a:solidFill>
              </a:rPr>
              <a:t>기능</a:t>
            </a: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 추가 </a:t>
            </a:r>
            <a:r>
              <a:rPr sz="4000">
                <a:solidFill>
                  <a:srgbClr val="ffffff"/>
                </a:solidFill>
                <a:latin typeface="나눔고딕"/>
                <a:ea typeface="나눔고딕"/>
              </a:rPr>
              <a:t>(</a:t>
            </a:r>
            <a:r>
              <a:rPr lang="ko-KR" altLang="en-US" sz="4000">
                <a:solidFill>
                  <a:srgbClr val="ffffff"/>
                </a:solidFill>
                <a:latin typeface="나눔고딕"/>
                <a:ea typeface="나눔고딕"/>
              </a:rPr>
              <a:t>제곱</a:t>
            </a:r>
            <a:r>
              <a:rPr sz="4000">
                <a:solidFill>
                  <a:srgbClr val="ffffff"/>
                </a:solidFill>
                <a:latin typeface="나눔고딕"/>
                <a:ea typeface="나눔고딕"/>
              </a:rPr>
              <a:t>)</a:t>
            </a:r>
            <a:endParaRPr lang="ko-KR" altLang="en-US" sz="4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3" name="Text Box 10"/>
          <p:cNvSpPr txBox="1"/>
          <p:nvPr/>
        </p:nvSpPr>
        <p:spPr>
          <a:xfrm>
            <a:off x="565785" y="1844824"/>
            <a:ext cx="4572635" cy="67754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i="0" u="none" strike="noStrike">
                <a:solidFill>
                  <a:srgbClr val="ffffff"/>
                </a:solidFill>
              </a:rPr>
              <a:t> </a:t>
            </a:r>
            <a:r>
              <a:rPr lang="EN-US" sz="2400" b="1" i="0" u="none" strike="noStrike">
                <a:solidFill>
                  <a:srgbClr val="ffffff"/>
                </a:solidFill>
              </a:rPr>
              <a:t>MyCal</a:t>
            </a:r>
            <a:r>
              <a:rPr lang="en-US" sz="2400" b="1">
                <a:solidFill>
                  <a:srgbClr val="ffffff"/>
                </a:solidFill>
              </a:rPr>
              <a:t>c</a:t>
            </a:r>
            <a:r>
              <a:rPr lang="EN-US" sz="2400" b="1" i="0" u="none" strike="noStrike">
                <a:solidFill>
                  <a:srgbClr val="ffffff"/>
                </a:solidFill>
              </a:rPr>
              <a:t> </a:t>
            </a:r>
            <a:r>
              <a:rPr sz="2400" b="1" i="0" u="none" strike="noStrike">
                <a:solidFill>
                  <a:srgbClr val="ffffff"/>
                </a:solidFill>
                <a:cs typeface="함초롬바탕"/>
              </a:rPr>
              <a:t>클래스 버튼</a:t>
            </a:r>
            <a:r>
              <a:rPr lang="EN-US" sz="2400" b="1" i="0" u="none" strike="noStrike">
                <a:solidFill>
                  <a:srgbClr val="ffffff"/>
                </a:solidFill>
              </a:rPr>
              <a:t>, </a:t>
            </a:r>
            <a:r>
              <a:rPr sz="2400" b="1" i="0" u="none" strike="noStrike">
                <a:solidFill>
                  <a:srgbClr val="ffffff"/>
                </a:solidFill>
                <a:cs typeface="함초롬바탕"/>
              </a:rPr>
              <a:t>코드 추가</a:t>
            </a:r>
            <a:endParaRPr sz="2400" b="1" i="0" u="none" strike="noStrike">
              <a:solidFill>
                <a:srgbClr val="ffffff"/>
              </a:solidFill>
              <a:cs typeface="함초롬바탕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14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3728" y="2718593"/>
            <a:ext cx="5413946" cy="22945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2. 기능 추가 </a:t>
            </a:r>
            <a:r>
              <a:rPr sz="4000">
                <a:solidFill>
                  <a:srgbClr val="ffffff"/>
                </a:solidFill>
              </a:rPr>
              <a:t>(소수점)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15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3491880" y="1916832"/>
            <a:ext cx="1916713" cy="57449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계획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567054" y="2858245"/>
            <a:ext cx="7893378" cy="26453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>
                <a:solidFill>
                  <a:schemeClr val="lt1"/>
                </a:solidFill>
              </a:rPr>
              <a:t>-</a:t>
            </a:r>
            <a:r>
              <a:rPr lang="ko-KR" altLang="en-US" sz="2400">
                <a:solidFill>
                  <a:schemeClr val="lt1"/>
                </a:solidFill>
              </a:rPr>
              <a:t>소수점도 계산할 수 있도록 하면 좋겠음</a:t>
            </a:r>
            <a:endParaRPr lang="ko-KR" altLang="en-US" sz="24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4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lt1"/>
                </a:solidFill>
              </a:rPr>
              <a:t>-</a:t>
            </a:r>
            <a:r>
              <a:rPr lang="ko-KR" altLang="en-US" sz="2400">
                <a:solidFill>
                  <a:schemeClr val="lt1"/>
                </a:solidFill>
              </a:rPr>
              <a:t>토큰의 기준이 되면 안되고</a:t>
            </a:r>
            <a:r>
              <a:rPr lang="en-US" altLang="ko-KR" sz="2400">
                <a:solidFill>
                  <a:schemeClr val="lt1"/>
                </a:solidFill>
              </a:rPr>
              <a:t>,</a:t>
            </a:r>
            <a:r>
              <a:rPr lang="ko-KR" altLang="en-US" sz="2400">
                <a:solidFill>
                  <a:schemeClr val="lt1"/>
                </a:solidFill>
              </a:rPr>
              <a:t> 숫자의 일부로 보이도록</a:t>
            </a:r>
            <a:endParaRPr lang="ko-KR" altLang="en-US" sz="24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4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lt1"/>
                </a:solidFill>
              </a:rPr>
              <a:t>-</a:t>
            </a:r>
            <a:r>
              <a:rPr lang="ko-KR" altLang="en-US" sz="2400">
                <a:solidFill>
                  <a:schemeClr val="lt1"/>
                </a:solidFill>
              </a:rPr>
              <a:t>피연산자 취급</a:t>
            </a:r>
            <a:endParaRPr lang="ko-KR" altLang="en-US" sz="24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4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lt1"/>
                </a:solidFill>
              </a:rPr>
              <a:t>-</a:t>
            </a:r>
            <a:r>
              <a:rPr lang="ko-KR" altLang="en-US" sz="2400">
                <a:solidFill>
                  <a:schemeClr val="lt1"/>
                </a:solidFill>
              </a:rPr>
              <a:t>다른 숫자들을 입력할때 쓰는 코드활용</a:t>
            </a:r>
            <a:endParaRPr lang="ko-KR" altLang="en-US" sz="24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2. 기능 추가 </a:t>
            </a:r>
            <a:r>
              <a:rPr sz="4000">
                <a:solidFill>
                  <a:srgbClr val="ffffff"/>
                </a:solidFill>
              </a:rPr>
              <a:t>(소수점)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Text Box 10"/>
          <p:cNvSpPr txBox="1"/>
          <p:nvPr/>
        </p:nvSpPr>
        <p:spPr>
          <a:xfrm>
            <a:off x="565785" y="1844824"/>
            <a:ext cx="4572635" cy="67754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400" b="1" i="0" u="none" strike="noStrike" mc:Ignorable="hp" hp:hslEmbossed="0">
                <a:solidFill>
                  <a:srgbClr val="ffffff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sz="2400" b="1" i="0" u="none" strike="noStrike" mc:Ignorable="hp" hp:hslEmbossed="0">
                <a:solidFill>
                  <a:srgbClr val="ffffff"/>
                </a:solidFill>
              </a:rPr>
              <a:t>MyCale </a:t>
            </a:r>
            <a:r>
              <a:rPr xmlns:mc="http://schemas.openxmlformats.org/markup-compatibility/2006" xmlns:hp="http://schemas.haansoft.com/office/presentation/8.0" sz="2400" b="1" i="0" u="none" strike="noStrike" mc:Ignorable="hp" hp:hslEmbossed="0">
                <a:solidFill>
                  <a:srgbClr val="ffffff"/>
                </a:solidFill>
                <a:cs typeface="함초롬바탕"/>
              </a:rPr>
              <a:t>클래스 버튼</a:t>
            </a:r>
            <a:r>
              <a:rPr xmlns:mc="http://schemas.openxmlformats.org/markup-compatibility/2006" xmlns:hp="http://schemas.haansoft.com/office/presentation/8.0" lang="EN-US" sz="2400" b="1" i="0" u="none" strike="noStrike" mc:Ignorable="hp" hp:hslEmbossed="0">
                <a:solidFill>
                  <a:srgbClr val="ffffff"/>
                </a:solidFill>
              </a:rPr>
              <a:t>, </a:t>
            </a:r>
            <a:r>
              <a:rPr xmlns:mc="http://schemas.openxmlformats.org/markup-compatibility/2006" xmlns:hp="http://schemas.haansoft.com/office/presentation/8.0" sz="2400" b="1" i="0" u="none" strike="noStrike" mc:Ignorable="hp" hp:hslEmbossed="0">
                <a:solidFill>
                  <a:srgbClr val="ffffff"/>
                </a:solidFill>
                <a:cs typeface="함초롬바탕"/>
              </a:rPr>
              <a:t>코드 추가</a:t>
            </a:r>
            <a:endParaRPr xmlns:mc="http://schemas.openxmlformats.org/markup-compatibility/2006" xmlns:hp="http://schemas.haansoft.com/office/presentation/8.0" sz="2400" b="1" i="0" u="none" strike="noStrike" mc:Ignorable="hp" hp:hslEmbossed="0">
              <a:solidFill>
                <a:srgbClr val="ffffff"/>
              </a:solidFill>
              <a:cs typeface="함초롬바탕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536" y="2522369"/>
          <a:ext cx="8352927" cy="3704246"/>
        </p:xfrm>
        <a:graphic>
          <a:graphicData uri="http://schemas.openxmlformats.org/drawingml/2006/table">
            <a:tbl>
              <a:tblPr firstRow="1" bandRow="1"/>
              <a:tblGrid>
                <a:gridCol w="813116"/>
                <a:gridCol w="7539811"/>
              </a:tblGrid>
              <a:tr h="26348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코드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0694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xmlns:mc="http://schemas.openxmlformats.org/markup-compatibility/2006" xmlns:hp="http://schemas.haansoft.com/office/presentation/8.0" lang="EN-US" b="0" i="0" u="none" strike="noStrike" mc:Ignorable="hp" hp:hslEmbossed="0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b="0" i="0" u="none" strike="noStrike" mc:Ignorable="hp" hp:hslEmbossed="0">
                          <a:solidFill>
                            <a:srgbClr val="ffffff"/>
                          </a:solidFill>
                        </a:rPr>
                        <a:t>소수점을  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나타내도록하는 버튼 </a:t>
                      </a:r>
                      <a:endParaRPr lang="ko-KR" altLang="en-US" b="0" i="0" u="none" strike="noStrike">
                        <a:solidFill>
                          <a:srgbClr val="ffffff"/>
                        </a:solidFill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6203" y="2799374"/>
            <a:ext cx="6962221" cy="2069785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8676456" y="6621358"/>
            <a:ext cx="1944217" cy="23473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16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567055" y="676275"/>
            <a:ext cx="9117513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2. 기능 추가 </a:t>
            </a:r>
            <a:r>
              <a:rPr sz="4000">
                <a:solidFill>
                  <a:srgbClr val="ffffff"/>
                </a:solidFill>
              </a:rPr>
              <a:t>(하나씩 지우는 기능)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8676456" y="6621358"/>
            <a:ext cx="1944217" cy="23473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17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4015" y="2544810"/>
            <a:ext cx="2636793" cy="10581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400">
                <a:solidFill>
                  <a:srgbClr val="000000"/>
                </a:solidFill>
              </a:rPr>
              <a:t>substring</a:t>
            </a:r>
            <a:endParaRPr lang="en-US" altLang="ko-KR" sz="2400">
              <a:solidFill>
                <a:srgbClr val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015" y="4052381"/>
            <a:ext cx="2636793" cy="105816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4015" y="5563194"/>
            <a:ext cx="2636793" cy="105816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array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3176345" y="5589240"/>
            <a:ext cx="5967655" cy="9959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110000"/>
              </a:lnSpc>
              <a:defRPr/>
            </a:pPr>
            <a:r>
              <a:rPr lang="ko-KR" altLang="en-US" b="1">
                <a:solidFill>
                  <a:srgbClr val="ffffff"/>
                </a:solidFill>
              </a:rPr>
              <a:t>기능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fffff"/>
                </a:solidFill>
              </a:rPr>
              <a:t>-</a:t>
            </a:r>
            <a:r>
              <a:rPr lang="ko-KR" altLang="en-US">
                <a:solidFill>
                  <a:srgbClr val="ffffff"/>
                </a:solidFill>
              </a:rPr>
              <a:t> 고정된 크기의 연속된 메모리 공간에 데이터 저장</a:t>
            </a:r>
            <a:endParaRPr lang="ko-KR" altLang="en-US">
              <a:solidFill>
                <a:srgbClr val="ffffff"/>
              </a:solidFill>
            </a:endParaRPr>
          </a:p>
          <a:p>
            <a:pPr lvl="0">
              <a:lnSpc>
                <a:spcPct val="110000"/>
              </a:lnSpc>
              <a:defRPr/>
            </a:pPr>
            <a:r>
              <a:rPr lang="ko-KR" altLang="en-US" b="1">
                <a:solidFill>
                  <a:srgbClr val="ffffff"/>
                </a:solidFill>
              </a:rPr>
              <a:t>장점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fffff"/>
                </a:solidFill>
              </a:rPr>
              <a:t>-</a:t>
            </a:r>
            <a:r>
              <a:rPr lang="ko-KR" altLang="en-US">
                <a:solidFill>
                  <a:srgbClr val="ffffff"/>
                </a:solidFill>
              </a:rPr>
              <a:t> 빠른 접근 가능</a:t>
            </a:r>
            <a:endParaRPr lang="ko-KR" altLang="en-US">
              <a:solidFill>
                <a:srgbClr val="ffffff"/>
              </a:solidFill>
            </a:endParaRPr>
          </a:p>
          <a:p>
            <a:pPr lvl="0">
              <a:lnSpc>
                <a:spcPct val="110000"/>
              </a:lnSpc>
              <a:defRPr/>
            </a:pPr>
            <a:r>
              <a:rPr lang="ko-KR" altLang="en-US" b="1">
                <a:solidFill>
                  <a:srgbClr val="ffffff"/>
                </a:solidFill>
              </a:rPr>
              <a:t>단점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fffff"/>
                </a:solidFill>
              </a:rPr>
              <a:t>-</a:t>
            </a:r>
            <a:r>
              <a:rPr lang="ko-KR" altLang="en-US">
                <a:solidFill>
                  <a:srgbClr val="ffffff"/>
                </a:solidFill>
              </a:rPr>
              <a:t> 배열의 크기 고정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3176343" y="3962604"/>
            <a:ext cx="5967656" cy="12377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후입선출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장점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문자열로 변환하는 과정 없이 직접 문자열을 관리하는 방법을 고려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단점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구현하기에 다른 것에 비해 복잡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3176346" y="2586729"/>
            <a:ext cx="5256584" cy="9888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문자열에서 특정 부분을 추출하거나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장점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간단하게 구현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단점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문자열 크기가 크면 비효율적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107504" y="3827677"/>
            <a:ext cx="668030" cy="449407"/>
          </a:xfrm>
          <a:custGeom>
            <a:avLst/>
            <a:gdLst>
              <a:gd name="connsiteX0" fmla="*/ -2321 w 1002671"/>
              <a:gd name="connsiteY0" fmla="*/ 597239 h 1069439"/>
              <a:gd name="connsiteX1" fmla="*/ 47809 w 1002671"/>
              <a:gd name="connsiteY1" fmla="*/ 637344 h 1069439"/>
              <a:gd name="connsiteX2" fmla="*/ 87915 w 1002671"/>
              <a:gd name="connsiteY2" fmla="*/ 657397 h 1069439"/>
              <a:gd name="connsiteX3" fmla="*/ 128020 w 1002671"/>
              <a:gd name="connsiteY3" fmla="*/ 697502 h 1069439"/>
              <a:gd name="connsiteX4" fmla="*/ 168125 w 1002671"/>
              <a:gd name="connsiteY4" fmla="*/ 747634 h 1069439"/>
              <a:gd name="connsiteX5" fmla="*/ 218257 w 1002671"/>
              <a:gd name="connsiteY5" fmla="*/ 777713 h 1069439"/>
              <a:gd name="connsiteX6" fmla="*/ 258362 w 1002671"/>
              <a:gd name="connsiteY6" fmla="*/ 827844 h 1069439"/>
              <a:gd name="connsiteX7" fmla="*/ 278415 w 1002671"/>
              <a:gd name="connsiteY7" fmla="*/ 837870 h 1069439"/>
              <a:gd name="connsiteX8" fmla="*/ 328546 w 1002671"/>
              <a:gd name="connsiteY8" fmla="*/ 877976 h 1069439"/>
              <a:gd name="connsiteX9" fmla="*/ 338573 w 1002671"/>
              <a:gd name="connsiteY9" fmla="*/ 877976 h 1069439"/>
              <a:gd name="connsiteX10" fmla="*/ 348599 w 1002671"/>
              <a:gd name="connsiteY10" fmla="*/ 908055 h 1069439"/>
              <a:gd name="connsiteX11" fmla="*/ 368652 w 1002671"/>
              <a:gd name="connsiteY11" fmla="*/ 918081 h 1069439"/>
              <a:gd name="connsiteX12" fmla="*/ 378678 w 1002671"/>
              <a:gd name="connsiteY12" fmla="*/ 928107 h 1069439"/>
              <a:gd name="connsiteX13" fmla="*/ 388704 w 1002671"/>
              <a:gd name="connsiteY13" fmla="*/ 928107 h 1069439"/>
              <a:gd name="connsiteX14" fmla="*/ 398731 w 1002671"/>
              <a:gd name="connsiteY14" fmla="*/ 938134 h 1069439"/>
              <a:gd name="connsiteX15" fmla="*/ 408757 w 1002671"/>
              <a:gd name="connsiteY15" fmla="*/ 948160 h 1069439"/>
              <a:gd name="connsiteX16" fmla="*/ 428810 w 1002671"/>
              <a:gd name="connsiteY16" fmla="*/ 958186 h 1069439"/>
              <a:gd name="connsiteX17" fmla="*/ 448862 w 1002671"/>
              <a:gd name="connsiteY17" fmla="*/ 968213 h 1069439"/>
              <a:gd name="connsiteX18" fmla="*/ 448862 w 1002671"/>
              <a:gd name="connsiteY18" fmla="*/ 988265 h 1069439"/>
              <a:gd name="connsiteX19" fmla="*/ 478941 w 1002671"/>
              <a:gd name="connsiteY19" fmla="*/ 998291 h 1069439"/>
              <a:gd name="connsiteX20" fmla="*/ 498994 w 1002671"/>
              <a:gd name="connsiteY20" fmla="*/ 1008318 h 1069439"/>
              <a:gd name="connsiteX21" fmla="*/ 519046 w 1002671"/>
              <a:gd name="connsiteY21" fmla="*/ 1028370 h 1069439"/>
              <a:gd name="connsiteX22" fmla="*/ 529073 w 1002671"/>
              <a:gd name="connsiteY22" fmla="*/ 1038397 h 1069439"/>
              <a:gd name="connsiteX23" fmla="*/ 559152 w 1002671"/>
              <a:gd name="connsiteY23" fmla="*/ 1048423 h 1069439"/>
              <a:gd name="connsiteX24" fmla="*/ 569178 w 1002671"/>
              <a:gd name="connsiteY24" fmla="*/ 1068476 h 1069439"/>
              <a:gd name="connsiteX25" fmla="*/ 579204 w 1002671"/>
              <a:gd name="connsiteY25" fmla="*/ 1058449 h 1069439"/>
              <a:gd name="connsiteX26" fmla="*/ 589231 w 1002671"/>
              <a:gd name="connsiteY26" fmla="*/ 1048423 h 1069439"/>
              <a:gd name="connsiteX27" fmla="*/ 599257 w 1002671"/>
              <a:gd name="connsiteY27" fmla="*/ 1038397 h 1069439"/>
              <a:gd name="connsiteX28" fmla="*/ 609283 w 1002671"/>
              <a:gd name="connsiteY28" fmla="*/ 1028370 h 1069439"/>
              <a:gd name="connsiteX29" fmla="*/ 609283 w 1002671"/>
              <a:gd name="connsiteY29" fmla="*/ 988265 h 1069439"/>
              <a:gd name="connsiteX30" fmla="*/ 629336 w 1002671"/>
              <a:gd name="connsiteY30" fmla="*/ 968213 h 1069439"/>
              <a:gd name="connsiteX31" fmla="*/ 629336 w 1002671"/>
              <a:gd name="connsiteY31" fmla="*/ 948160 h 1069439"/>
              <a:gd name="connsiteX32" fmla="*/ 639362 w 1002671"/>
              <a:gd name="connsiteY32" fmla="*/ 918081 h 1069439"/>
              <a:gd name="connsiteX33" fmla="*/ 649388 w 1002671"/>
              <a:gd name="connsiteY33" fmla="*/ 867949 h 1069439"/>
              <a:gd name="connsiteX34" fmla="*/ 669441 w 1002671"/>
              <a:gd name="connsiteY34" fmla="*/ 807791 h 1069439"/>
              <a:gd name="connsiteX35" fmla="*/ 699520 w 1002671"/>
              <a:gd name="connsiteY35" fmla="*/ 737607 h 1069439"/>
              <a:gd name="connsiteX36" fmla="*/ 719573 w 1002671"/>
              <a:gd name="connsiteY36" fmla="*/ 667423 h 1069439"/>
              <a:gd name="connsiteX37" fmla="*/ 759678 w 1002671"/>
              <a:gd name="connsiteY37" fmla="*/ 607265 h 1069439"/>
              <a:gd name="connsiteX38" fmla="*/ 779731 w 1002671"/>
              <a:gd name="connsiteY38" fmla="*/ 547107 h 1069439"/>
              <a:gd name="connsiteX39" fmla="*/ 799783 w 1002671"/>
              <a:gd name="connsiteY39" fmla="*/ 476923 h 1069439"/>
              <a:gd name="connsiteX40" fmla="*/ 839888 w 1002671"/>
              <a:gd name="connsiteY40" fmla="*/ 386686 h 1069439"/>
              <a:gd name="connsiteX41" fmla="*/ 879994 w 1002671"/>
              <a:gd name="connsiteY41" fmla="*/ 316502 h 1069439"/>
              <a:gd name="connsiteX42" fmla="*/ 900046 w 1002671"/>
              <a:gd name="connsiteY42" fmla="*/ 276397 h 1069439"/>
              <a:gd name="connsiteX43" fmla="*/ 910073 w 1002671"/>
              <a:gd name="connsiteY43" fmla="*/ 216239 h 1069439"/>
              <a:gd name="connsiteX44" fmla="*/ 930125 w 1002671"/>
              <a:gd name="connsiteY44" fmla="*/ 186160 h 1069439"/>
              <a:gd name="connsiteX45" fmla="*/ 940152 w 1002671"/>
              <a:gd name="connsiteY45" fmla="*/ 166107 h 1069439"/>
              <a:gd name="connsiteX46" fmla="*/ 950178 w 1002671"/>
              <a:gd name="connsiteY46" fmla="*/ 126002 h 1069439"/>
              <a:gd name="connsiteX47" fmla="*/ 970231 w 1002671"/>
              <a:gd name="connsiteY47" fmla="*/ 95923 h 1069439"/>
              <a:gd name="connsiteX48" fmla="*/ 970231 w 1002671"/>
              <a:gd name="connsiteY48" fmla="*/ 75870 h 1069439"/>
              <a:gd name="connsiteX49" fmla="*/ 980257 w 1002671"/>
              <a:gd name="connsiteY49" fmla="*/ 65844 h 1069439"/>
              <a:gd name="connsiteX50" fmla="*/ 990283 w 1002671"/>
              <a:gd name="connsiteY50" fmla="*/ 55818 h 1069439"/>
              <a:gd name="connsiteX51" fmla="*/ 990283 w 1002671"/>
              <a:gd name="connsiteY51" fmla="*/ 25739 h 1069439"/>
              <a:gd name="connsiteX52" fmla="*/ 1000310 w 1002671"/>
              <a:gd name="connsiteY52" fmla="*/ 15712 h 1069439"/>
              <a:gd name="connsiteX53" fmla="*/ 990283 w 1002671"/>
              <a:gd name="connsiteY53" fmla="*/ 5686 h 1069439"/>
              <a:gd name="connsiteX54" fmla="*/ 990283 w 1002671"/>
              <a:gd name="connsiteY54" fmla="*/ 15712 h 1069439"/>
              <a:gd name="connsiteX55" fmla="*/ 980257 w 1002671"/>
              <a:gd name="connsiteY55" fmla="*/ 25739 h 1069439"/>
              <a:gd name="connsiteX56" fmla="*/ 960204 w 1002671"/>
              <a:gd name="connsiteY56" fmla="*/ 35765 h 1069439"/>
              <a:gd name="connsiteX57" fmla="*/ 960204 w 1002671"/>
              <a:gd name="connsiteY57" fmla="*/ 45791 h 1069439"/>
              <a:gd name="connsiteX58" fmla="*/ 950178 w 1002671"/>
              <a:gd name="connsiteY58" fmla="*/ 65844 h 1069439"/>
              <a:gd name="connsiteX59" fmla="*/ 940152 w 1002671"/>
              <a:gd name="connsiteY59" fmla="*/ 85897 h 1069439"/>
              <a:gd name="connsiteX60" fmla="*/ 920099 w 1002671"/>
              <a:gd name="connsiteY60" fmla="*/ 105949 h 1069439"/>
              <a:gd name="connsiteX61" fmla="*/ 910073 w 1002671"/>
              <a:gd name="connsiteY61" fmla="*/ 115976 h 1069439"/>
              <a:gd name="connsiteX62" fmla="*/ 910073 w 1002671"/>
              <a:gd name="connsiteY62" fmla="*/ 126002 h 1069439"/>
              <a:gd name="connsiteX63" fmla="*/ 900046 w 1002671"/>
              <a:gd name="connsiteY63" fmla="*/ 136028 h 1069439"/>
              <a:gd name="connsiteX64" fmla="*/ 879994 w 1002671"/>
              <a:gd name="connsiteY64" fmla="*/ 166107 h 1069439"/>
              <a:gd name="connsiteX65" fmla="*/ 869967 w 1002671"/>
              <a:gd name="connsiteY65" fmla="*/ 176134 h 1069439"/>
              <a:gd name="connsiteX66" fmla="*/ 859941 w 1002671"/>
              <a:gd name="connsiteY66" fmla="*/ 186160 h 1069439"/>
              <a:gd name="connsiteX67" fmla="*/ 849915 w 1002671"/>
              <a:gd name="connsiteY67" fmla="*/ 196186 h 1069439"/>
              <a:gd name="connsiteX68" fmla="*/ 839888 w 1002671"/>
              <a:gd name="connsiteY68" fmla="*/ 216239 h 1069439"/>
              <a:gd name="connsiteX69" fmla="*/ 839888 w 1002671"/>
              <a:gd name="connsiteY69" fmla="*/ 236291 h 1069439"/>
              <a:gd name="connsiteX70" fmla="*/ 829862 w 1002671"/>
              <a:gd name="connsiteY70" fmla="*/ 246318 h 1069439"/>
              <a:gd name="connsiteX71" fmla="*/ 819836 w 1002671"/>
              <a:gd name="connsiteY71" fmla="*/ 256344 h 1069439"/>
              <a:gd name="connsiteX72" fmla="*/ 809809 w 1002671"/>
              <a:gd name="connsiteY72" fmla="*/ 266370 h 1069439"/>
              <a:gd name="connsiteX73" fmla="*/ 799783 w 1002671"/>
              <a:gd name="connsiteY73" fmla="*/ 276397 h 1069439"/>
              <a:gd name="connsiteX74" fmla="*/ 789757 w 1002671"/>
              <a:gd name="connsiteY74" fmla="*/ 286423 h 1069439"/>
              <a:gd name="connsiteX75" fmla="*/ 789757 w 1002671"/>
              <a:gd name="connsiteY75" fmla="*/ 296449 h 1069439"/>
              <a:gd name="connsiteX76" fmla="*/ 779731 w 1002671"/>
              <a:gd name="connsiteY76" fmla="*/ 316502 h 1069439"/>
              <a:gd name="connsiteX77" fmla="*/ 769704 w 1002671"/>
              <a:gd name="connsiteY77" fmla="*/ 326528 h 1069439"/>
              <a:gd name="connsiteX78" fmla="*/ 759678 w 1002671"/>
              <a:gd name="connsiteY78" fmla="*/ 336555 h 1069439"/>
              <a:gd name="connsiteX79" fmla="*/ 749652 w 1002671"/>
              <a:gd name="connsiteY79" fmla="*/ 356607 h 1069439"/>
              <a:gd name="connsiteX80" fmla="*/ 749652 w 1002671"/>
              <a:gd name="connsiteY80" fmla="*/ 386686 h 1069439"/>
              <a:gd name="connsiteX81" fmla="*/ 729599 w 1002671"/>
              <a:gd name="connsiteY81" fmla="*/ 406739 h 1069439"/>
              <a:gd name="connsiteX82" fmla="*/ 719573 w 1002671"/>
              <a:gd name="connsiteY82" fmla="*/ 406739 h 1069439"/>
              <a:gd name="connsiteX83" fmla="*/ 709546 w 1002671"/>
              <a:gd name="connsiteY83" fmla="*/ 426791 h 1069439"/>
              <a:gd name="connsiteX84" fmla="*/ 699520 w 1002671"/>
              <a:gd name="connsiteY84" fmla="*/ 436818 h 1069439"/>
              <a:gd name="connsiteX85" fmla="*/ 689494 w 1002671"/>
              <a:gd name="connsiteY85" fmla="*/ 456870 h 1069439"/>
              <a:gd name="connsiteX86" fmla="*/ 679467 w 1002671"/>
              <a:gd name="connsiteY86" fmla="*/ 466897 h 1069439"/>
              <a:gd name="connsiteX87" fmla="*/ 679467 w 1002671"/>
              <a:gd name="connsiteY87" fmla="*/ 496976 h 1069439"/>
              <a:gd name="connsiteX88" fmla="*/ 669441 w 1002671"/>
              <a:gd name="connsiteY88" fmla="*/ 507002 h 1069439"/>
              <a:gd name="connsiteX89" fmla="*/ 669441 w 1002671"/>
              <a:gd name="connsiteY89" fmla="*/ 517028 h 1069439"/>
              <a:gd name="connsiteX90" fmla="*/ 649388 w 1002671"/>
              <a:gd name="connsiteY90" fmla="*/ 527055 h 1069439"/>
              <a:gd name="connsiteX91" fmla="*/ 649388 w 1002671"/>
              <a:gd name="connsiteY91" fmla="*/ 557134 h 1069439"/>
              <a:gd name="connsiteX92" fmla="*/ 639362 w 1002671"/>
              <a:gd name="connsiteY92" fmla="*/ 567160 h 1069439"/>
              <a:gd name="connsiteX93" fmla="*/ 629336 w 1002671"/>
              <a:gd name="connsiteY93" fmla="*/ 577186 h 1069439"/>
              <a:gd name="connsiteX94" fmla="*/ 629336 w 1002671"/>
              <a:gd name="connsiteY94" fmla="*/ 587212 h 1069439"/>
              <a:gd name="connsiteX95" fmla="*/ 619309 w 1002671"/>
              <a:gd name="connsiteY95" fmla="*/ 597239 h 1069439"/>
              <a:gd name="connsiteX96" fmla="*/ 609283 w 1002671"/>
              <a:gd name="connsiteY96" fmla="*/ 627318 h 1069439"/>
              <a:gd name="connsiteX97" fmla="*/ 599257 w 1002671"/>
              <a:gd name="connsiteY97" fmla="*/ 637344 h 1069439"/>
              <a:gd name="connsiteX98" fmla="*/ 599257 w 1002671"/>
              <a:gd name="connsiteY98" fmla="*/ 657397 h 1069439"/>
              <a:gd name="connsiteX99" fmla="*/ 579204 w 1002671"/>
              <a:gd name="connsiteY99" fmla="*/ 677449 h 1069439"/>
              <a:gd name="connsiteX100" fmla="*/ 579204 w 1002671"/>
              <a:gd name="connsiteY100" fmla="*/ 687476 h 1069439"/>
              <a:gd name="connsiteX101" fmla="*/ 569178 w 1002671"/>
              <a:gd name="connsiteY101" fmla="*/ 697502 h 1069439"/>
              <a:gd name="connsiteX102" fmla="*/ 559152 w 1002671"/>
              <a:gd name="connsiteY102" fmla="*/ 717555 h 1069439"/>
              <a:gd name="connsiteX103" fmla="*/ 549125 w 1002671"/>
              <a:gd name="connsiteY103" fmla="*/ 727581 h 1069439"/>
              <a:gd name="connsiteX104" fmla="*/ 539099 w 1002671"/>
              <a:gd name="connsiteY104" fmla="*/ 747634 h 1069439"/>
              <a:gd name="connsiteX105" fmla="*/ 539099 w 1002671"/>
              <a:gd name="connsiteY105" fmla="*/ 777713 h 1069439"/>
              <a:gd name="connsiteX106" fmla="*/ 529073 w 1002671"/>
              <a:gd name="connsiteY106" fmla="*/ 787739 h 1069439"/>
              <a:gd name="connsiteX107" fmla="*/ 519046 w 1002671"/>
              <a:gd name="connsiteY107" fmla="*/ 797765 h 1069439"/>
              <a:gd name="connsiteX108" fmla="*/ 509020 w 1002671"/>
              <a:gd name="connsiteY108" fmla="*/ 807791 h 1069439"/>
              <a:gd name="connsiteX109" fmla="*/ 478941 w 1002671"/>
              <a:gd name="connsiteY109" fmla="*/ 807791 h 1069439"/>
              <a:gd name="connsiteX110" fmla="*/ 468915 w 1002671"/>
              <a:gd name="connsiteY110" fmla="*/ 797765 h 1069439"/>
              <a:gd name="connsiteX111" fmla="*/ 448862 w 1002671"/>
              <a:gd name="connsiteY111" fmla="*/ 797765 h 1069439"/>
              <a:gd name="connsiteX112" fmla="*/ 438836 w 1002671"/>
              <a:gd name="connsiteY112" fmla="*/ 787739 h 1069439"/>
              <a:gd name="connsiteX113" fmla="*/ 428810 w 1002671"/>
              <a:gd name="connsiteY113" fmla="*/ 777713 h 1069439"/>
              <a:gd name="connsiteX114" fmla="*/ 408757 w 1002671"/>
              <a:gd name="connsiteY114" fmla="*/ 767686 h 1069439"/>
              <a:gd name="connsiteX115" fmla="*/ 398731 w 1002671"/>
              <a:gd name="connsiteY115" fmla="*/ 757660 h 1069439"/>
              <a:gd name="connsiteX116" fmla="*/ 388704 w 1002671"/>
              <a:gd name="connsiteY116" fmla="*/ 747634 h 1069439"/>
              <a:gd name="connsiteX117" fmla="*/ 378678 w 1002671"/>
              <a:gd name="connsiteY117" fmla="*/ 737607 h 1069439"/>
              <a:gd name="connsiteX118" fmla="*/ 358625 w 1002671"/>
              <a:gd name="connsiteY118" fmla="*/ 727581 h 1069439"/>
              <a:gd name="connsiteX119" fmla="*/ 348599 w 1002671"/>
              <a:gd name="connsiteY119" fmla="*/ 727581 h 1069439"/>
              <a:gd name="connsiteX120" fmla="*/ 338573 w 1002671"/>
              <a:gd name="connsiteY120" fmla="*/ 717555 h 1069439"/>
              <a:gd name="connsiteX121" fmla="*/ 318520 w 1002671"/>
              <a:gd name="connsiteY121" fmla="*/ 707528 h 1069439"/>
              <a:gd name="connsiteX122" fmla="*/ 308494 w 1002671"/>
              <a:gd name="connsiteY122" fmla="*/ 697502 h 1069439"/>
              <a:gd name="connsiteX123" fmla="*/ 288441 w 1002671"/>
              <a:gd name="connsiteY123" fmla="*/ 697502 h 1069439"/>
              <a:gd name="connsiteX124" fmla="*/ 278415 w 1002671"/>
              <a:gd name="connsiteY124" fmla="*/ 687476 h 1069439"/>
              <a:gd name="connsiteX125" fmla="*/ 268388 w 1002671"/>
              <a:gd name="connsiteY125" fmla="*/ 687476 h 1069439"/>
              <a:gd name="connsiteX126" fmla="*/ 258362 w 1002671"/>
              <a:gd name="connsiteY126" fmla="*/ 667423 h 1069439"/>
              <a:gd name="connsiteX127" fmla="*/ 228283 w 1002671"/>
              <a:gd name="connsiteY127" fmla="*/ 657397 h 1069439"/>
              <a:gd name="connsiteX128" fmla="*/ 218257 w 1002671"/>
              <a:gd name="connsiteY128" fmla="*/ 657397 h 1069439"/>
              <a:gd name="connsiteX129" fmla="*/ 208231 w 1002671"/>
              <a:gd name="connsiteY129" fmla="*/ 647370 h 1069439"/>
              <a:gd name="connsiteX130" fmla="*/ 198204 w 1002671"/>
              <a:gd name="connsiteY130" fmla="*/ 647370 h 1069439"/>
              <a:gd name="connsiteX131" fmla="*/ 188178 w 1002671"/>
              <a:gd name="connsiteY131" fmla="*/ 637344 h 1069439"/>
              <a:gd name="connsiteX132" fmla="*/ -2321 w 1002671"/>
              <a:gd name="connsiteY132" fmla="*/ 597239 h 106943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002671" h="1069439">
                <a:moveTo>
                  <a:pt x="-2321" y="597239"/>
                </a:moveTo>
                <a:cubicBezTo>
                  <a:pt x="1020" y="599912"/>
                  <a:pt x="41794" y="633333"/>
                  <a:pt x="47809" y="637344"/>
                </a:cubicBezTo>
                <a:cubicBezTo>
                  <a:pt x="53825" y="641355"/>
                  <a:pt x="82567" y="653386"/>
                  <a:pt x="87915" y="657397"/>
                </a:cubicBezTo>
                <a:cubicBezTo>
                  <a:pt x="93262" y="661407"/>
                  <a:pt x="122673" y="691486"/>
                  <a:pt x="128020" y="697502"/>
                </a:cubicBezTo>
                <a:cubicBezTo>
                  <a:pt x="133367" y="703517"/>
                  <a:pt x="162109" y="742286"/>
                  <a:pt x="168125" y="747634"/>
                </a:cubicBezTo>
                <a:cubicBezTo>
                  <a:pt x="174141" y="752981"/>
                  <a:pt x="212241" y="772365"/>
                  <a:pt x="218257" y="777713"/>
                </a:cubicBezTo>
                <a:cubicBezTo>
                  <a:pt x="224272" y="783060"/>
                  <a:pt x="254352" y="823834"/>
                  <a:pt x="258362" y="827844"/>
                </a:cubicBezTo>
                <a:cubicBezTo>
                  <a:pt x="262373" y="831854"/>
                  <a:pt x="273736" y="834528"/>
                  <a:pt x="278415" y="837870"/>
                </a:cubicBezTo>
                <a:cubicBezTo>
                  <a:pt x="283094" y="841212"/>
                  <a:pt x="324536" y="875302"/>
                  <a:pt x="328546" y="877976"/>
                </a:cubicBezTo>
                <a:cubicBezTo>
                  <a:pt x="332557" y="880649"/>
                  <a:pt x="337236" y="875970"/>
                  <a:pt x="338573" y="877976"/>
                </a:cubicBezTo>
                <a:cubicBezTo>
                  <a:pt x="339909" y="879981"/>
                  <a:pt x="346594" y="905381"/>
                  <a:pt x="348599" y="908055"/>
                </a:cubicBezTo>
                <a:cubicBezTo>
                  <a:pt x="350604" y="910728"/>
                  <a:pt x="366646" y="916744"/>
                  <a:pt x="368652" y="918081"/>
                </a:cubicBezTo>
                <a:cubicBezTo>
                  <a:pt x="370657" y="919417"/>
                  <a:pt x="377341" y="927438"/>
                  <a:pt x="378678" y="928107"/>
                </a:cubicBezTo>
                <a:cubicBezTo>
                  <a:pt x="380015" y="928775"/>
                  <a:pt x="387367" y="927438"/>
                  <a:pt x="388704" y="928107"/>
                </a:cubicBezTo>
                <a:cubicBezTo>
                  <a:pt x="390041" y="928775"/>
                  <a:pt x="397394" y="936797"/>
                  <a:pt x="398731" y="938134"/>
                </a:cubicBezTo>
                <a:cubicBezTo>
                  <a:pt x="400067" y="939471"/>
                  <a:pt x="406751" y="946823"/>
                  <a:pt x="408757" y="948160"/>
                </a:cubicBezTo>
                <a:cubicBezTo>
                  <a:pt x="410762" y="949497"/>
                  <a:pt x="426136" y="956849"/>
                  <a:pt x="428810" y="958186"/>
                </a:cubicBezTo>
                <a:cubicBezTo>
                  <a:pt x="431483" y="959523"/>
                  <a:pt x="447525" y="966207"/>
                  <a:pt x="448862" y="968213"/>
                </a:cubicBezTo>
                <a:cubicBezTo>
                  <a:pt x="450199" y="970218"/>
                  <a:pt x="446857" y="986259"/>
                  <a:pt x="448862" y="988265"/>
                </a:cubicBezTo>
                <a:cubicBezTo>
                  <a:pt x="450867" y="990270"/>
                  <a:pt x="475599" y="996954"/>
                  <a:pt x="478941" y="998291"/>
                </a:cubicBezTo>
                <a:cubicBezTo>
                  <a:pt x="482283" y="999628"/>
                  <a:pt x="496320" y="1006313"/>
                  <a:pt x="498994" y="1008318"/>
                </a:cubicBezTo>
                <a:cubicBezTo>
                  <a:pt x="501667" y="1010323"/>
                  <a:pt x="517041" y="1026365"/>
                  <a:pt x="519046" y="1028370"/>
                </a:cubicBezTo>
                <a:cubicBezTo>
                  <a:pt x="521051" y="1030375"/>
                  <a:pt x="526399" y="1037060"/>
                  <a:pt x="529073" y="1038397"/>
                </a:cubicBezTo>
                <a:cubicBezTo>
                  <a:pt x="531746" y="1039733"/>
                  <a:pt x="556478" y="1046417"/>
                  <a:pt x="559152" y="1048423"/>
                </a:cubicBezTo>
                <a:cubicBezTo>
                  <a:pt x="561825" y="1050428"/>
                  <a:pt x="567841" y="1067807"/>
                  <a:pt x="569178" y="1068476"/>
                </a:cubicBezTo>
                <a:cubicBezTo>
                  <a:pt x="570515" y="1069144"/>
                  <a:pt x="577867" y="1059786"/>
                  <a:pt x="579204" y="1058449"/>
                </a:cubicBezTo>
                <a:cubicBezTo>
                  <a:pt x="580541" y="1057112"/>
                  <a:pt x="587894" y="1049759"/>
                  <a:pt x="589231" y="1048423"/>
                </a:cubicBezTo>
                <a:cubicBezTo>
                  <a:pt x="590567" y="1047086"/>
                  <a:pt x="597920" y="1039733"/>
                  <a:pt x="599257" y="1038397"/>
                </a:cubicBezTo>
                <a:cubicBezTo>
                  <a:pt x="600593" y="1037060"/>
                  <a:pt x="608615" y="1031712"/>
                  <a:pt x="609283" y="1028370"/>
                </a:cubicBezTo>
                <a:cubicBezTo>
                  <a:pt x="609952" y="1025028"/>
                  <a:pt x="607946" y="992275"/>
                  <a:pt x="609283" y="988265"/>
                </a:cubicBezTo>
                <a:cubicBezTo>
                  <a:pt x="610620" y="984254"/>
                  <a:pt x="627999" y="970886"/>
                  <a:pt x="629336" y="968213"/>
                </a:cubicBezTo>
                <a:cubicBezTo>
                  <a:pt x="630672" y="965539"/>
                  <a:pt x="628667" y="951502"/>
                  <a:pt x="629336" y="948160"/>
                </a:cubicBezTo>
                <a:cubicBezTo>
                  <a:pt x="630004" y="944818"/>
                  <a:pt x="638025" y="923428"/>
                  <a:pt x="639362" y="918081"/>
                </a:cubicBezTo>
                <a:cubicBezTo>
                  <a:pt x="640699" y="912733"/>
                  <a:pt x="647383" y="875302"/>
                  <a:pt x="649388" y="867949"/>
                </a:cubicBezTo>
                <a:cubicBezTo>
                  <a:pt x="651394" y="860596"/>
                  <a:pt x="666099" y="816481"/>
                  <a:pt x="669441" y="807791"/>
                </a:cubicBezTo>
                <a:cubicBezTo>
                  <a:pt x="672783" y="799102"/>
                  <a:pt x="696178" y="746965"/>
                  <a:pt x="699520" y="737607"/>
                </a:cubicBezTo>
                <a:cubicBezTo>
                  <a:pt x="702862" y="728249"/>
                  <a:pt x="715562" y="676112"/>
                  <a:pt x="719573" y="667423"/>
                </a:cubicBezTo>
                <a:cubicBezTo>
                  <a:pt x="723583" y="658733"/>
                  <a:pt x="755667" y="615286"/>
                  <a:pt x="759678" y="607265"/>
                </a:cubicBezTo>
                <a:cubicBezTo>
                  <a:pt x="763688" y="599244"/>
                  <a:pt x="777057" y="555796"/>
                  <a:pt x="779731" y="547107"/>
                </a:cubicBezTo>
                <a:cubicBezTo>
                  <a:pt x="782404" y="538417"/>
                  <a:pt x="795772" y="487618"/>
                  <a:pt x="799783" y="476923"/>
                </a:cubicBezTo>
                <a:cubicBezTo>
                  <a:pt x="803794" y="466228"/>
                  <a:pt x="834541" y="397381"/>
                  <a:pt x="839888" y="386686"/>
                </a:cubicBezTo>
                <a:cubicBezTo>
                  <a:pt x="845236" y="375991"/>
                  <a:pt x="875983" y="323854"/>
                  <a:pt x="879994" y="316502"/>
                </a:cubicBezTo>
                <a:cubicBezTo>
                  <a:pt x="884004" y="309149"/>
                  <a:pt x="898041" y="283081"/>
                  <a:pt x="900046" y="276397"/>
                </a:cubicBezTo>
                <a:cubicBezTo>
                  <a:pt x="902051" y="269712"/>
                  <a:pt x="908067" y="222254"/>
                  <a:pt x="910073" y="216239"/>
                </a:cubicBezTo>
                <a:cubicBezTo>
                  <a:pt x="912078" y="210223"/>
                  <a:pt x="928120" y="189502"/>
                  <a:pt x="930125" y="186160"/>
                </a:cubicBezTo>
                <a:cubicBezTo>
                  <a:pt x="932130" y="182817"/>
                  <a:pt x="938815" y="170117"/>
                  <a:pt x="940152" y="166107"/>
                </a:cubicBezTo>
                <a:cubicBezTo>
                  <a:pt x="941488" y="162096"/>
                  <a:pt x="948173" y="130681"/>
                  <a:pt x="950178" y="126002"/>
                </a:cubicBezTo>
                <a:cubicBezTo>
                  <a:pt x="952183" y="121323"/>
                  <a:pt x="968894" y="99265"/>
                  <a:pt x="970231" y="95923"/>
                </a:cubicBezTo>
                <a:cubicBezTo>
                  <a:pt x="971567" y="92581"/>
                  <a:pt x="969562" y="77875"/>
                  <a:pt x="970231" y="75870"/>
                </a:cubicBezTo>
                <a:cubicBezTo>
                  <a:pt x="970899" y="73865"/>
                  <a:pt x="978920" y="67181"/>
                  <a:pt x="980257" y="65844"/>
                </a:cubicBezTo>
                <a:cubicBezTo>
                  <a:pt x="981593" y="64507"/>
                  <a:pt x="989615" y="58491"/>
                  <a:pt x="990283" y="55818"/>
                </a:cubicBezTo>
                <a:cubicBezTo>
                  <a:pt x="990952" y="53144"/>
                  <a:pt x="989615" y="28412"/>
                  <a:pt x="990283" y="25739"/>
                </a:cubicBezTo>
                <a:cubicBezTo>
                  <a:pt x="990952" y="23065"/>
                  <a:pt x="1000310" y="17049"/>
                  <a:pt x="1000310" y="15712"/>
                </a:cubicBezTo>
                <a:cubicBezTo>
                  <a:pt x="1000310" y="14375"/>
                  <a:pt x="990952" y="5686"/>
                  <a:pt x="990283" y="5686"/>
                </a:cubicBezTo>
                <a:cubicBezTo>
                  <a:pt x="989615" y="5686"/>
                  <a:pt x="990952" y="14375"/>
                  <a:pt x="990283" y="15712"/>
                </a:cubicBezTo>
                <a:cubicBezTo>
                  <a:pt x="989615" y="17049"/>
                  <a:pt x="982262" y="24402"/>
                  <a:pt x="980257" y="25739"/>
                </a:cubicBezTo>
                <a:cubicBezTo>
                  <a:pt x="978251" y="27076"/>
                  <a:pt x="961541" y="34428"/>
                  <a:pt x="960204" y="35765"/>
                </a:cubicBezTo>
                <a:cubicBezTo>
                  <a:pt x="958867" y="37102"/>
                  <a:pt x="960873" y="43786"/>
                  <a:pt x="960204" y="45791"/>
                </a:cubicBezTo>
                <a:cubicBezTo>
                  <a:pt x="959536" y="47796"/>
                  <a:pt x="951515" y="63170"/>
                  <a:pt x="950178" y="65844"/>
                </a:cubicBezTo>
                <a:cubicBezTo>
                  <a:pt x="948841" y="68518"/>
                  <a:pt x="942157" y="83223"/>
                  <a:pt x="940152" y="85897"/>
                </a:cubicBezTo>
                <a:cubicBezTo>
                  <a:pt x="938146" y="88570"/>
                  <a:pt x="922104" y="103944"/>
                  <a:pt x="920099" y="105949"/>
                </a:cubicBezTo>
                <a:cubicBezTo>
                  <a:pt x="918094" y="107954"/>
                  <a:pt x="910741" y="114639"/>
                  <a:pt x="910073" y="115976"/>
                </a:cubicBezTo>
                <a:cubicBezTo>
                  <a:pt x="909404" y="117312"/>
                  <a:pt x="910741" y="124665"/>
                  <a:pt x="910073" y="126002"/>
                </a:cubicBezTo>
                <a:cubicBezTo>
                  <a:pt x="909404" y="127339"/>
                  <a:pt x="902051" y="133355"/>
                  <a:pt x="900046" y="136028"/>
                </a:cubicBezTo>
                <a:cubicBezTo>
                  <a:pt x="898041" y="138702"/>
                  <a:pt x="881999" y="163433"/>
                  <a:pt x="879994" y="166107"/>
                </a:cubicBezTo>
                <a:cubicBezTo>
                  <a:pt x="877988" y="168780"/>
                  <a:pt x="871304" y="174796"/>
                  <a:pt x="869967" y="176134"/>
                </a:cubicBezTo>
                <a:cubicBezTo>
                  <a:pt x="868630" y="177470"/>
                  <a:pt x="861278" y="184823"/>
                  <a:pt x="859941" y="186160"/>
                </a:cubicBezTo>
                <a:cubicBezTo>
                  <a:pt x="858604" y="187496"/>
                  <a:pt x="851251" y="194181"/>
                  <a:pt x="849915" y="196186"/>
                </a:cubicBezTo>
                <a:cubicBezTo>
                  <a:pt x="848578" y="198191"/>
                  <a:pt x="840557" y="213565"/>
                  <a:pt x="839888" y="216239"/>
                </a:cubicBezTo>
                <a:cubicBezTo>
                  <a:pt x="839220" y="218912"/>
                  <a:pt x="840557" y="234286"/>
                  <a:pt x="839888" y="236291"/>
                </a:cubicBezTo>
                <a:cubicBezTo>
                  <a:pt x="839220" y="238296"/>
                  <a:pt x="831199" y="244981"/>
                  <a:pt x="829862" y="246318"/>
                </a:cubicBezTo>
                <a:cubicBezTo>
                  <a:pt x="828525" y="247655"/>
                  <a:pt x="821172" y="255007"/>
                  <a:pt x="819836" y="256344"/>
                </a:cubicBezTo>
                <a:cubicBezTo>
                  <a:pt x="818499" y="257681"/>
                  <a:pt x="811146" y="265033"/>
                  <a:pt x="809809" y="266370"/>
                </a:cubicBezTo>
                <a:cubicBezTo>
                  <a:pt x="808473" y="267707"/>
                  <a:pt x="801120" y="275060"/>
                  <a:pt x="799783" y="276397"/>
                </a:cubicBezTo>
                <a:cubicBezTo>
                  <a:pt x="798446" y="277733"/>
                  <a:pt x="790425" y="285086"/>
                  <a:pt x="789757" y="286423"/>
                </a:cubicBezTo>
                <a:cubicBezTo>
                  <a:pt x="789088" y="287760"/>
                  <a:pt x="790425" y="294444"/>
                  <a:pt x="789757" y="296449"/>
                </a:cubicBezTo>
                <a:cubicBezTo>
                  <a:pt x="789088" y="298454"/>
                  <a:pt x="781067" y="314496"/>
                  <a:pt x="779731" y="316502"/>
                </a:cubicBezTo>
                <a:cubicBezTo>
                  <a:pt x="778394" y="318507"/>
                  <a:pt x="771041" y="325191"/>
                  <a:pt x="769704" y="326528"/>
                </a:cubicBezTo>
                <a:cubicBezTo>
                  <a:pt x="768367" y="327865"/>
                  <a:pt x="761015" y="334549"/>
                  <a:pt x="759678" y="336555"/>
                </a:cubicBezTo>
                <a:cubicBezTo>
                  <a:pt x="758341" y="338560"/>
                  <a:pt x="750320" y="353265"/>
                  <a:pt x="749652" y="356607"/>
                </a:cubicBezTo>
                <a:cubicBezTo>
                  <a:pt x="748983" y="359949"/>
                  <a:pt x="750988" y="383344"/>
                  <a:pt x="749652" y="386686"/>
                </a:cubicBezTo>
                <a:cubicBezTo>
                  <a:pt x="748315" y="390028"/>
                  <a:pt x="731604" y="405402"/>
                  <a:pt x="729599" y="406739"/>
                </a:cubicBezTo>
                <a:cubicBezTo>
                  <a:pt x="727594" y="408075"/>
                  <a:pt x="720909" y="405402"/>
                  <a:pt x="719573" y="406739"/>
                </a:cubicBezTo>
                <a:cubicBezTo>
                  <a:pt x="718236" y="408075"/>
                  <a:pt x="710883" y="424786"/>
                  <a:pt x="709546" y="426791"/>
                </a:cubicBezTo>
                <a:cubicBezTo>
                  <a:pt x="708209" y="428796"/>
                  <a:pt x="700857" y="434812"/>
                  <a:pt x="699520" y="436818"/>
                </a:cubicBezTo>
                <a:cubicBezTo>
                  <a:pt x="698183" y="438823"/>
                  <a:pt x="690830" y="454865"/>
                  <a:pt x="689494" y="456870"/>
                </a:cubicBezTo>
                <a:cubicBezTo>
                  <a:pt x="688157" y="458875"/>
                  <a:pt x="680136" y="464223"/>
                  <a:pt x="679467" y="466897"/>
                </a:cubicBezTo>
                <a:cubicBezTo>
                  <a:pt x="678799" y="469570"/>
                  <a:pt x="680135" y="494302"/>
                  <a:pt x="679467" y="496976"/>
                </a:cubicBezTo>
                <a:cubicBezTo>
                  <a:pt x="678799" y="499649"/>
                  <a:pt x="670109" y="505665"/>
                  <a:pt x="669441" y="507002"/>
                </a:cubicBezTo>
                <a:cubicBezTo>
                  <a:pt x="668773" y="508339"/>
                  <a:pt x="670778" y="515691"/>
                  <a:pt x="669441" y="517028"/>
                </a:cubicBezTo>
                <a:cubicBezTo>
                  <a:pt x="668104" y="518365"/>
                  <a:pt x="650725" y="524381"/>
                  <a:pt x="649388" y="527055"/>
                </a:cubicBezTo>
                <a:cubicBezTo>
                  <a:pt x="648052" y="529728"/>
                  <a:pt x="650057" y="554460"/>
                  <a:pt x="649388" y="557134"/>
                </a:cubicBezTo>
                <a:cubicBezTo>
                  <a:pt x="648720" y="559807"/>
                  <a:pt x="640699" y="565823"/>
                  <a:pt x="639362" y="567160"/>
                </a:cubicBezTo>
                <a:cubicBezTo>
                  <a:pt x="638025" y="568496"/>
                  <a:pt x="630004" y="575849"/>
                  <a:pt x="629336" y="577186"/>
                </a:cubicBezTo>
                <a:cubicBezTo>
                  <a:pt x="628667" y="578523"/>
                  <a:pt x="630004" y="585875"/>
                  <a:pt x="629336" y="587212"/>
                </a:cubicBezTo>
                <a:cubicBezTo>
                  <a:pt x="628667" y="588549"/>
                  <a:pt x="620646" y="594565"/>
                  <a:pt x="619309" y="597239"/>
                </a:cubicBezTo>
                <a:cubicBezTo>
                  <a:pt x="617973" y="599912"/>
                  <a:pt x="610620" y="624644"/>
                  <a:pt x="609283" y="627318"/>
                </a:cubicBezTo>
                <a:cubicBezTo>
                  <a:pt x="607946" y="629991"/>
                  <a:pt x="599925" y="635339"/>
                  <a:pt x="599257" y="637344"/>
                </a:cubicBezTo>
                <a:cubicBezTo>
                  <a:pt x="598588" y="639349"/>
                  <a:pt x="600593" y="654723"/>
                  <a:pt x="599257" y="657397"/>
                </a:cubicBezTo>
                <a:cubicBezTo>
                  <a:pt x="597920" y="660070"/>
                  <a:pt x="580541" y="675444"/>
                  <a:pt x="579204" y="677449"/>
                </a:cubicBezTo>
                <a:cubicBezTo>
                  <a:pt x="577867" y="679454"/>
                  <a:pt x="579872" y="686139"/>
                  <a:pt x="579204" y="687476"/>
                </a:cubicBezTo>
                <a:cubicBezTo>
                  <a:pt x="578536" y="688812"/>
                  <a:pt x="570515" y="695496"/>
                  <a:pt x="569178" y="697502"/>
                </a:cubicBezTo>
                <a:cubicBezTo>
                  <a:pt x="567841" y="699507"/>
                  <a:pt x="560488" y="715549"/>
                  <a:pt x="559152" y="717555"/>
                </a:cubicBezTo>
                <a:cubicBezTo>
                  <a:pt x="557815" y="719560"/>
                  <a:pt x="550462" y="725575"/>
                  <a:pt x="549125" y="727581"/>
                </a:cubicBezTo>
                <a:cubicBezTo>
                  <a:pt x="547788" y="729586"/>
                  <a:pt x="539767" y="744291"/>
                  <a:pt x="539099" y="747634"/>
                </a:cubicBezTo>
                <a:cubicBezTo>
                  <a:pt x="538431" y="750976"/>
                  <a:pt x="539767" y="775039"/>
                  <a:pt x="539099" y="777713"/>
                </a:cubicBezTo>
                <a:cubicBezTo>
                  <a:pt x="538431" y="780386"/>
                  <a:pt x="530409" y="786402"/>
                  <a:pt x="529073" y="787739"/>
                </a:cubicBezTo>
                <a:cubicBezTo>
                  <a:pt x="527736" y="789075"/>
                  <a:pt x="520383" y="796428"/>
                  <a:pt x="519046" y="797765"/>
                </a:cubicBezTo>
                <a:cubicBezTo>
                  <a:pt x="517709" y="799102"/>
                  <a:pt x="511694" y="807123"/>
                  <a:pt x="509020" y="807791"/>
                </a:cubicBezTo>
                <a:cubicBezTo>
                  <a:pt x="506346" y="808460"/>
                  <a:pt x="481615" y="808460"/>
                  <a:pt x="478941" y="807791"/>
                </a:cubicBezTo>
                <a:cubicBezTo>
                  <a:pt x="476267" y="807123"/>
                  <a:pt x="470920" y="798433"/>
                  <a:pt x="468915" y="797765"/>
                </a:cubicBezTo>
                <a:cubicBezTo>
                  <a:pt x="466909" y="797097"/>
                  <a:pt x="450867" y="798433"/>
                  <a:pt x="448862" y="797765"/>
                </a:cubicBezTo>
                <a:cubicBezTo>
                  <a:pt x="446857" y="797097"/>
                  <a:pt x="440172" y="789075"/>
                  <a:pt x="438836" y="787739"/>
                </a:cubicBezTo>
                <a:cubicBezTo>
                  <a:pt x="437499" y="786402"/>
                  <a:pt x="430815" y="779049"/>
                  <a:pt x="428810" y="777713"/>
                </a:cubicBezTo>
                <a:cubicBezTo>
                  <a:pt x="426804" y="776376"/>
                  <a:pt x="410762" y="769023"/>
                  <a:pt x="408757" y="767686"/>
                </a:cubicBezTo>
                <a:cubicBezTo>
                  <a:pt x="406751" y="766349"/>
                  <a:pt x="400067" y="758996"/>
                  <a:pt x="398731" y="757660"/>
                </a:cubicBezTo>
                <a:cubicBezTo>
                  <a:pt x="397394" y="756323"/>
                  <a:pt x="390041" y="748970"/>
                  <a:pt x="388704" y="747634"/>
                </a:cubicBezTo>
                <a:cubicBezTo>
                  <a:pt x="387367" y="746296"/>
                  <a:pt x="380683" y="738944"/>
                  <a:pt x="378678" y="737607"/>
                </a:cubicBezTo>
                <a:cubicBezTo>
                  <a:pt x="376673" y="736270"/>
                  <a:pt x="360630" y="728249"/>
                  <a:pt x="358625" y="727581"/>
                </a:cubicBezTo>
                <a:cubicBezTo>
                  <a:pt x="356620" y="726912"/>
                  <a:pt x="349936" y="728249"/>
                  <a:pt x="348599" y="727581"/>
                </a:cubicBezTo>
                <a:cubicBezTo>
                  <a:pt x="347262" y="726912"/>
                  <a:pt x="340578" y="718891"/>
                  <a:pt x="338573" y="717555"/>
                </a:cubicBezTo>
                <a:cubicBezTo>
                  <a:pt x="336567" y="716218"/>
                  <a:pt x="320525" y="708865"/>
                  <a:pt x="318520" y="707528"/>
                </a:cubicBezTo>
                <a:cubicBezTo>
                  <a:pt x="316515" y="706191"/>
                  <a:pt x="310499" y="698170"/>
                  <a:pt x="308494" y="697502"/>
                </a:cubicBezTo>
                <a:cubicBezTo>
                  <a:pt x="306488" y="696833"/>
                  <a:pt x="290446" y="698170"/>
                  <a:pt x="288441" y="697502"/>
                </a:cubicBezTo>
                <a:cubicBezTo>
                  <a:pt x="286436" y="696833"/>
                  <a:pt x="279751" y="688144"/>
                  <a:pt x="278415" y="687476"/>
                </a:cubicBezTo>
                <a:cubicBezTo>
                  <a:pt x="277078" y="686807"/>
                  <a:pt x="269725" y="688812"/>
                  <a:pt x="268388" y="687476"/>
                </a:cubicBezTo>
                <a:cubicBezTo>
                  <a:pt x="267052" y="686139"/>
                  <a:pt x="261036" y="669428"/>
                  <a:pt x="258362" y="667423"/>
                </a:cubicBezTo>
                <a:cubicBezTo>
                  <a:pt x="255688" y="665418"/>
                  <a:pt x="230957" y="658065"/>
                  <a:pt x="228283" y="657397"/>
                </a:cubicBezTo>
                <a:cubicBezTo>
                  <a:pt x="225609" y="656728"/>
                  <a:pt x="219593" y="658065"/>
                  <a:pt x="218257" y="657397"/>
                </a:cubicBezTo>
                <a:cubicBezTo>
                  <a:pt x="216920" y="656728"/>
                  <a:pt x="209567" y="648038"/>
                  <a:pt x="208231" y="647370"/>
                </a:cubicBezTo>
                <a:cubicBezTo>
                  <a:pt x="206894" y="646702"/>
                  <a:pt x="199541" y="648038"/>
                  <a:pt x="198204" y="647370"/>
                </a:cubicBezTo>
                <a:cubicBezTo>
                  <a:pt x="196867" y="646702"/>
                  <a:pt x="198204" y="638012"/>
                  <a:pt x="188178" y="637344"/>
                </a:cubicBezTo>
                <a:cubicBezTo>
                  <a:pt x="178152" y="636676"/>
                  <a:pt x="57167" y="637344"/>
                  <a:pt x="-2321" y="59723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3491880" y="1916832"/>
            <a:ext cx="1916713" cy="57449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계획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567055" y="676275"/>
            <a:ext cx="9117513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2. 기능 추가 </a:t>
            </a:r>
            <a:r>
              <a:rPr sz="4000">
                <a:solidFill>
                  <a:srgbClr val="ffffff"/>
                </a:solidFill>
              </a:rPr>
              <a:t>(하나씩 지우는 기능)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6" name="Text Box 10"/>
          <p:cNvSpPr txBox="1"/>
          <p:nvPr/>
        </p:nvSpPr>
        <p:spPr>
          <a:xfrm>
            <a:off x="567055" y="1959367"/>
            <a:ext cx="4572635" cy="67754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ffffff"/>
                </a:solidFill>
              </a:rPr>
              <a:t> </a:t>
            </a:r>
            <a:r>
              <a:rPr kumimoji="0" lang="EN-US" sz="2400" b="1" i="0" u="none" strike="noStrike" kern="1200" cap="none" spc="0" normalizeH="0" baseline="0">
                <a:solidFill>
                  <a:srgbClr val="ffffff"/>
                </a:solidFill>
              </a:rPr>
              <a:t>MyCale </a:t>
            </a:r>
            <a:r>
              <a:rPr kumimoji="0" sz="2400" b="1" i="0" u="none" strike="noStrike" kern="1200" cap="none" spc="0" normalizeH="0" baseline="0">
                <a:solidFill>
                  <a:srgbClr val="ffffff"/>
                </a:solidFill>
                <a:cs typeface="함초롬바탕"/>
              </a:rPr>
              <a:t>클래스 버튼</a:t>
            </a:r>
            <a:r>
              <a:rPr kumimoji="0" lang="EN-US" sz="2400" b="1" i="0" u="none" strike="noStrike" kern="1200" cap="none" spc="0" normalizeH="0" baseline="0">
                <a:solidFill>
                  <a:srgbClr val="ffffff"/>
                </a:solidFill>
              </a:rPr>
              <a:t>, </a:t>
            </a:r>
            <a:r>
              <a:rPr kumimoji="0" sz="2400" b="1" i="0" u="none" strike="noStrike" kern="1200" cap="none" spc="0" normalizeH="0" baseline="0">
                <a:solidFill>
                  <a:srgbClr val="ffffff"/>
                </a:solidFill>
                <a:cs typeface="함초롬바탕"/>
              </a:rPr>
              <a:t>코드 추가</a:t>
            </a:r>
            <a:endParaRPr kumimoji="0" sz="2400" b="1" i="0" u="none" strike="noStrike" kern="1200" cap="none" spc="0" normalizeH="0" baseline="0">
              <a:solidFill>
                <a:srgbClr val="ffffff"/>
              </a:solidFill>
              <a:cs typeface="함초롬바탕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73283" y="2376263"/>
          <a:ext cx="8401146" cy="4167686"/>
        </p:xfrm>
        <a:graphic>
          <a:graphicData uri="http://schemas.openxmlformats.org/drawingml/2006/table">
            <a:tbl>
              <a:tblPr firstRow="1" bandRow="1"/>
              <a:tblGrid>
                <a:gridCol w="4054700"/>
                <a:gridCol w="4346446"/>
              </a:tblGrid>
              <a:tr h="3326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코드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865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chemeClr val="lt1"/>
                          </a:solidFill>
                        </a:rPr>
                        <a:t>Stack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chemeClr val="lt1"/>
                          </a:solidFill>
                          <a:cs typeface="함초롬바탕"/>
                        </a:rPr>
                        <a:t>클래스를 사용하기 위해</a:t>
                      </a:r>
                      <a:r>
                        <a:rPr xmlns:mc="http://schemas.openxmlformats.org/markup-compatibility/2006" xmlns:hp="http://schemas.haansoft.com/office/presentation/8.0" lang="ko-KR" altLang="en-US" b="0" i="0" u="none" strike="noStrike" mc:Ignorable="hp" hp:hslEmbossed="0">
                          <a:solidFill>
                            <a:schemeClr val="lt1"/>
                          </a:solidFill>
                          <a:cs typeface="함초롬바탕"/>
                        </a:rPr>
                        <a:t> 임포턴트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 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58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chemeClr val="lt1"/>
                          </a:solidFill>
                        </a:rPr>
                        <a:t>Character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chemeClr val="lt1"/>
                          </a:solidFill>
                          <a:cs typeface="함초롬바탕"/>
                        </a:rPr>
                        <a:t>타입의 새로운 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chemeClr val="lt1"/>
                          </a:solidFill>
                        </a:rPr>
                        <a:t>Stack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chemeClr val="lt1"/>
                          </a:solidFill>
                          <a:cs typeface="함초롬바탕"/>
                        </a:rPr>
                        <a:t>객체를 생성</a:t>
                      </a:r>
                      <a:r>
                        <a:rPr xmlns:mc="http://schemas.openxmlformats.org/markup-compatibility/2006" xmlns:hp="http://schemas.haansoft.com/office/presentation/8.0" lang="EN-US" b="0" i="0" u="none" strike="noStrike" mc:Ignorable="hp" hp:hslEmbossed="0">
                          <a:solidFill>
                            <a:schemeClr val="lt1"/>
                          </a:solidFill>
                        </a:rPr>
                        <a:t>, stack </a:t>
                      </a: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chemeClr val="lt1"/>
                          </a:solidFill>
                          <a:cs typeface="함초롬바탕"/>
                        </a:rPr>
                        <a:t>변수에 할당</a:t>
                      </a: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</a:rPr>
                        <a:t> 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29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b="0" i="0" u="none" strike="noStrike" mc:Ignorable="hp" hp:hslEmbossed="0">
                          <a:solidFill>
                            <a:schemeClr val="lt1"/>
                          </a:solidFill>
                          <a:cs typeface="함초롬바탕"/>
                        </a:rPr>
                        <a:t>각 버튼을 누르면 스택에 요소 추가</a:t>
                      </a: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</a:rPr>
                        <a:t> 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019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스택이 비어 있지않으면 마지막 요소를 제거뒤 문자열을 </a:t>
                      </a: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String</a:t>
                      </a: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로</a:t>
                      </a: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변환</a:t>
                      </a: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exp</a:t>
                      </a: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에 할당 </a:t>
                      </a: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 괄호입력에서 문제가 생기지 않도록 괄호를 만났을 경우 </a:t>
                      </a: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i</a:t>
                      </a: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의 값을 조절하는 코드 추가</a:t>
                      </a: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</a:rPr>
                        <a:t>)</a:t>
                      </a:r>
          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r="12970" b="75000"/>
          <a:stretch>
            <a:fillRect/>
          </a:stretch>
        </p:blipFill>
        <p:spPr>
          <a:xfrm>
            <a:off x="539549" y="2852936"/>
            <a:ext cx="3672408" cy="20921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-290" t="42670" r="290" b="29170"/>
          <a:stretch>
            <a:fillRect/>
          </a:stretch>
        </p:blipFill>
        <p:spPr>
          <a:xfrm>
            <a:off x="539552" y="3356992"/>
            <a:ext cx="3672408" cy="20514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t="73380" r="13660"/>
          <a:stretch>
            <a:fillRect/>
          </a:stretch>
        </p:blipFill>
        <p:spPr>
          <a:xfrm>
            <a:off x="539552" y="3933056"/>
            <a:ext cx="3600400" cy="22011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7054" y="4365104"/>
            <a:ext cx="3644902" cy="2101191"/>
          </a:xfrm>
          <a:prstGeom prst="rect">
            <a:avLst/>
          </a:prstGeom>
        </p:spPr>
      </p:pic>
      <p:sp>
        <p:nvSpPr>
          <p:cNvPr id="21" name="가로 글상자 20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18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568324" y="691515"/>
            <a:ext cx="3515359" cy="8502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3. 오류</a:t>
            </a:r>
            <a:endParaRPr lang="ko-KR" altLang="en-US" sz="5000">
              <a:solidFill>
                <a:srgbClr val="ffffff"/>
              </a:solidFill>
            </a:endParaRPr>
          </a:p>
        </p:txBody>
      </p:sp>
      <p:sp>
        <p:nvSpPr>
          <p:cNvPr id="3" name="Text Box 12"/>
          <p:cNvSpPr txBox="1"/>
          <p:nvPr/>
        </p:nvSpPr>
        <p:spPr>
          <a:xfrm>
            <a:off x="499109" y="2708920"/>
            <a:ext cx="8145780" cy="98488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>
                <a:solidFill>
                  <a:srgbClr val="ffffff"/>
                </a:solidFill>
              </a:rPr>
              <a:t>(</a:t>
            </a:r>
            <a:r>
              <a:rPr sz="2400">
                <a:solidFill>
                  <a:srgbClr val="ffffff"/>
                </a:solidFill>
              </a:rPr>
              <a:t>1</a:t>
            </a:r>
            <a:r>
              <a:rPr lang="en-US" altLang="ko-KR" sz="2400">
                <a:solidFill>
                  <a:srgbClr val="ffffff"/>
                </a:solidFill>
              </a:rPr>
              <a:t>)</a:t>
            </a:r>
            <a:r>
              <a:rPr lang="ko-KR" altLang="en-US" sz="2400">
                <a:solidFill>
                  <a:srgbClr val="ffffff"/>
                </a:solidFill>
              </a:rPr>
              <a:t> 연산자에서 우선순위가 높은거에서 낮은거 순의 계산에서 오류 발생</a:t>
            </a:r>
            <a:endParaRPr lang="ko-KR" altLang="en-US" sz="2400">
              <a:solidFill>
                <a:srgbClr val="ffffff"/>
              </a:solidFill>
            </a:endParaRPr>
          </a:p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400">
              <a:solidFill>
                <a:srgbClr val="ffffff"/>
              </a:solidFill>
            </a:endParaRPr>
          </a:p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>
                <a:solidFill>
                  <a:srgbClr val="ffffff"/>
                </a:solidFill>
              </a:rPr>
              <a:t>(</a:t>
            </a:r>
            <a:r>
              <a:rPr sz="2400">
                <a:solidFill>
                  <a:srgbClr val="ffffff"/>
                </a:solidFill>
              </a:rPr>
              <a:t>2</a:t>
            </a:r>
            <a:r>
              <a:rPr lang="en-US" altLang="ko-KR" sz="2400">
                <a:solidFill>
                  <a:srgbClr val="ffffff"/>
                </a:solidFill>
              </a:rPr>
              <a:t>)</a:t>
            </a:r>
            <a:r>
              <a:rPr sz="2400">
                <a:solidFill>
                  <a:srgbClr val="ffffff"/>
                </a:solidFill>
              </a:rPr>
              <a:t> ()계산</a:t>
            </a:r>
            <a:r>
              <a:rPr lang="ko-KR" altLang="en-US" sz="2400">
                <a:solidFill>
                  <a:srgbClr val="ffffff"/>
                </a:solidFill>
              </a:rPr>
              <a:t>에서 오류 발생</a:t>
            </a:r>
            <a:endParaRPr lang="ko-KR" altLang="en-US" sz="2400">
              <a:solidFill>
                <a:srgbClr val="ffffff"/>
              </a:solidFill>
            </a:endParaRPr>
          </a:p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2400">
              <a:solidFill>
                <a:srgbClr val="ffffff"/>
              </a:solidFill>
            </a:endParaRPr>
          </a:p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>
                <a:solidFill>
                  <a:srgbClr val="ffffff"/>
                </a:solidFill>
              </a:rPr>
              <a:t>(</a:t>
            </a:r>
            <a:r>
              <a:rPr sz="2400">
                <a:solidFill>
                  <a:srgbClr val="ffffff"/>
                </a:solidFill>
              </a:rPr>
              <a:t>3</a:t>
            </a:r>
            <a:r>
              <a:rPr lang="en-US" altLang="ko-KR" sz="2400">
                <a:solidFill>
                  <a:srgbClr val="ffffff"/>
                </a:solidFill>
              </a:rPr>
              <a:t>)</a:t>
            </a:r>
            <a:r>
              <a:rPr sz="2400">
                <a:solidFill>
                  <a:srgbClr val="ffffff"/>
                </a:solidFill>
              </a:rPr>
              <a:t> </a:t>
            </a:r>
            <a:r>
              <a:rPr lang="ko-KR" altLang="en-US" sz="2400">
                <a:solidFill>
                  <a:srgbClr val="ffffff"/>
                </a:solidFill>
              </a:rPr>
              <a:t>단일연산자 처리가 안됨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19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74345" y="634365"/>
            <a:ext cx="1975485" cy="8502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차례</a:t>
            </a:r>
            <a:endParaRPr lang="ko-KR" altLang="en-US" sz="5000">
              <a:solidFill>
                <a:srgbClr val="ffffff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4345" y="2040890"/>
            <a:ext cx="5033759" cy="374903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4000">
                <a:solidFill>
                  <a:srgbClr val="ffffff"/>
                </a:solidFill>
              </a:rPr>
              <a:t>1. 계산 진행</a:t>
            </a:r>
            <a:r>
              <a:rPr lang="en-US" altLang="ko-KR" sz="4000">
                <a:solidFill>
                  <a:srgbClr val="ffffff"/>
                </a:solidFill>
              </a:rPr>
              <a:t> </a:t>
            </a:r>
            <a:r>
              <a:rPr lang="en-US" altLang="ko-KR" sz="3200">
                <a:solidFill>
                  <a:srgbClr val="ffffff"/>
                </a:solidFill>
              </a:rPr>
              <a:t>(3~4p)</a:t>
            </a:r>
            <a:endParaRPr lang="en-US" altLang="ko-KR" sz="3200">
              <a:solidFill>
                <a:srgbClr val="ffffff"/>
              </a:solidFill>
            </a:endParaRPr>
          </a:p>
          <a:p>
            <a:pPr marL="0" lvl="0" indent="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4000">
                <a:solidFill>
                  <a:srgbClr val="ffffff"/>
                </a:solidFill>
              </a:rPr>
              <a:t>2. </a:t>
            </a:r>
            <a:r>
              <a:rPr lang="ko-KR" altLang="en-US" sz="4000">
                <a:solidFill>
                  <a:srgbClr val="ffffff"/>
                </a:solidFill>
              </a:rPr>
              <a:t>기능 추가</a:t>
            </a:r>
            <a:r>
              <a:rPr lang="en-US" altLang="ko-KR" sz="4000">
                <a:solidFill>
                  <a:srgbClr val="ffffff"/>
                </a:solidFill>
              </a:rPr>
              <a:t> </a:t>
            </a:r>
            <a:r>
              <a:rPr lang="en-US" altLang="ko-KR" sz="3200">
                <a:solidFill>
                  <a:srgbClr val="ffffff"/>
                </a:solidFill>
              </a:rPr>
              <a:t>(5~18p)</a:t>
            </a:r>
            <a:endParaRPr lang="en-US" altLang="ko-KR" sz="3200">
              <a:solidFill>
                <a:srgbClr val="ffffff"/>
              </a:solidFill>
            </a:endParaRPr>
          </a:p>
          <a:p>
            <a:pPr marL="0" lvl="0" indent="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4000">
                <a:solidFill>
                  <a:srgbClr val="ffffff"/>
                </a:solidFill>
              </a:rPr>
              <a:t>3. 오류</a:t>
            </a:r>
            <a:r>
              <a:rPr lang="en-US" altLang="ko-KR" sz="4000">
                <a:solidFill>
                  <a:srgbClr val="ffffff"/>
                </a:solidFill>
              </a:rPr>
              <a:t> </a:t>
            </a:r>
            <a:r>
              <a:rPr lang="en-US" altLang="ko-KR" sz="3200">
                <a:solidFill>
                  <a:srgbClr val="ffffff"/>
                </a:solidFill>
              </a:rPr>
              <a:t>(19~22p)</a:t>
            </a:r>
            <a:endParaRPr lang="en-US" altLang="ko-KR" sz="3200">
              <a:solidFill>
                <a:srgbClr val="ffffff"/>
              </a:solidFill>
            </a:endParaRPr>
          </a:p>
          <a:p>
            <a:pPr marL="0" lvl="0" indent="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4000">
                <a:solidFill>
                  <a:srgbClr val="ffffff"/>
                </a:solidFill>
              </a:rPr>
              <a:t>4. GitHub 활용</a:t>
            </a:r>
            <a:r>
              <a:rPr lang="en-US" altLang="ko-KR" sz="4000">
                <a:solidFill>
                  <a:srgbClr val="ffffff"/>
                </a:solidFill>
              </a:rPr>
              <a:t> </a:t>
            </a:r>
            <a:r>
              <a:rPr lang="en-US" altLang="ko-KR" sz="3200">
                <a:solidFill>
                  <a:srgbClr val="ffffff"/>
                </a:solidFill>
              </a:rPr>
              <a:t>(23p)</a:t>
            </a:r>
            <a:endParaRPr lang="en-US" altLang="ko-KR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568325" y="691515"/>
            <a:ext cx="4363715" cy="8502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3. 오류 </a:t>
            </a:r>
            <a:r>
              <a:rPr lang="en-US" altLang="ko-KR" sz="5000">
                <a:solidFill>
                  <a:srgbClr val="ffffff"/>
                </a:solidFill>
              </a:rPr>
              <a:t>(1)</a:t>
            </a:r>
            <a:endParaRPr lang="en-US" altLang="ko-KR" sz="5000">
              <a:solidFill>
                <a:srgbClr val="ffffff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499109" y="1844824"/>
            <a:ext cx="4869042" cy="448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2400" b="1" i="0" u="none" strike="noStrike" kern="1200" cap="none" spc="0" normalizeH="0" baseline="0">
                <a:solidFill>
                  <a:srgbClr val="ffffff"/>
                </a:solidFill>
              </a:rPr>
              <a:t>Infix2Postfix</a:t>
            </a:r>
            <a:r>
              <a:rPr kumimoji="0" sz="2400" b="1" i="0" u="none" strike="noStrike" kern="1200" cap="none" spc="0" normalizeH="0" baseline="0">
                <a:solidFill>
                  <a:srgbClr val="ffffff"/>
                </a:solidFill>
                <a:cs typeface="함초롬바탕"/>
              </a:rPr>
              <a:t>클래스 코드 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ffff"/>
                </a:solidFill>
                <a:cs typeface="함초롬바탕"/>
              </a:rPr>
              <a:t>수정</a:t>
            </a:r>
            <a:endParaRPr kumimoji="0" lang="ko-KR" altLang="en-US" sz="2400" b="1" i="0" u="none" strike="noStrike" kern="1200" cap="none" spc="0" normalizeH="0" baseline="0">
              <a:solidFill>
                <a:srgbClr val="ffffff"/>
              </a:solidFill>
              <a:cs typeface="함초롬바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2293620"/>
          <a:ext cx="8421601" cy="4159713"/>
        </p:xfrm>
        <a:graphic>
          <a:graphicData uri="http://schemas.openxmlformats.org/drawingml/2006/table">
            <a:tbl>
              <a:tblPr firstRow="1" bandRow="1"/>
              <a:tblGrid>
                <a:gridCol w="656821"/>
                <a:gridCol w="7764780"/>
              </a:tblGrid>
              <a:tr h="6432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문제점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ffffff"/>
                          </a:solidFill>
                        </a:rPr>
                        <a:t>연산자에서 우선순위가 높은거에서 낮은거 순의 계산에서 오류 발생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691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원인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op2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를 가져오면 현재 토큰과 비교하여 우선 순위가 같거나 높은 경우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buf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에 추가하지만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스택에서 제거하지 않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</a:rPr>
                        <a:t>기 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때문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691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해결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op2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대신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stack.pop()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을 사용하면 스택에서 연산자를 제거하고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buf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에 추가하여 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</a:rPr>
                        <a:t>해결</a:t>
                      </a:r>
                      <a:endParaRPr lang="ko-KR" altLang="en-US" b="0" i="0" u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7808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코드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4032" y="4509120"/>
            <a:ext cx="7406400" cy="1741900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20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568325" y="691515"/>
            <a:ext cx="4363715" cy="8502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3. 오류 </a:t>
            </a:r>
            <a:r>
              <a:rPr lang="en-US" altLang="ko-KR" sz="5000">
                <a:solidFill>
                  <a:srgbClr val="ffffff"/>
                </a:solidFill>
              </a:rPr>
              <a:t>(2)</a:t>
            </a:r>
            <a:endParaRPr lang="en-US" altLang="ko-KR" sz="5000">
              <a:solidFill>
                <a:srgbClr val="ffffff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499109" y="1844824"/>
            <a:ext cx="4869042" cy="448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2400" b="1" i="0" u="none" strike="noStrike" kern="1200" cap="none" spc="0" normalizeH="0" baseline="0">
                <a:solidFill>
                  <a:srgbClr val="ffffff"/>
                </a:solidFill>
              </a:rPr>
              <a:t>Infix2Postfix</a:t>
            </a:r>
            <a:r>
              <a:rPr kumimoji="0" sz="2400" b="1" i="0" u="none" strike="noStrike" kern="1200" cap="none" spc="0" normalizeH="0" baseline="0">
                <a:solidFill>
                  <a:srgbClr val="ffffff"/>
                </a:solidFill>
                <a:cs typeface="함초롬바탕"/>
              </a:rPr>
              <a:t>클래스 코드 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ffff"/>
                </a:solidFill>
                <a:cs typeface="함초롬바탕"/>
              </a:rPr>
              <a:t>추가</a:t>
            </a:r>
            <a:endParaRPr kumimoji="0" lang="ko-KR" altLang="en-US" sz="2400" b="1" i="0" u="none" strike="noStrike" kern="1200" cap="none" spc="0" normalizeH="0" baseline="0">
              <a:solidFill>
                <a:srgbClr val="ffffff"/>
              </a:solidFill>
              <a:cs typeface="함초롬바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2309837"/>
          <a:ext cx="8421601" cy="4215505"/>
        </p:xfrm>
        <a:graphic>
          <a:graphicData uri="http://schemas.openxmlformats.org/drawingml/2006/table">
            <a:tbl>
              <a:tblPr firstRow="1" bandRow="1"/>
              <a:tblGrid>
                <a:gridCol w="656821"/>
                <a:gridCol w="7764780"/>
              </a:tblGrid>
              <a:tr h="6497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문제점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 ()계산</a:t>
                      </a:r>
                      <a:r>
                        <a:rPr lang="ko-KR" altLang="en-US">
                          <a:solidFill>
                            <a:srgbClr val="ffffff"/>
                          </a:solidFill>
                        </a:rPr>
                        <a:t>에서 오류 발생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188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원인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괄호 계산이 제대로 이루어지지 않는 문제는 문자열 비교 방식 때문임</a:t>
                      </a:r>
                      <a:endParaRPr b="0" i="0" u="none" strike="noStrike">
                        <a:solidFill>
                          <a:srgbClr val="ffffff"/>
                        </a:solidFill>
                        <a:cs typeface="함초롬바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0" i="0" u="none" strike="noStrike">
                          <a:solidFill>
                            <a:srgbClr val="ffffff"/>
                          </a:solidFill>
                        </a:rPr>
                        <a:t>*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==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연산자</a:t>
                      </a:r>
                      <a:r>
                        <a:rPr lang="en-US" altLang="ko-KR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: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 두 문자열이 동일한 객체를 참조하는지 확인</a:t>
                      </a:r>
                      <a:endParaRPr b="0" i="0" u="none" strike="noStrike">
                        <a:solidFill>
                          <a:srgbClr val="ffffff"/>
                        </a:solidFill>
                        <a:cs typeface="함초롬바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0" i="0" u="none" strike="noStrike">
                          <a:solidFill>
                            <a:srgbClr val="ffffff"/>
                          </a:solidFill>
                        </a:rPr>
                        <a:t>*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equals()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메소드</a:t>
                      </a:r>
                      <a:r>
                        <a:rPr lang="en-US" altLang="ko-KR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: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는 문자열의 내용이 같은지 비교</a:t>
                      </a:r>
                      <a:endParaRPr b="0" i="0" u="none" strike="noStrike">
                        <a:solidFill>
                          <a:srgbClr val="ffffff"/>
                        </a:solidFill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490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해결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==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을 </a:t>
                      </a:r>
                      <a:r>
                        <a:rPr lang="en-US" altLang="ko-KR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equals()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로 바꾸면 해결</a:t>
                      </a:r>
                      <a:endParaRPr lang="en-US" altLang="ko-KR" b="0" i="0" u="none" strike="noStrike">
                        <a:solidFill>
                          <a:srgbClr val="ffffff"/>
                        </a:solidFill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78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코드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34635" y="4401373"/>
            <a:ext cx="3074728" cy="2072099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21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568325" y="691515"/>
            <a:ext cx="4363715" cy="8502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3. 오류 </a:t>
            </a:r>
            <a:r>
              <a:rPr lang="en-US" altLang="ko-KR" sz="5000">
                <a:solidFill>
                  <a:srgbClr val="ffffff"/>
                </a:solidFill>
              </a:rPr>
              <a:t>(3)</a:t>
            </a:r>
            <a:endParaRPr lang="en-US" altLang="ko-KR" sz="5000">
              <a:solidFill>
                <a:srgbClr val="ffffff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499109" y="1844824"/>
            <a:ext cx="4869042" cy="448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2400" b="1" i="0" u="none" strike="noStrike" kern="1200" cap="none" spc="0" normalizeH="0" baseline="0">
                <a:solidFill>
                  <a:srgbClr val="ffffff"/>
                </a:solidFill>
              </a:rPr>
              <a:t>Infix2Postfix</a:t>
            </a:r>
            <a:r>
              <a:rPr kumimoji="0" sz="2400" b="1" i="0" u="none" strike="noStrike" kern="1200" cap="none" spc="0" normalizeH="0" baseline="0">
                <a:solidFill>
                  <a:srgbClr val="ffffff"/>
                </a:solidFill>
                <a:cs typeface="함초롬바탕"/>
              </a:rPr>
              <a:t>클래스 코드 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ffff"/>
                </a:solidFill>
                <a:cs typeface="함초롬바탕"/>
              </a:rPr>
              <a:t>추가</a:t>
            </a:r>
            <a:endParaRPr kumimoji="0" lang="ko-KR" altLang="en-US" sz="2400" b="1" i="0" u="none" strike="noStrike" kern="1200" cap="none" spc="0" normalizeH="0" baseline="0">
              <a:solidFill>
                <a:srgbClr val="ffffff"/>
              </a:solidFill>
              <a:cs typeface="함초롬바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2293620"/>
          <a:ext cx="8421601" cy="4303730"/>
        </p:xfrm>
        <a:graphic>
          <a:graphicData uri="http://schemas.openxmlformats.org/drawingml/2006/table">
            <a:tbl>
              <a:tblPr firstRow="1" bandRow="1"/>
              <a:tblGrid>
                <a:gridCol w="656821"/>
                <a:gridCol w="7764780"/>
              </a:tblGrid>
              <a:tr h="6951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문제점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ffffff"/>
                          </a:solidFill>
                        </a:rPr>
                        <a:t>단일연산자 처리가 안됨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318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원인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단일 연산자와 이항연산자를 구분하는 코드가 없기 때문임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231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해결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last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가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true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일 때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-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기호를 만나면 이는 음수를 나타내므로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을 추가하고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, last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가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false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일 때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-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기호를 만나면 이는 뺄셈 연산자로 처리</a:t>
                      </a:r>
                      <a:endParaRPr lang="ko-KR" altLang="en-US" b="0" i="0" u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536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코드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50000"/>
          <a:stretch>
            <a:fillRect/>
          </a:stretch>
        </p:blipFill>
        <p:spPr>
          <a:xfrm>
            <a:off x="1079424" y="4445486"/>
            <a:ext cx="3708412" cy="19851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50000"/>
          <a:stretch>
            <a:fillRect/>
          </a:stretch>
        </p:blipFill>
        <p:spPr>
          <a:xfrm>
            <a:off x="4932040" y="4445487"/>
            <a:ext cx="3708412" cy="1985161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22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539552" y="640527"/>
            <a:ext cx="4572000" cy="85299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4. Git</a:t>
            </a:r>
            <a:r>
              <a:rPr lang="en-US" altLang="ko-KR" sz="5000">
                <a:solidFill>
                  <a:srgbClr val="ffffff"/>
                </a:solidFill>
              </a:rPr>
              <a:t>H</a:t>
            </a:r>
            <a:r>
              <a:rPr sz="5000">
                <a:solidFill>
                  <a:srgbClr val="ffffff"/>
                </a:solidFill>
              </a:rPr>
              <a:t>ub 활용</a:t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830"/>
          <a:stretch>
            <a:fillRect/>
          </a:stretch>
        </p:blipFill>
        <p:spPr>
          <a:xfrm>
            <a:off x="456027" y="1844824"/>
            <a:ext cx="4038599" cy="19972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7860"/>
          <a:stretch>
            <a:fillRect/>
          </a:stretch>
        </p:blipFill>
        <p:spPr>
          <a:xfrm>
            <a:off x="4699302" y="1844824"/>
            <a:ext cx="4038296" cy="2023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027" y="4340013"/>
            <a:ext cx="4038599" cy="20225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63880"/>
          <a:stretch>
            <a:fillRect/>
          </a:stretch>
        </p:blipFill>
        <p:spPr>
          <a:xfrm>
            <a:off x="4699303" y="4356362"/>
            <a:ext cx="4038296" cy="1989891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1723464" y="3868208"/>
            <a:ext cx="1503727" cy="361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GitHub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연동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5739448" y="3980134"/>
            <a:ext cx="1958005" cy="35987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코드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파일 공유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551555" y="6449332"/>
            <a:ext cx="4612733" cy="35913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GitHub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의 토론시스템을 통한 간단한 의논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23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3788" y="5949280"/>
            <a:ext cx="3816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Contact Us</a:t>
            </a:r>
            <a:endParaRPr lang="en-US" altLang="ko-KR" sz="11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000-000-0000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mail@address.com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145" y="3105835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/>
          <p:nvPr/>
        </p:nvSpPr>
        <p:spPr>
          <a:xfrm>
            <a:off x="539552" y="702082"/>
            <a:ext cx="7488832" cy="849223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1. 계산 진행</a:t>
            </a:r>
            <a:r>
              <a:rPr lang="en-US" altLang="ko-KR" sz="4000">
                <a:solidFill>
                  <a:srgbClr val="ffffff"/>
                </a:solidFill>
              </a:rPr>
              <a:t>(</a:t>
            </a:r>
            <a:r>
              <a:rPr lang="ko-KR" altLang="en-US" sz="4000">
                <a:solidFill>
                  <a:srgbClr val="ffffff"/>
                </a:solidFill>
              </a:rPr>
              <a:t>중위</a:t>
            </a:r>
            <a:r>
              <a:rPr lang="en-US" altLang="ko-KR" sz="4000">
                <a:solidFill>
                  <a:srgbClr val="ffffff"/>
                </a:solidFill>
              </a:rPr>
              <a:t>-&gt;</a:t>
            </a:r>
            <a:r>
              <a:rPr lang="ko-KR" altLang="en-US" sz="4000">
                <a:solidFill>
                  <a:srgbClr val="ffffff"/>
                </a:solidFill>
              </a:rPr>
              <a:t>후위</a:t>
            </a:r>
            <a:r>
              <a:rPr lang="en-US" altLang="ko-KR" sz="4000">
                <a:solidFill>
                  <a:srgbClr val="ffffff"/>
                </a:solidFill>
              </a:rPr>
              <a:t>)</a:t>
            </a:r>
            <a:endParaRPr lang="en-US" altLang="ko-KR" sz="4000">
              <a:solidFill>
                <a:srgbClr val="ffffff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000">
                <a:solidFill>
                  <a:schemeClr val="lt1"/>
                </a:solidFill>
              </a:rPr>
              <a:t>  3</a:t>
            </a:r>
            <a:endParaRPr lang="en-US" altLang="ko-KR" sz="1000">
              <a:solidFill>
                <a:schemeClr val="lt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79512" y="1954127"/>
            <a:ext cx="1818201" cy="1330857"/>
          </a:xfrm>
          <a:prstGeom prst="flowChart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연산자인가</a:t>
            </a:r>
            <a:r>
              <a:rPr lang="en-US" altLang="ko-KR">
                <a:solidFill>
                  <a:srgbClr val="000000"/>
                </a:solidFill>
              </a:rPr>
              <a:t>?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395519" y="5373216"/>
            <a:ext cx="1816441" cy="1248142"/>
          </a:xfrm>
          <a:prstGeom prst="flowChartProcess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buf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395519" y="1954126"/>
            <a:ext cx="1818202" cy="1330857"/>
          </a:xfrm>
          <a:prstGeom prst="flowChartProcess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stack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추가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" name="화살표 10"/>
          <p:cNvCxnSpPr/>
          <p:nvPr/>
        </p:nvCxnSpPr>
        <p:spPr>
          <a:xfrm>
            <a:off x="2051720" y="2619555"/>
            <a:ext cx="252028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선 11"/>
          <p:cNvCxnSpPr/>
          <p:nvPr/>
        </p:nvCxnSpPr>
        <p:spPr>
          <a:xfrm rot="16200000" flipH="1" flipV="1">
            <a:off x="-174529" y="4779149"/>
            <a:ext cx="243627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>
            <a:off x="1043608" y="5997287"/>
            <a:ext cx="1260140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1907703" y="5517232"/>
            <a:ext cx="540060" cy="335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solidFill>
                  <a:srgbClr val="ffffff"/>
                </a:solidFill>
              </a:rPr>
              <a:t>No</a:t>
            </a:r>
            <a:endParaRPr lang="en-US" altLang="ko-KR" sz="1600">
              <a:solidFill>
                <a:srgbClr val="ffffff"/>
              </a:solidFill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1961710" y="2284290"/>
            <a:ext cx="540060" cy="3352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Yes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572000" y="1954126"/>
            <a:ext cx="1800200" cy="1330857"/>
          </a:xfrm>
          <a:prstGeom prst="flowChartProcess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stack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“(”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만날때까지 연산자 삭제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buf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추가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6768244" y="1954126"/>
            <a:ext cx="1800200" cy="1330857"/>
          </a:xfrm>
          <a:prstGeom prst="flowChartProcess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스택의 맨위 원소랑 우선순위 비교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2375756" y="1808820"/>
            <a:ext cx="928864" cy="358075"/>
          </a:xfrm>
          <a:prstGeom prst="flowChartProcess">
            <a:avLst/>
          </a:prstGeom>
          <a:solidFill>
            <a:srgbClr val="5b9bd5">
              <a:alpha val="100000"/>
            </a:srgbClr>
          </a:solidFill>
          <a:ln w="25400" cap="flat" cmpd="sng" algn="ctr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“(”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4553998" y="1808820"/>
            <a:ext cx="919667" cy="358075"/>
          </a:xfrm>
          <a:prstGeom prst="flowChartProcess">
            <a:avLst/>
          </a:prstGeom>
          <a:solidFill>
            <a:srgbClr val="5b9bd5">
              <a:alpha val="100000"/>
            </a:srgbClr>
          </a:solidFill>
          <a:ln w="25400" cap="flat" cmpd="sng" algn="ctr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 if “)”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6750242" y="1808820"/>
            <a:ext cx="972108" cy="358075"/>
          </a:xfrm>
          <a:prstGeom prst="flowChartProcess">
            <a:avLst/>
          </a:prstGeom>
          <a:solidFill>
            <a:srgbClr val="5b9bd5">
              <a:alpha val="100000"/>
            </a:srgbClr>
          </a:solidFill>
          <a:ln w="25400" cap="flat" cmpd="sng" algn="ctr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else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다른 연산자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4572000" y="3561010"/>
            <a:ext cx="1800200" cy="876101"/>
          </a:xfrm>
          <a:prstGeom prst="flowChartProcess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“(”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괄호 삭제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선 25"/>
          <p:cNvCxnSpPr>
            <a:stCxn id="16" idx="2"/>
            <a:endCxn id="25" idx="0"/>
          </p:cNvCxnSpPr>
          <p:nvPr/>
        </p:nvCxnSpPr>
        <p:spPr>
          <a:xfrm rot="16200000" flipH="1">
            <a:off x="5334087" y="3422997"/>
            <a:ext cx="27602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6750242" y="3561010"/>
            <a:ext cx="1800200" cy="876101"/>
          </a:xfrm>
          <a:prstGeom prst="flowChartProcess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높으면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stack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추가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6750241" y="4713138"/>
            <a:ext cx="1800200" cy="971726"/>
          </a:xfrm>
          <a:prstGeom prst="flowChartProcess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그렇지 않으면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맨위 원소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buf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빼낸 연산자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stack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추가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6" name="선 35"/>
          <p:cNvCxnSpPr/>
          <p:nvPr/>
        </p:nvCxnSpPr>
        <p:spPr>
          <a:xfrm rot="16200000" flipH="1">
            <a:off x="7530331" y="3429000"/>
            <a:ext cx="276026" cy="0"/>
          </a:xfrm>
          <a:prstGeom prst="line">
            <a:avLst/>
          </a:prstGeom>
          <a:noFill/>
          <a:ln w="9525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37" name="선 36"/>
          <p:cNvCxnSpPr/>
          <p:nvPr/>
        </p:nvCxnSpPr>
        <p:spPr>
          <a:xfrm rot="16200000" flipH="1">
            <a:off x="7530331" y="4575125"/>
            <a:ext cx="276026" cy="0"/>
          </a:xfrm>
          <a:prstGeom prst="line">
            <a:avLst/>
          </a:prstGeom>
          <a:noFill/>
          <a:ln w="9525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sp>
        <p:nvSpPr>
          <p:cNvPr id="40" name="순서도: 처리 39"/>
          <p:cNvSpPr/>
          <p:nvPr/>
        </p:nvSpPr>
        <p:spPr>
          <a:xfrm>
            <a:off x="6750241" y="5960891"/>
            <a:ext cx="1800200" cy="660467"/>
          </a:xfrm>
          <a:prstGeom prst="flowChartProcess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음수 부호 판별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1" name="선 40"/>
          <p:cNvCxnSpPr/>
          <p:nvPr/>
        </p:nvCxnSpPr>
        <p:spPr>
          <a:xfrm rot="16200000" flipH="1">
            <a:off x="7530331" y="5822878"/>
            <a:ext cx="276026" cy="0"/>
          </a:xfrm>
          <a:prstGeom prst="line">
            <a:avLst/>
          </a:prstGeom>
          <a:noFill/>
          <a:ln w="9525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/>
          <p:nvPr/>
        </p:nvSpPr>
        <p:spPr>
          <a:xfrm>
            <a:off x="539552" y="702082"/>
            <a:ext cx="7326814" cy="849223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1. 계산 </a:t>
            </a:r>
            <a:r>
              <a:rPr lang="ko-KR" altLang="en-US" sz="5000">
                <a:solidFill>
                  <a:srgbClr val="ffffff"/>
                </a:solidFill>
              </a:rPr>
              <a:t>진</a:t>
            </a:r>
            <a:r>
              <a:rPr sz="5000">
                <a:solidFill>
                  <a:srgbClr val="ffffff"/>
                </a:solidFill>
              </a:rPr>
              <a:t>행</a:t>
            </a:r>
            <a:r>
              <a:rPr lang="en-US" altLang="ko-KR" sz="4000">
                <a:solidFill>
                  <a:srgbClr val="ffffff"/>
                </a:solidFill>
              </a:rPr>
              <a:t>(</a:t>
            </a:r>
            <a:r>
              <a:rPr lang="ko-KR" altLang="en-US" sz="4000">
                <a:solidFill>
                  <a:srgbClr val="ffffff"/>
                </a:solidFill>
              </a:rPr>
              <a:t>후위 계산</a:t>
            </a:r>
            <a:r>
              <a:rPr lang="en-US" altLang="ko-KR" sz="4000">
                <a:solidFill>
                  <a:srgbClr val="ffffff"/>
                </a:solidFill>
              </a:rPr>
              <a:t>)</a:t>
            </a:r>
            <a:endParaRPr lang="en-US" altLang="ko-KR" sz="4000">
              <a:solidFill>
                <a:srgbClr val="ffffff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4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744814" y="2818223"/>
            <a:ext cx="1818201" cy="1330857"/>
          </a:xfrm>
          <a:prstGeom prst="flowChartProcess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연산자인가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427015" y="5373216"/>
            <a:ext cx="1816441" cy="1248142"/>
          </a:xfrm>
          <a:prstGeom prst="flowChartProcess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stack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3425254" y="2818223"/>
            <a:ext cx="1818202" cy="1330857"/>
          </a:xfrm>
          <a:prstGeom prst="flowChartProcess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피연산자  스택에서 꺼내서 계산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" name="화살표 10"/>
          <p:cNvCxnSpPr>
            <a:stCxn id="8" idx="3"/>
          </p:cNvCxnSpPr>
          <p:nvPr/>
        </p:nvCxnSpPr>
        <p:spPr>
          <a:xfrm>
            <a:off x="2563016" y="3483651"/>
            <a:ext cx="729081" cy="0"/>
          </a:xfrm>
          <a:prstGeom prst="straightConnector1">
            <a:avLst/>
          </a:prstGeom>
          <a:noFill/>
          <a:ln w="9525" cap="flat" cmpd="sng" algn="ctr">
            <a:solidFill>
              <a:srgbClr val="ffff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선 11"/>
          <p:cNvCxnSpPr/>
          <p:nvPr/>
        </p:nvCxnSpPr>
        <p:spPr>
          <a:xfrm rot="16200000" flipH="1" flipV="1">
            <a:off x="611038" y="5073184"/>
            <a:ext cx="1848207" cy="0"/>
          </a:xfrm>
          <a:prstGeom prst="line">
            <a:avLst/>
          </a:prstGeom>
          <a:noFill/>
          <a:ln w="9525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13" name="화살표 12"/>
          <p:cNvCxnSpPr/>
          <p:nvPr/>
        </p:nvCxnSpPr>
        <p:spPr>
          <a:xfrm>
            <a:off x="1535141" y="5997287"/>
            <a:ext cx="1756955" cy="0"/>
          </a:xfrm>
          <a:prstGeom prst="straightConnector1">
            <a:avLst/>
          </a:prstGeom>
          <a:noFill/>
          <a:ln w="9525" cap="flat" cmpd="sng" algn="ctr">
            <a:solidFill>
              <a:srgbClr val="ffff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가로 글상자 13"/>
          <p:cNvSpPr txBox="1"/>
          <p:nvPr/>
        </p:nvSpPr>
        <p:spPr>
          <a:xfrm>
            <a:off x="2527012" y="5520795"/>
            <a:ext cx="540060" cy="3352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No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527012" y="2997260"/>
            <a:ext cx="540060" cy="3352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Yes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066166" y="2818222"/>
            <a:ext cx="1800200" cy="1330857"/>
          </a:xfrm>
          <a:prstGeom prst="flowChartProcess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결괏값 스택에 넣음 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3405490" y="2639185"/>
            <a:ext cx="928864" cy="358075"/>
          </a:xfrm>
          <a:prstGeom prst="flowChartProcess">
            <a:avLst/>
          </a:prstGeom>
          <a:solidFill>
            <a:srgbClr val="5b9bd5">
              <a:alpha val="100000"/>
            </a:srgbClr>
          </a:solidFill>
          <a:ln w="25400" cap="flat" cmpd="sng" algn="ctr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!=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괄호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9" name="선 28"/>
          <p:cNvCxnSpPr>
            <a:stCxn id="10" idx="3"/>
            <a:endCxn id="16" idx="1"/>
          </p:cNvCxnSpPr>
          <p:nvPr/>
        </p:nvCxnSpPr>
        <p:spPr>
          <a:xfrm flipV="1">
            <a:off x="5243456" y="3483651"/>
            <a:ext cx="82271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가로 글상자 31"/>
          <p:cNvSpPr txBox="1"/>
          <p:nvPr/>
        </p:nvSpPr>
        <p:spPr>
          <a:xfrm>
            <a:off x="445089" y="1988840"/>
            <a:ext cx="4703905" cy="4446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>
                <a:solidFill>
                  <a:schemeClr val="lt1"/>
                </a:solidFill>
              </a:rPr>
              <a:t>&lt;</a:t>
            </a:r>
            <a:r>
              <a:rPr lang="ko-KR" altLang="en-US" sz="2400">
                <a:solidFill>
                  <a:schemeClr val="lt1"/>
                </a:solidFill>
              </a:rPr>
              <a:t>연산자가 없을 떄까지 반복</a:t>
            </a:r>
            <a:r>
              <a:rPr lang="en-US" altLang="ko-KR" sz="2400">
                <a:solidFill>
                  <a:schemeClr val="lt1"/>
                </a:solidFill>
              </a:rPr>
              <a:t>&gt;</a:t>
            </a:r>
            <a:endParaRPr lang="en-US" altLang="ko-KR" sz="24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2. 기능 추가 </a:t>
            </a:r>
            <a:endParaRPr lang="ko-KR" altLang="en-US" sz="5000">
              <a:solidFill>
                <a:srgbClr val="ffffff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95536" y="2570153"/>
            <a:ext cx="3844913" cy="3836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ffffff"/>
                </a:solidFill>
              </a:rPr>
              <a:t>추가한 기능들</a:t>
            </a:r>
            <a:endParaRPr lang="ko-KR" altLang="en-US" sz="240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ffffff"/>
                </a:solidFill>
              </a:rPr>
              <a:t>-</a:t>
            </a:r>
            <a:r>
              <a:rPr lang="ko-KR" altLang="en-US" sz="2400">
                <a:solidFill>
                  <a:srgbClr val="ffffff"/>
                </a:solidFill>
              </a:rPr>
              <a:t>괄호</a:t>
            </a:r>
            <a:endParaRPr lang="ko-KR" altLang="en-US" sz="240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ffffff"/>
                </a:solidFill>
              </a:rPr>
              <a:t>-</a:t>
            </a:r>
            <a:r>
              <a:rPr lang="ko-KR" altLang="en-US" sz="2400">
                <a:solidFill>
                  <a:srgbClr val="ffffff"/>
                </a:solidFill>
              </a:rPr>
              <a:t>제곱</a:t>
            </a:r>
            <a:endParaRPr lang="ko-KR" altLang="en-US" sz="240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ffffff"/>
                </a:solidFill>
              </a:rPr>
              <a:t>-</a:t>
            </a:r>
            <a:r>
              <a:rPr lang="ko-KR" altLang="en-US" sz="2400">
                <a:solidFill>
                  <a:srgbClr val="ffffff"/>
                </a:solidFill>
              </a:rPr>
              <a:t>소수점</a:t>
            </a:r>
            <a:endParaRPr lang="ko-KR" altLang="en-US" sz="240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ffffff"/>
                </a:solidFill>
              </a:rPr>
              <a:t>-</a:t>
            </a:r>
            <a:r>
              <a:rPr lang="ko-KR" altLang="en-US" sz="2400">
                <a:solidFill>
                  <a:srgbClr val="ffffff"/>
                </a:solidFill>
              </a:rPr>
              <a:t>하나씩 지우는 기능</a:t>
            </a:r>
            <a:endParaRPr lang="ko-KR" altLang="en-US" sz="240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4400">
                <a:solidFill>
                  <a:srgbClr val="ffffff"/>
                </a:solidFill>
              </a:rPr>
              <a:t> </a:t>
            </a:r>
            <a:r>
              <a:rPr lang="ko-KR" altLang="en-US" sz="2400">
                <a:solidFill>
                  <a:srgbClr val="ffffff"/>
                </a:solidFill>
              </a:rPr>
              <a:t> </a:t>
            </a:r>
            <a:endParaRPr lang="ko-KR" altLang="en-US" sz="2400">
              <a:solidFill>
                <a:srgbClr val="ffffff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6524" y="2570153"/>
            <a:ext cx="3751482" cy="3564600"/>
          </a:xfrm>
          <a:prstGeom prst="rect">
            <a:avLst/>
          </a:prstGeom>
        </p:spPr>
      </p:pic>
      <p:sp>
        <p:nvSpPr>
          <p:cNvPr id="15" name="가로 글상자 14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5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2. 기능 추가 </a:t>
            </a:r>
            <a:r>
              <a:rPr sz="4000">
                <a:solidFill>
                  <a:srgbClr val="ffffff"/>
                </a:solidFill>
              </a:rPr>
              <a:t>(( ) 계산)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6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359532" y="2782039"/>
            <a:ext cx="8424936" cy="33832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400" b="0" i="0" u="none" strike="noStrike" mc:Ignorable="hp" hp:hslEmbossed="0">
                <a:solidFill>
                  <a:srgbClr val="ffffff"/>
                </a:solidFill>
              </a:rPr>
              <a:t>-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ffffff"/>
                </a:solidFill>
                <a:cs typeface="함초롬바탕"/>
              </a:rPr>
              <a:t>버튼 추가</a:t>
            </a:r>
            <a:endParaRPr xmlns:mc="http://schemas.openxmlformats.org/markup-compatibility/2006" xmlns:hp="http://schemas.haansoft.com/office/presentation/8.0" sz="2400" b="0" i="0" u="none" strike="noStrike" mc:Ignorable="hp" hp:hslEmbossed="0">
              <a:solidFill>
                <a:srgbClr val="ffffff"/>
              </a:solidFill>
              <a:cs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2400" b="0" i="0" u="none" strike="noStrike" mc:Ignorable="hp" hp:hslEmbossed="0">
              <a:solidFill>
                <a:srgbClr val="ffffff"/>
              </a:solidFill>
              <a:cs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400" b="0" i="0" u="none" strike="noStrike" mc:Ignorable="hp" hp:hslEmbossed="0">
                <a:solidFill>
                  <a:srgbClr val="ffffff"/>
                </a:solidFill>
              </a:rPr>
              <a:t>-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ffffff"/>
                </a:solidFill>
                <a:cs typeface="함초롬바탕"/>
              </a:rPr>
              <a:t>연산자랑 같은 토큰 취급</a:t>
            </a:r>
            <a:endParaRPr xmlns:mc="http://schemas.openxmlformats.org/markup-compatibility/2006" xmlns:hp="http://schemas.haansoft.com/office/presentation/8.0" sz="2400" b="0" i="0" u="none" strike="noStrike" mc:Ignorable="hp" hp:hslEmbossed="0">
              <a:solidFill>
                <a:srgbClr val="ffffff"/>
              </a:solidFill>
              <a:cs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2400" b="0" i="0" u="none" strike="noStrike" mc:Ignorable="hp" hp:hslEmbossed="0">
              <a:solidFill>
                <a:srgbClr val="ffffff"/>
              </a:solidFill>
              <a:cs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400" b="0" i="0" u="none" strike="noStrike" mc:Ignorable="hp" hp:hslEmbossed="0">
                <a:solidFill>
                  <a:srgbClr val="ffffff"/>
                </a:solidFill>
              </a:rPr>
              <a:t>-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ffffff"/>
                </a:solidFill>
                <a:cs typeface="함초롬바탕"/>
              </a:rPr>
              <a:t>괄호 안의 연산부터 계산</a:t>
            </a:r>
            <a:endParaRPr xmlns:mc="http://schemas.openxmlformats.org/markup-compatibility/2006" xmlns:hp="http://schemas.haansoft.com/office/presentation/8.0" sz="2400" b="0" i="0" u="none" strike="noStrike" mc:Ignorable="hp" hp:hslEmbossed="0">
              <a:solidFill>
                <a:srgbClr val="ffffff"/>
              </a:solidFill>
              <a:cs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2400" b="0" i="0" u="none" strike="noStrike" mc:Ignorable="hp" hp:hslEmbossed="0">
              <a:solidFill>
                <a:srgbClr val="ffffff"/>
              </a:solidFill>
              <a:cs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400" b="0" i="0" u="none" strike="noStrike" mc:Ignorable="hp" hp:hslEmbossed="0">
                <a:solidFill>
                  <a:srgbClr val="ffffff"/>
                </a:solidFill>
              </a:rPr>
              <a:t>-) (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ffffff"/>
                </a:solidFill>
                <a:cs typeface="함초롬바탕"/>
              </a:rPr>
              <a:t>이런식의 계산은 안되도록 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>
                <a:solidFill>
                  <a:srgbClr val="ffffff"/>
                </a:solidFill>
              </a:rPr>
              <a:t>i=0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ffffff"/>
                </a:solidFill>
                <a:cs typeface="함초롬바탕"/>
              </a:rPr>
              <a:t>으로 정의해서 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>
                <a:solidFill>
                  <a:srgbClr val="ffffff"/>
                </a:solidFill>
              </a:rPr>
              <a:t>‘(’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ffffff"/>
                </a:solidFill>
                <a:cs typeface="함초롬바탕"/>
              </a:rPr>
              <a:t>이면 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>
                <a:solidFill>
                  <a:srgbClr val="ffffff"/>
                </a:solidFill>
              </a:rPr>
              <a:t>+1, ‘)’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ffffff"/>
                </a:solidFill>
                <a:cs typeface="함초롬바탕"/>
              </a:rPr>
              <a:t>이면 –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>
                <a:solidFill>
                  <a:srgbClr val="ffffff"/>
                </a:solidFill>
              </a:rPr>
              <a:t>1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ffffff"/>
                </a:solidFill>
                <a:cs typeface="함초롬바탕"/>
              </a:rPr>
              <a:t>하도록 하여 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>
                <a:solidFill>
                  <a:srgbClr val="ffffff"/>
                </a:solidFill>
              </a:rPr>
              <a:t>‘)’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ffffff"/>
                </a:solidFill>
                <a:cs typeface="함초롬바탕"/>
              </a:rPr>
              <a:t>이 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>
                <a:solidFill>
                  <a:srgbClr val="ffffff"/>
                </a:solidFill>
              </a:rPr>
              <a:t>‘(’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ffffff"/>
                </a:solidFill>
                <a:cs typeface="함초롬바탕"/>
              </a:rPr>
              <a:t>의 개수보다 많게 되지않도록 설정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3491880" y="1916832"/>
            <a:ext cx="1916713" cy="57449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계획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2. 기능 추가 </a:t>
            </a:r>
            <a:r>
              <a:rPr sz="4000">
                <a:solidFill>
                  <a:srgbClr val="ffffff"/>
                </a:solidFill>
              </a:rPr>
              <a:t>(( ) 계산)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4" name="가로 글상자 3"/>
          <p:cNvSpPr txBox="1"/>
          <p:nvPr/>
        </p:nvSpPr>
        <p:spPr>
          <a:xfrm>
            <a:off x="302854" y="1839883"/>
            <a:ext cx="4869041" cy="444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0" u="none" strike="noStrike">
                <a:solidFill>
                  <a:srgbClr val="ffffff"/>
                </a:solidFill>
              </a:rPr>
              <a:t>Infix2Postfix</a:t>
            </a:r>
            <a:r>
              <a:rPr sz="2400" b="1" i="0" u="none" strike="noStrike">
                <a:solidFill>
                  <a:srgbClr val="ffffff"/>
                </a:solidFill>
                <a:cs typeface="함초롬바탕"/>
              </a:rPr>
              <a:t>클래스 코드 추가</a:t>
            </a:r>
            <a:endParaRPr lang="ko-KR" altLang="en-US" sz="2400" b="1">
              <a:solidFill>
                <a:srgbClr val="ffffff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8132" y="2371264"/>
          <a:ext cx="8547734" cy="4181874"/>
        </p:xfrm>
        <a:graphic>
          <a:graphicData uri="http://schemas.openxmlformats.org/drawingml/2006/table">
            <a:tbl>
              <a:tblPr firstRow="1" bandRow="1"/>
              <a:tblGrid>
                <a:gridCol w="4777923"/>
                <a:gridCol w="3769811"/>
              </a:tblGrid>
              <a:tr h="3537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코드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37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ffffff"/>
                          </a:solidFill>
                        </a:rPr>
                        <a:t>토큰 분리기준에 </a:t>
                      </a:r>
                      <a:r>
                        <a:rPr lang="en-US" altLang="ko-KR">
                          <a:solidFill>
                            <a:srgbClr val="ffffff"/>
                          </a:solidFill>
                        </a:rPr>
                        <a:t>“(</a:t>
                      </a:r>
                      <a:r>
                        <a:rPr lang="ko-KR" altLang="en-US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rgbClr val="ffffff"/>
                          </a:solidFill>
                        </a:rPr>
                        <a:t>)”</a:t>
                      </a:r>
                      <a:r>
                        <a:rPr lang="ko-KR" altLang="en-US">
                          <a:solidFill>
                            <a:srgbClr val="ffffff"/>
                          </a:solidFill>
                        </a:rPr>
                        <a:t> 추가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46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"("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를 만나면 스택에 푸시 </a:t>
                      </a:r>
                      <a:endParaRPr lang="EN-US" b="0" i="0" u="none" strike="noStrike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b="0" i="0" u="none" strike="noStrike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")"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를 만나면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스택이 비어있지 않고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가장 최근에 입력된 것이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"("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일 때까지 연산자를 팝하여 버퍼에 추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</a:rPr>
                        <a:t>가</a:t>
                      </a:r>
                      <a:endParaRPr lang="ko-KR" altLang="en-US" b="0" i="0" u="none" strike="noStrike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b="0" i="0" u="none" strike="noStrike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만일 스택이 비어 있지 않고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가장 최근에 입력된 것이 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"("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이면 팝하여 제거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닫는 괄호는 푸쉬하지 않기 때문에 괄호 쌍을 완성하기 위함</a:t>
                      </a:r>
                      <a:r>
                        <a:rPr lang="EN-US" b="0" i="0" u="none" strike="noStrike">
                          <a:solidFill>
                            <a:srgbClr val="ffffff"/>
                          </a:solidFill>
                        </a:rPr>
                        <a:t>)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6910" y="2780928"/>
            <a:ext cx="3765090" cy="2880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9593" y="3185448"/>
            <a:ext cx="3672407" cy="3267887"/>
          </a:xfrm>
          <a:prstGeom prst="rect">
            <a:avLst/>
          </a:prstGeom>
        </p:spPr>
      </p:pic>
      <p:sp>
        <p:nvSpPr>
          <p:cNvPr id="13" name="가로 글상자 12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7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2. 기능 추가 </a:t>
            </a:r>
            <a:r>
              <a:rPr sz="4000">
                <a:solidFill>
                  <a:srgbClr val="ffffff"/>
                </a:solidFill>
              </a:rPr>
              <a:t>(( ) 계산)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302854" y="1839883"/>
            <a:ext cx="4869041" cy="444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2400" b="1" i="0" u="none" strike="noStrike" kern="1200" cap="none" spc="0" normalizeH="0" baseline="0">
                <a:solidFill>
                  <a:srgbClr val="ffffff"/>
                </a:solidFill>
              </a:rPr>
              <a:t>Infix2Postfix</a:t>
            </a:r>
            <a:r>
              <a:rPr kumimoji="0" sz="2400" b="1" i="0" u="none" strike="noStrike" kern="1200" cap="none" spc="0" normalizeH="0" baseline="0">
                <a:solidFill>
                  <a:srgbClr val="ffffff"/>
                </a:solidFill>
                <a:cs typeface="함초롬바탕"/>
              </a:rPr>
              <a:t>클래스 코드 추가</a:t>
            </a:r>
            <a:endParaRPr kumimoji="0" lang="ko-KR" altLang="en-US" sz="2400" b="1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8132" y="2371264"/>
          <a:ext cx="8547734" cy="4259482"/>
        </p:xfrm>
        <a:graphic>
          <a:graphicData uri="http://schemas.openxmlformats.org/drawingml/2006/table">
            <a:tbl>
              <a:tblPr firstRow="1" bandRow="1"/>
              <a:tblGrid>
                <a:gridCol w="4777923"/>
                <a:gridCol w="3769811"/>
              </a:tblGrid>
              <a:tr h="3342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코드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26408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b="0" i="0" u="none" strike="noStrike">
                        <a:solidFill>
                          <a:srgbClr val="ffffff"/>
                        </a:solidFill>
                        <a:cs typeface="함초롬바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b="0" i="0" u="none" strike="noStrike">
                        <a:solidFill>
                          <a:srgbClr val="ffffff"/>
                        </a:solidFill>
                        <a:cs typeface="함초롬바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연산자 종류를 판별하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는 함수에 </a:t>
                      </a:r>
                      <a:r>
                        <a:rPr lang="en-US" altLang="ko-KR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“(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 </a:t>
                      </a:r>
                      <a:r>
                        <a:rPr lang="en-US" altLang="ko-KR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)”</a:t>
                      </a:r>
                      <a:r>
                        <a:rPr lang="ko-KR" altLang="en-US" b="0" i="0" u="none" strike="noStrike">
                          <a:solidFill>
                            <a:srgbClr val="ffffff"/>
                          </a:solidFill>
                          <a:cs typeface="함초롬바탕"/>
                        </a:rPr>
                        <a:t>추가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6277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ffffff"/>
                          </a:solidFill>
                        </a:rPr>
                        <a:t>우선순위 함수에 </a:t>
                      </a:r>
                      <a:r>
                        <a:rPr lang="en-US" altLang="ko-KR">
                          <a:solidFill>
                            <a:srgbClr val="ffffff"/>
                          </a:solidFill>
                        </a:rPr>
                        <a:t>“(</a:t>
                      </a:r>
                      <a:r>
                        <a:rPr lang="ko-KR" altLang="en-US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rgbClr val="ffffff"/>
                          </a:solidFill>
                        </a:rPr>
                        <a:t>)”</a:t>
                      </a:r>
                      <a:r>
                        <a:rPr lang="ko-KR" altLang="en-US">
                          <a:solidFill>
                            <a:srgbClr val="ffffff"/>
                          </a:solidFill>
                        </a:rPr>
                        <a:t> 추가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5226" y="2841624"/>
            <a:ext cx="2664296" cy="20995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1953" y="5085184"/>
            <a:ext cx="2010842" cy="1410382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8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</a:rPr>
              <a:t>2. 기능 추가 </a:t>
            </a:r>
            <a:r>
              <a:rPr sz="4000">
                <a:solidFill>
                  <a:srgbClr val="ffffff"/>
                </a:solidFill>
              </a:rPr>
              <a:t>(( ) 계산)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67055" y="1909599"/>
            <a:ext cx="3284865" cy="45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0" u="none" strike="noStrike">
                <a:solidFill>
                  <a:srgbClr val="ffffff"/>
                </a:solidFill>
              </a:rPr>
              <a:t>Cal</a:t>
            </a:r>
            <a:r>
              <a:rPr lang="en-US" sz="2400" b="1" i="0" u="none" strike="noStrike">
                <a:solidFill>
                  <a:srgbClr val="ffffff"/>
                </a:solidFill>
              </a:rPr>
              <a:t>c</a:t>
            </a:r>
            <a:r>
              <a:rPr lang="EN-US" sz="2400" b="1" i="0" u="none" strike="noStrike">
                <a:solidFill>
                  <a:srgbClr val="ffffff"/>
                </a:solidFill>
              </a:rPr>
              <a:t> </a:t>
            </a:r>
            <a:r>
              <a:rPr sz="2400" b="1" i="0" u="none" strike="noStrike">
                <a:solidFill>
                  <a:srgbClr val="ffffff"/>
                </a:solidFill>
                <a:cs typeface="함초롬바탕"/>
              </a:rPr>
              <a:t>클래스 코드 추가</a:t>
            </a:r>
            <a:endParaRPr lang="ko-KR" altLang="en-US" sz="2400" b="1">
              <a:solidFill>
                <a:srgbClr val="ffffff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98132" y="2371264"/>
          <a:ext cx="8547734" cy="4154079"/>
        </p:xfrm>
        <a:graphic>
          <a:graphicData uri="http://schemas.openxmlformats.org/drawingml/2006/table">
            <a:tbl>
              <a:tblPr firstRow="1" bandRow="1"/>
              <a:tblGrid>
                <a:gridCol w="4777923"/>
                <a:gridCol w="3769811"/>
              </a:tblGrid>
              <a:tr h="383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코드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702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ffffff"/>
                          </a:solidFill>
                        </a:rPr>
                        <a:t>토큰이 괄호가 아닌 연산자인 경우를 구분하는 코드 추가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1600" y="2924944"/>
            <a:ext cx="3261642" cy="3406435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8676456" y="6621358"/>
            <a:ext cx="1944217" cy="2366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9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707</ep:Words>
  <ep:PresentationFormat>화면 슬라이드 쇼(4:3)</ep:PresentationFormat>
  <ep:Paragraphs>126</ep:Paragraphs>
  <ep:Slides>24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guest49c83f9fee8e5d1c108523198199fa3e</dc:creator>
  <cp:lastModifiedBy>kyj04</cp:lastModifiedBy>
  <dcterms:modified xsi:type="dcterms:W3CDTF">2024-05-20T11:39:25.007</dcterms:modified>
  <cp:revision>108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