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01" r:id="rId1"/>
  </p:sldMasterIdLst>
  <p:notesMasterIdLst>
    <p:notesMasterId r:id="rId2"/>
  </p:notesMasterIdLst>
  <p:handoutMasterIdLst>
    <p:handoutMasterId r:id="rId3"/>
  </p:handoutMasterIdLst>
  <p:sldIdLst>
    <p:sldId id="256" r:id="rId4"/>
    <p:sldId id="262" r:id="rId5"/>
    <p:sldId id="263" r:id="rId6"/>
    <p:sldId id="277" r:id="rId7"/>
    <p:sldId id="276" r:id="rId8"/>
    <p:sldId id="272" r:id="rId9"/>
    <p:sldId id="274" r:id="rId10"/>
    <p:sldId id="275" r:id="rId11"/>
    <p:sldId id="264" r:id="rId12"/>
    <p:sldId id="267" r:id="rId13"/>
    <p:sldId id="268" r:id="rId14"/>
    <p:sldId id="265" r:id="rId15"/>
    <p:sldId id="269" r:id="rId16"/>
    <p:sldId id="271" r:id="rId17"/>
    <p:sldId id="270" r:id="rId18"/>
    <p:sldId id="266" r:id="rId19"/>
    <p:sldId id="259" r:id="rId2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64" autoAdjust="0"/>
    <p:restoredTop sz="80208" autoAdjust="0"/>
  </p:normalViewPr>
  <p:slideViewPr>
    <p:cSldViewPr snapToObjects="1">
      <p:cViewPr>
        <p:scale>
          <a:sx n="65" d="100"/>
          <a:sy n="65" d="100"/>
        </p:scale>
        <p:origin x="1416" y="60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98D5AA6-AEE7-4171-851F-414A36A38A7A}" type="datetime1">
              <a:rPr lang="ko-KR" altLang="en-US"/>
              <a:pPr lvl="0">
                <a:defRPr/>
              </a:pPr>
              <a:t>2024-05-18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3A4B4E9-7AC0-4F60-8484-ECEA97EF51D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03EA3F8-BADD-4D38-8729-4C3ABA8D9A5E}" type="datetime1">
              <a:rPr lang="ko-KR" altLang="en-US"/>
              <a:pPr lvl="0">
                <a:defRPr/>
              </a:pPr>
              <a:t>2024-05-18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6B12FC9-FEB2-4077-87CE-6A91ACFE3D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B12FC9-FEB2-4077-87CE-6A91ACFE3D3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5536" y="404664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5536" y="1700808"/>
            <a:ext cx="83529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536" y="404664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5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2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f2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Relationship Id="rId5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105025"/>
            <a:ext cx="7164288" cy="2647950"/>
          </a:xfrm>
          <a:prstGeom prst="rect">
            <a:avLst/>
          </a:prstGeom>
          <a:solidFill>
            <a:srgbClr val="fa71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971133" y="2475230"/>
            <a:ext cx="6193155" cy="19075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sz="6000">
                <a:solidFill>
                  <a:schemeClr val="bg1"/>
                </a:solidFill>
                <a:latin typeface="Arial"/>
                <a:ea typeface="+mn-ea"/>
                <a:cs typeface="Arial"/>
              </a:rPr>
              <a:t>계산기</a:t>
            </a:r>
            <a:r>
              <a:rPr lang="ko-KR" altLang="en-US" sz="6000">
                <a:solidFill>
                  <a:schemeClr val="bg1"/>
                </a:solidFill>
                <a:latin typeface="Arial"/>
                <a:ea typeface="+mn-ea"/>
                <a:cs typeface="Arial"/>
              </a:rPr>
              <a:t> 완성하기</a:t>
            </a:r>
            <a:endParaRPr lang="ko-KR" altLang="en-US" sz="600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23215" y="5046980"/>
            <a:ext cx="6625049" cy="104711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E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조 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2136**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 이지우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,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2139**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 오승호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,</a:t>
            </a:r>
            <a:r>
              <a:rPr lang="ko-KR" altLang="en-US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 </a:t>
            </a:r>
            <a:r>
              <a:rPr lang="en-US" altLang="ko-KR" sz="2000" b="0">
                <a:solidFill>
                  <a:schemeClr val="bg1">
                    <a:lumMod val="65000"/>
                  </a:schemeClr>
                </a:solidFill>
                <a:latin typeface="Arial"/>
                <a:ea typeface="Tahoma"/>
                <a:cs typeface="Arial"/>
              </a:rPr>
              <a:t>233604 김연주</a:t>
            </a:r>
            <a:endParaRPr lang="en-US" altLang="ko-KR" sz="2000" b="0">
              <a:solidFill>
                <a:schemeClr val="bg1">
                  <a:lumMod val="65000"/>
                </a:schemeClr>
              </a:solidFill>
              <a:latin typeface="Arial"/>
              <a:ea typeface="Tahom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(소수점)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" name="Text Box 10"/>
          <p:cNvSpPr txBox="1"/>
          <p:nvPr/>
        </p:nvSpPr>
        <p:spPr>
          <a:xfrm>
            <a:off x="565785" y="1844824"/>
            <a:ext cx="4572635" cy="6775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MyCale 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버튼</a:t>
            </a: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코드 추가</a:t>
            </a:r>
            <a:endParaRPr xmlns:mc="http://schemas.openxmlformats.org/markup-compatibility/2006" xmlns:hp="http://schemas.haansoft.com/office/presentation/8.0" sz="2400" b="1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5785" y="2924944"/>
            <a:ext cx="6742642" cy="1795297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65785" y="5085184"/>
            <a:ext cx="7245305" cy="3593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ffffff"/>
                </a:solidFill>
              </a:rPr>
              <a:t>-&gt;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“.”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도 출력되도록 함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토큰 기준에 포함이 안되므로 소수 계산 가능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)</a:t>
            </a:r>
            <a:endParaRPr lang="ko-KR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567055" y="676275"/>
            <a:ext cx="9117513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(하나씩 지우는 기능)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6" name="Text Box 10"/>
          <p:cNvSpPr txBox="1"/>
          <p:nvPr/>
        </p:nvSpPr>
        <p:spPr>
          <a:xfrm>
            <a:off x="567055" y="1959367"/>
            <a:ext cx="4572635" cy="6775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MyCale 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버튼</a:t>
            </a: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코드 추가</a:t>
            </a:r>
            <a:endPara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4" y="691515"/>
            <a:ext cx="3515359" cy="85026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3. 오류</a:t>
            </a:r>
            <a:endParaRPr lang="ko-KR" altLang="en-US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" name="Text Box 12"/>
          <p:cNvSpPr txBox="1"/>
          <p:nvPr/>
        </p:nvSpPr>
        <p:spPr>
          <a:xfrm>
            <a:off x="565785" y="1991359"/>
            <a:ext cx="8145780" cy="9848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200">
                <a:solidFill>
                  <a:srgbClr val="ffffff"/>
                </a:solidFill>
                <a:latin typeface="나눔고딕"/>
                <a:ea typeface="나눔고딕"/>
              </a:rPr>
              <a:t>(</a:t>
            </a:r>
            <a:r>
              <a:rPr sz="3200">
                <a:solidFill>
                  <a:srgbClr val="ffffff"/>
                </a:solidFill>
                <a:latin typeface="나눔고딕"/>
                <a:ea typeface="나눔고딕"/>
              </a:rPr>
              <a:t>1</a:t>
            </a:r>
            <a:r>
              <a:rPr lang="en-US" altLang="ko-KR" sz="3200">
                <a:solidFill>
                  <a:srgbClr val="ffffff"/>
                </a:solidFill>
                <a:latin typeface="나눔고딕"/>
                <a:ea typeface="나눔고딕"/>
              </a:rPr>
              <a:t>)</a:t>
            </a:r>
            <a:r>
              <a:rPr lang="ko-KR" altLang="en-US" sz="3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sz="3200">
                <a:solidFill>
                  <a:srgbClr val="ffffff"/>
                </a:solidFill>
                <a:latin typeface="나눔고딕"/>
                <a:ea typeface="나눔고딕"/>
              </a:rPr>
              <a:t> +* 또는 -/순의 계산은 되지만 *+ 또는 /-순의 계산</a:t>
            </a:r>
            <a:r>
              <a:rPr lang="ko-KR" altLang="en-US" sz="3200">
                <a:solidFill>
                  <a:srgbClr val="ffffff"/>
                </a:solidFill>
                <a:latin typeface="나눔고딕"/>
                <a:ea typeface="나눔고딕"/>
              </a:rPr>
              <a:t>이 안됨</a:t>
            </a:r>
            <a:endParaRPr lang="ko-KR" altLang="en-US" sz="32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565785" y="3429000"/>
            <a:ext cx="4572635" cy="4927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200">
                <a:solidFill>
                  <a:srgbClr val="ffffff"/>
                </a:solidFill>
                <a:latin typeface="나눔고딕"/>
                <a:ea typeface="나눔고딕"/>
              </a:rPr>
              <a:t>(</a:t>
            </a:r>
            <a:r>
              <a:rPr sz="3200">
                <a:solidFill>
                  <a:srgbClr val="ffffff"/>
                </a:solidFill>
                <a:latin typeface="나눔고딕"/>
                <a:ea typeface="나눔고딕"/>
              </a:rPr>
              <a:t>2</a:t>
            </a:r>
            <a:r>
              <a:rPr lang="en-US" altLang="ko-KR" sz="3200">
                <a:solidFill>
                  <a:srgbClr val="ffffff"/>
                </a:solidFill>
                <a:latin typeface="나눔고딕"/>
                <a:ea typeface="나눔고딕"/>
              </a:rPr>
              <a:t>)</a:t>
            </a:r>
            <a:r>
              <a:rPr sz="3200">
                <a:solidFill>
                  <a:srgbClr val="ffffff"/>
                </a:solidFill>
                <a:latin typeface="나눔고딕"/>
                <a:ea typeface="나눔고딕"/>
              </a:rPr>
              <a:t> ()계산이 안됨</a:t>
            </a:r>
            <a:endParaRPr sz="32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65785" y="4388331"/>
            <a:ext cx="7592695" cy="9848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200">
                <a:solidFill>
                  <a:srgbClr val="ffffff"/>
                </a:solidFill>
                <a:latin typeface="나눔고딕"/>
                <a:ea typeface="나눔고딕"/>
              </a:rPr>
              <a:t>(</a:t>
            </a:r>
            <a:r>
              <a:rPr sz="3200">
                <a:solidFill>
                  <a:srgbClr val="ffffff"/>
                </a:solidFill>
                <a:latin typeface="나눔고딕"/>
                <a:ea typeface="나눔고딕"/>
              </a:rPr>
              <a:t>3</a:t>
            </a:r>
            <a:r>
              <a:rPr lang="en-US" altLang="ko-KR" sz="3200">
                <a:solidFill>
                  <a:srgbClr val="ffffff"/>
                </a:solidFill>
                <a:latin typeface="나눔고딕"/>
                <a:ea typeface="나눔고딕"/>
              </a:rPr>
              <a:t>)</a:t>
            </a:r>
            <a:r>
              <a:rPr sz="3200">
                <a:solidFill>
                  <a:srgbClr val="ffffff"/>
                </a:solidFill>
                <a:latin typeface="나눔고딕"/>
                <a:ea typeface="나눔고딕"/>
              </a:rPr>
              <a:t> -9+(-3) 또는 –9+3 또는 9-(-3)의 계산이 안됨</a:t>
            </a:r>
            <a:endParaRPr sz="32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5" y="691515"/>
            <a:ext cx="4363715" cy="85026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3. 오류 </a:t>
            </a:r>
            <a:r>
              <a:rPr lang="en-US" altLang="ko-KR" sz="5000">
                <a:solidFill>
                  <a:srgbClr val="ffffff"/>
                </a:solidFill>
                <a:latin typeface="나눔고딕"/>
                <a:ea typeface="나눔고딕"/>
              </a:rPr>
              <a:t>(1)</a:t>
            </a:r>
            <a:endParaRPr lang="en-US" altLang="ko-KR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" name="Text Box 12"/>
          <p:cNvSpPr txBox="1"/>
          <p:nvPr/>
        </p:nvSpPr>
        <p:spPr>
          <a:xfrm>
            <a:off x="499109" y="2504509"/>
            <a:ext cx="8145780" cy="1848981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op2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를 가져오면 현재 토큰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(tok)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과 비교하여 우선 순위가 같거나 높은 경우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buf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에 추가하지만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스택에서 제거하지 않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기에 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이로 인해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*+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또는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/-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순서의 연산자가 올바르게 처리되지 않음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op2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대신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stack.pop()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을 사용하면 스택에서 연산자를 제거하고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buf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에 추가하여 이 문제를 해결할 수 있음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.</a:t>
            </a:r>
            <a:endParaRPr lang="ko-KR" altLang="en-US" sz="32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984" y="4523331"/>
            <a:ext cx="7900032" cy="1857997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99109" y="1844824"/>
            <a:ext cx="4869042" cy="4487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Infix2Postfix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코드 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5" y="691515"/>
            <a:ext cx="4723755" cy="85026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3. 오류 </a:t>
            </a:r>
            <a:r>
              <a:rPr lang="en-US" altLang="ko-KR" sz="5000">
                <a:solidFill>
                  <a:srgbClr val="ffffff"/>
                </a:solidFill>
                <a:latin typeface="나눔고딕"/>
                <a:ea typeface="나눔고딕"/>
              </a:rPr>
              <a:t>(2)</a:t>
            </a:r>
            <a:endParaRPr lang="en-US" altLang="ko-KR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2854" y="2460312"/>
            <a:ext cx="3827308" cy="4097616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355976" y="3916389"/>
            <a:ext cx="4355976" cy="11854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-&gt;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last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true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일 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-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기호를 만나면 이는 음수를 나타내므로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을 추가하고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, last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false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일 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-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기호를 만나면 이는 뺄셈 연산자로 처리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23039" y="1844824"/>
            <a:ext cx="4869041" cy="4487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Infix2Postfix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코드 추가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/>
          <p:nvPr/>
        </p:nvSpPr>
        <p:spPr>
          <a:xfrm>
            <a:off x="568325" y="691515"/>
            <a:ext cx="4572635" cy="85026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3. 오류 </a:t>
            </a:r>
            <a:r>
              <a:rPr lang="en-US" altLang="ko-KR" sz="5000">
                <a:solidFill>
                  <a:srgbClr val="ffffff"/>
                </a:solidFill>
                <a:latin typeface="나눔고딕"/>
                <a:ea typeface="나눔고딕"/>
              </a:rPr>
              <a:t>(3)</a:t>
            </a:r>
            <a:endParaRPr lang="en-US" altLang="ko-KR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5364088" y="2864232"/>
            <a:ext cx="3240360" cy="308504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-&gt;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괄호 계산이 제대로 이루어지지 않는 문제는 문자열 비교 방식 때문임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==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을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equals()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로 바꾸면 해결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==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연산자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두 문자열이 동일한 객체를 참조하는지 확인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equals()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메소드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는 문자열의 내용이 같은지 비교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797" y="2878154"/>
            <a:ext cx="4557155" cy="3071126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20121" y="1904668"/>
            <a:ext cx="4869041" cy="44610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Infix2Postfix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코드 추가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/>
          </p:cNvSpPr>
          <p:nvPr/>
        </p:nvSpPr>
        <p:spPr>
          <a:xfrm rot="0">
            <a:off x="577850" y="672465"/>
            <a:ext cx="4282440" cy="770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rgbClr val="FFFFFF"/>
                </a:solidFill>
                <a:latin typeface="NanumGothic" charset="0"/>
                <a:ea typeface="NanumGothic" charset="0"/>
              </a:rPr>
              <a:t>4. Github 활용</a:t>
            </a:r>
            <a:endParaRPr lang="ko-KR" altLang="en-US" sz="4400">
              <a:solidFill>
                <a:srgbClr val="FFFFFF"/>
              </a:solidFill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3788" y="5949280"/>
            <a:ext cx="3816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Contact Us</a:t>
            </a:r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000-000-0000</a:t>
            </a:r>
          </a:p>
          <a:p>
            <a:pPr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mail@address.com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145" y="3105835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74345" y="634365"/>
            <a:ext cx="1975485" cy="86233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차례</a:t>
            </a:r>
            <a:endParaRPr lang="ko-KR" altLang="en-US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4345" y="2040890"/>
            <a:ext cx="4407019" cy="41109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400">
                <a:solidFill>
                  <a:srgbClr val="ffffff"/>
                </a:solidFill>
                <a:latin typeface="나눔고딕"/>
                <a:ea typeface="나눔고딕"/>
              </a:rPr>
              <a:t>1. 계산 진행</a:t>
            </a:r>
            <a:endParaRPr sz="440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400">
                <a:solidFill>
                  <a:srgbClr val="ffffff"/>
                </a:solidFill>
                <a:latin typeface="나눔고딕"/>
                <a:ea typeface="나눔고딕"/>
              </a:rPr>
              <a:t>2. </a:t>
            </a:r>
            <a:r>
              <a:rPr lang="ko-KR" altLang="en-US" sz="4400">
                <a:solidFill>
                  <a:srgbClr val="ffffff"/>
                </a:solidFill>
                <a:latin typeface="나눔고딕"/>
                <a:ea typeface="나눔고딕"/>
              </a:rPr>
              <a:t>기능 추가</a:t>
            </a:r>
            <a:endParaRPr lang="ko-KR" altLang="en-US" sz="440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400">
                <a:solidFill>
                  <a:srgbClr val="ffffff"/>
                </a:solidFill>
                <a:latin typeface="나눔고딕"/>
                <a:ea typeface="나눔고딕"/>
              </a:rPr>
              <a:t>3. 오류</a:t>
            </a:r>
            <a:endParaRPr sz="4400">
              <a:solidFill>
                <a:srgbClr val="ffffff"/>
              </a:solidFill>
              <a:latin typeface="나눔고딕"/>
              <a:ea typeface="나눔고딕"/>
            </a:endParaRPr>
          </a:p>
          <a:p>
            <a:pPr marL="0" lvl="0" indent="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4400">
                <a:solidFill>
                  <a:srgbClr val="ffffff"/>
                </a:solidFill>
                <a:latin typeface="나눔고딕"/>
                <a:ea typeface="나눔고딕"/>
              </a:rPr>
              <a:t>4. GitHub 활용</a:t>
            </a:r>
            <a:endParaRPr lang="ko-KR" altLang="en-US" sz="44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/>
          <p:nvPr/>
        </p:nvSpPr>
        <p:spPr>
          <a:xfrm>
            <a:off x="539552" y="702082"/>
            <a:ext cx="3547745" cy="8547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1. 계산 진행</a:t>
            </a:r>
            <a:endParaRPr lang="ko-KR" altLang="en-US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251520" y="2226676"/>
            <a:ext cx="8208913" cy="46313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수식에서 첫번째 항목을 빼냄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빼낸 항목이 피연산자라면 그대로 출력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빼낸 항목의 연산자가 </a:t>
            </a:r>
            <a:r>
              <a:rPr lang="en-US" altLang="ko-KR" sz="2000">
                <a:solidFill>
                  <a:srgbClr val="ffffff"/>
                </a:solidFill>
              </a:rPr>
              <a:t>“(</a:t>
            </a:r>
            <a:r>
              <a:rPr lang="ko-KR" altLang="en-US" sz="2000">
                <a:solidFill>
                  <a:srgbClr val="ffffff"/>
                </a:solidFill>
              </a:rPr>
              <a:t> </a:t>
            </a:r>
            <a:r>
              <a:rPr lang="en-US" altLang="ko-KR" sz="2000">
                <a:solidFill>
                  <a:srgbClr val="ffffff"/>
                </a:solidFill>
              </a:rPr>
              <a:t>)”</a:t>
            </a:r>
            <a:r>
              <a:rPr lang="ko-KR" altLang="en-US" sz="2000">
                <a:solidFill>
                  <a:srgbClr val="ffffff"/>
                </a:solidFill>
              </a:rPr>
              <a:t>라면 </a:t>
            </a:r>
            <a:r>
              <a:rPr lang="en-US" altLang="ko-KR" sz="2000">
                <a:solidFill>
                  <a:srgbClr val="ffffff"/>
                </a:solidFill>
              </a:rPr>
              <a:t>“(</a:t>
            </a:r>
            <a:r>
              <a:rPr lang="ko-KR" altLang="en-US" sz="2000">
                <a:solidFill>
                  <a:srgbClr val="ffffff"/>
                </a:solidFill>
              </a:rPr>
              <a:t> </a:t>
            </a:r>
            <a:r>
              <a:rPr lang="en-US" altLang="ko-KR" sz="2000">
                <a:solidFill>
                  <a:srgbClr val="ffffff"/>
                </a:solidFill>
              </a:rPr>
              <a:t>)”</a:t>
            </a:r>
            <a:r>
              <a:rPr lang="ko-KR" altLang="en-US" sz="2000">
                <a:solidFill>
                  <a:srgbClr val="ffffff"/>
                </a:solidFill>
              </a:rPr>
              <a:t>안의 연산자 먼저 처리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빼낸 항목이 연산자라면  음수부호인지 연산자인지 판단하고  스택의 맨위 원소와 우선순위 비교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빼낸 연산자의 우선순위가 스택의 맨 위 원소보다 높으면 그대로 스택에 넣고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그렇지 않으면 스택의 맨 위 원소를 출력하고</a:t>
            </a:r>
            <a:r>
              <a:rPr lang="en-US" altLang="ko-KR" sz="2000">
                <a:solidFill>
                  <a:srgbClr val="ffffff"/>
                </a:solidFill>
              </a:rPr>
              <a:t>,</a:t>
            </a:r>
            <a:r>
              <a:rPr lang="ko-KR" altLang="en-US" sz="2000">
                <a:solidFill>
                  <a:srgbClr val="ffffff"/>
                </a:solidFill>
              </a:rPr>
              <a:t> 빼낸 연산자를 스택에 넣는다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  <a:endParaRPr lang="en-US" altLang="ko-KR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251520" y="1782464"/>
            <a:ext cx="4869041" cy="44448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Infix2Postfix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계산 진행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/>
          <p:nvPr/>
        </p:nvSpPr>
        <p:spPr>
          <a:xfrm>
            <a:off x="539552" y="702082"/>
            <a:ext cx="3547745" cy="8547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1. 계산 진행</a:t>
            </a:r>
            <a:endParaRPr lang="ko-KR" altLang="en-US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391500" y="2780928"/>
            <a:ext cx="8361000" cy="338349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후위 표기법으로 기술된 수식에서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괄호가 아닌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solidFill>
                  <a:srgbClr val="ffffff"/>
                </a:solidFill>
              </a:rPr>
              <a:t>연산자가 나올 때 까지 피연산자들을 읽어서 스택에 넣음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수식에서 연산자가 나타나면 스택에서 </a:t>
            </a:r>
            <a:r>
              <a:rPr lang="en-US" altLang="ko-KR" sz="2000">
                <a:solidFill>
                  <a:srgbClr val="ffffff"/>
                </a:solidFill>
              </a:rPr>
              <a:t>2</a:t>
            </a:r>
            <a:r>
              <a:rPr lang="ko-KR" altLang="en-US" sz="2000">
                <a:solidFill>
                  <a:srgbClr val="ffffff"/>
                </a:solidFill>
              </a:rPr>
              <a:t>개의 피연산자를 꺼내고 계산 수행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계산한 결과값을 스택에 넣음</a:t>
            </a: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rgbClr val="ffffff"/>
                </a:solidFill>
              </a:rPr>
              <a:t>-</a:t>
            </a:r>
            <a:r>
              <a:rPr lang="ko-KR" altLang="en-US" sz="2000">
                <a:solidFill>
                  <a:srgbClr val="ffffff"/>
                </a:solidFill>
              </a:rPr>
              <a:t>연산자가 없을 때까지 반복</a:t>
            </a:r>
            <a:endParaRPr lang="ko-KR" altLang="en-US" sz="20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39552" y="1974374"/>
            <a:ext cx="3284865" cy="4525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Cale 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코드 추가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endParaRPr lang="ko-KR" altLang="en-US" sz="5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567055" y="2367131"/>
            <a:ext cx="7101289" cy="34381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4400">
                <a:solidFill>
                  <a:srgbClr val="ffffff"/>
                </a:solidFill>
              </a:rPr>
              <a:t>(1)</a:t>
            </a:r>
            <a:r>
              <a:rPr lang="ko-KR" altLang="en-US" sz="4400">
                <a:solidFill>
                  <a:srgbClr val="ffffff"/>
                </a:solidFill>
              </a:rPr>
              <a:t> </a:t>
            </a:r>
            <a:r>
              <a:rPr lang="en-US" altLang="ko-KR" sz="4400">
                <a:solidFill>
                  <a:srgbClr val="ffffff"/>
                </a:solidFill>
              </a:rPr>
              <a:t>(</a:t>
            </a:r>
            <a:r>
              <a:rPr lang="ko-KR" altLang="en-US" sz="4400">
                <a:solidFill>
                  <a:srgbClr val="ffffff"/>
                </a:solidFill>
              </a:rPr>
              <a:t> </a:t>
            </a:r>
            <a:r>
              <a:rPr lang="en-US" altLang="ko-KR" sz="4400">
                <a:solidFill>
                  <a:srgbClr val="ffffff"/>
                </a:solidFill>
              </a:rPr>
              <a:t>)</a:t>
            </a:r>
            <a:r>
              <a:rPr lang="ko-KR" altLang="en-US" sz="4400">
                <a:solidFill>
                  <a:srgbClr val="ffffff"/>
                </a:solidFill>
              </a:rPr>
              <a:t> 계산</a:t>
            </a:r>
            <a:endParaRPr lang="ko-KR" altLang="en-US" sz="44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44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4400">
                <a:solidFill>
                  <a:srgbClr val="ffffff"/>
                </a:solidFill>
              </a:rPr>
              <a:t>(2)</a:t>
            </a:r>
            <a:r>
              <a:rPr lang="ko-KR" altLang="en-US" sz="4400">
                <a:solidFill>
                  <a:srgbClr val="ffffff"/>
                </a:solidFill>
              </a:rPr>
              <a:t> 소수점</a:t>
            </a:r>
            <a:endParaRPr lang="ko-KR" altLang="en-US" sz="4400">
              <a:solidFill>
                <a:srgbClr val="ffffff"/>
              </a:solidFill>
            </a:endParaRPr>
          </a:p>
          <a:p>
            <a:pPr lvl="0">
              <a:defRPr/>
            </a:pPr>
            <a:endParaRPr lang="ko-KR" altLang="en-US" sz="440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US" altLang="ko-KR" sz="4400">
                <a:solidFill>
                  <a:srgbClr val="ffffff"/>
                </a:solidFill>
              </a:rPr>
              <a:t>(3)</a:t>
            </a:r>
            <a:r>
              <a:rPr lang="ko-KR" altLang="en-US" sz="4400">
                <a:solidFill>
                  <a:srgbClr val="ffffff"/>
                </a:solidFill>
              </a:rPr>
              <a:t> 하나씩 지우는 기능 </a:t>
            </a:r>
            <a:r>
              <a:rPr lang="ko-KR" altLang="en-US" sz="2400">
                <a:solidFill>
                  <a:srgbClr val="ffffff"/>
                </a:solidFill>
              </a:rPr>
              <a:t> </a:t>
            </a:r>
            <a:endParaRPr lang="ko-KR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(( ) 계산)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302854" y="1839883"/>
            <a:ext cx="4869041" cy="444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Infix2Postfix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코드 추가</a:t>
            </a:r>
            <a:endParaRPr lang="ko-KR" altLang="en-US" sz="2400" b="1">
              <a:solidFill>
                <a:srgbClr val="ffff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854" y="2353821"/>
            <a:ext cx="3765090" cy="288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2854" y="2852936"/>
            <a:ext cx="3816423" cy="339604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427984" y="2275356"/>
            <a:ext cx="4176464" cy="3664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ffff"/>
                </a:solidFill>
              </a:rPr>
              <a:t>-&gt;</a:t>
            </a:r>
            <a:r>
              <a:rPr lang="ko-KR" altLang="en-US">
                <a:solidFill>
                  <a:srgbClr val="ffffff"/>
                </a:solidFill>
              </a:rPr>
              <a:t> 토큰 분리기준에 </a:t>
            </a:r>
            <a:r>
              <a:rPr lang="en-US" altLang="ko-KR">
                <a:solidFill>
                  <a:srgbClr val="ffffff"/>
                </a:solidFill>
              </a:rPr>
              <a:t>“(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)”</a:t>
            </a:r>
            <a:r>
              <a:rPr lang="ko-KR" altLang="en-US">
                <a:solidFill>
                  <a:srgbClr val="ffffff"/>
                </a:solidFill>
              </a:rPr>
              <a:t> 추가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27984" y="2852936"/>
            <a:ext cx="4392488" cy="33840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-&gt;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"("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를 만나면 스택에 푸시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괄호 안의 연산 우선 처리하기 위함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)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-&gt;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")"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를 만나면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스택이 비어있지 않고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가장 최근에 입력된 것이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"("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일 때까지 연산자를 팝하여 버퍼에 추가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괄호 안의 연산 먼저 처리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)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-&gt;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만일 스택이 비어 있지 않고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가장 최근에 입력된 것이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"("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이면 팝하여 제거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닫는 괄호는 푸쉬하지 않기 때문에 괄호 쌍을 완성하기 위함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)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(( ) 계산)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054" y="2574913"/>
            <a:ext cx="3741873" cy="2948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1615" y="2863464"/>
            <a:ext cx="3381299" cy="237160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177708" y="5704083"/>
            <a:ext cx="4520565" cy="64168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-&gt;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연산자 종류를 판별하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는 함수에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“(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)”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추가</a:t>
            </a:r>
            <a:endParaRPr xmlns:mc="http://schemas.openxmlformats.org/markup-compatibility/2006" xmlns:hp="http://schemas.haansoft.com/office/presentation/8.0" lang="ko-KR" altLang="en-US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001615" y="5704083"/>
            <a:ext cx="3386809" cy="3609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ffff"/>
                </a:solidFill>
              </a:rPr>
              <a:t>-&gt;</a:t>
            </a:r>
            <a:r>
              <a:rPr lang="ko-KR" altLang="en-US">
                <a:solidFill>
                  <a:srgbClr val="ffffff"/>
                </a:solidFill>
              </a:rPr>
              <a:t>우선순위 함수에 </a:t>
            </a:r>
            <a:r>
              <a:rPr lang="en-US" altLang="ko-KR">
                <a:solidFill>
                  <a:srgbClr val="ffffff"/>
                </a:solidFill>
              </a:rPr>
              <a:t>“(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lang="en-US" altLang="ko-KR">
                <a:solidFill>
                  <a:srgbClr val="ffffff"/>
                </a:solidFill>
              </a:rPr>
              <a:t>)”</a:t>
            </a:r>
            <a:r>
              <a:rPr lang="ko-KR" altLang="en-US">
                <a:solidFill>
                  <a:srgbClr val="ffffff"/>
                </a:solidFill>
              </a:rPr>
              <a:t> 추가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302854" y="1839883"/>
            <a:ext cx="4869041" cy="4442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Infix2Postfix</a:t>
            </a:r>
            <a:r>
              <a:rPr xmlns:mc="http://schemas.openxmlformats.org/markup-compatibility/2006" xmlns:hp="http://schemas.haansoft.com/office/presentation/8.0" kumimoji="0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코드 추가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(( ) 계산)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055" y="2542845"/>
            <a:ext cx="3261642" cy="340643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67055" y="1909599"/>
            <a:ext cx="3284865" cy="4506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Cale 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코드 추가</a:t>
            </a:r>
            <a:endParaRPr lang="ko-KR" altLang="en-US" sz="2400" b="1">
              <a:solidFill>
                <a:srgbClr val="ffffff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355976" y="2564904"/>
            <a:ext cx="3816424" cy="6431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ffff"/>
                </a:solidFill>
              </a:rPr>
              <a:t>-&gt;</a:t>
            </a:r>
            <a:r>
              <a:rPr lang="ko-KR" altLang="en-US">
                <a:solidFill>
                  <a:srgbClr val="ffffff"/>
                </a:solidFill>
              </a:rPr>
              <a:t> 토큰이 괄호가 아닌 연산자인 경우를 구분하는 코드 추가</a:t>
            </a:r>
            <a:endParaRPr lang="ko-KR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/>
          <p:nvPr/>
        </p:nvSpPr>
        <p:spPr>
          <a:xfrm>
            <a:off x="567055" y="676275"/>
            <a:ext cx="6125210" cy="8464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5000">
                <a:solidFill>
                  <a:srgbClr val="ffffff"/>
                </a:solidFill>
                <a:latin typeface="나눔고딕"/>
                <a:ea typeface="나눔고딕"/>
              </a:rPr>
              <a:t>2. 기능 추가 </a:t>
            </a:r>
            <a:r>
              <a:rPr sz="4000">
                <a:solidFill>
                  <a:srgbClr val="ffffff"/>
                </a:solidFill>
                <a:latin typeface="나눔고딕"/>
                <a:ea typeface="나눔고딕"/>
              </a:rPr>
              <a:t>(( ) 계산)</a:t>
            </a:r>
            <a:endParaRPr lang="ko-KR" altLang="en-US" sz="400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800" b="90430"/>
          <a:stretch>
            <a:fillRect/>
          </a:stretch>
        </p:blipFill>
        <p:spPr>
          <a:xfrm>
            <a:off x="288032" y="2424499"/>
            <a:ext cx="4572000" cy="216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15390" b="49970"/>
          <a:stretch>
            <a:fillRect/>
          </a:stretch>
        </p:blipFill>
        <p:spPr>
          <a:xfrm>
            <a:off x="288031" y="3098678"/>
            <a:ext cx="4572000" cy="1296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5750"/>
          <a:stretch>
            <a:fillRect/>
          </a:stretch>
        </p:blipFill>
        <p:spPr>
          <a:xfrm>
            <a:off x="288031" y="4841939"/>
            <a:ext cx="4572000" cy="1656183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5182082" y="2273260"/>
            <a:ext cx="2520280" cy="3672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ffffff"/>
                </a:solidFill>
              </a:rPr>
              <a:t>-&gt;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i=0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공통변수 추가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5182082" y="3111249"/>
            <a:ext cx="3312368" cy="6355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ffffff"/>
                </a:solidFill>
              </a:rPr>
              <a:t>-&gt;</a:t>
            </a:r>
            <a:r>
              <a:rPr lang="ko-KR" altLang="en-US">
                <a:solidFill>
                  <a:srgbClr val="ffffff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“(”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을 누르면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추가한 뒤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+1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을 하도록 함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5182083" y="4841939"/>
            <a:ext cx="3566381" cy="11854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ffffff"/>
                </a:solidFill>
              </a:rPr>
              <a:t>-&gt;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i=0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이면 출력이 안되도록하고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이상일 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, “)”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이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눌리면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에 –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하도록 하여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“)”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“(”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의 개수보다 많게 되지않도록 설정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67055" y="1832446"/>
            <a:ext cx="4572000" cy="4516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My</a:t>
            </a:r>
            <a:r>
              <a:rPr xmlns:mc="http://schemas.openxmlformats.org/markup-compatibility/2006" xmlns:hp="http://schemas.haansoft.com/office/presentation/8.0" 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</a:rPr>
              <a:t>Cale 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클래스 </a:t>
            </a:r>
            <a:r>
              <a:rPr xmlns:mc="http://schemas.openxmlformats.org/markup-compatibility/2006" xmlns:hp="http://schemas.haansoft.com/office/presentation/8.0" lang="ko-KR" alt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버튼</a:t>
            </a:r>
            <a:r>
              <a:rPr xmlns:mc="http://schemas.openxmlformats.org/markup-compatibility/2006" xmlns:hp="http://schemas.haansoft.com/office/presentation/8.0" lang="en-US" altLang="ko-KR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2400" b="1" i="0" u="none" strike="noStrike" mc:Ignorable="hp" hp:hslEmbossed="0">
                <a:solidFill>
                  <a:srgbClr val="ffffff"/>
                </a:solidFill>
                <a:latin typeface="함초롬바탕"/>
                <a:ea typeface="함초롬바탕"/>
                <a:cs typeface="함초롬바탕"/>
              </a:rPr>
              <a:t>코드 추가</a:t>
            </a:r>
            <a:endParaRPr xmlns:mc="http://schemas.openxmlformats.org/markup-compatibility/2006" xmlns:hp="http://schemas.haansoft.com/office/presentation/8.0" sz="2400" b="1" i="0" u="none" strike="noStrike" mc:Ignorable="hp" hp:hslEmbossed="0">
              <a:solidFill>
                <a:srgbClr val="ffffff"/>
              </a:solidFill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430</ep:Words>
  <ep:PresentationFormat/>
  <ep:Paragraphs>71</ep:Paragraphs>
  <ep:Slides>17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guest49c83f9fee8e5d1c108523198199fa3e</dc:creator>
  <cp:lastModifiedBy>kyj04</cp:lastModifiedBy>
  <dcterms:modified xsi:type="dcterms:W3CDTF">2024-05-18T16:42:15.045</dcterms:modified>
  <cp:revision>33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