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7" r:id="rId4"/>
    <p:sldId id="257" r:id="rId5"/>
    <p:sldId id="259" r:id="rId6"/>
    <p:sldId id="269" r:id="rId7"/>
    <p:sldId id="258" r:id="rId8"/>
    <p:sldId id="261" r:id="rId9"/>
    <p:sldId id="260" r:id="rId10"/>
    <p:sldId id="264" r:id="rId11"/>
    <p:sldId id="270" r:id="rId12"/>
    <p:sldId id="268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462C"/>
    <a:srgbClr val="FFFFFF"/>
    <a:srgbClr val="E5C186"/>
    <a:srgbClr val="000000"/>
    <a:srgbClr val="F5F5F5"/>
    <a:srgbClr val="E5E5E5"/>
    <a:srgbClr val="E6C187"/>
    <a:srgbClr val="F5DED8"/>
    <a:srgbClr val="E8D6B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3" autoAdjust="0"/>
    <p:restoredTop sz="85863" autoAdjust="0"/>
  </p:normalViewPr>
  <p:slideViewPr>
    <p:cSldViewPr snapToGrid="0">
      <p:cViewPr varScale="1">
        <p:scale>
          <a:sx n="67" d="100"/>
          <a:sy n="67" d="100"/>
        </p:scale>
        <p:origin x="18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DA1C5-671B-4950-BA52-DD6836E5D300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2D2BC-173A-4A1A-887A-2BB5D90089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5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images/search/%EC%9D%8C%EC%8B%9D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joins.com/article/2190141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600" dirty="0" smtClean="0">
                <a:hlinkClick r:id="rId3"/>
              </a:rPr>
              <a:t>https://pixabay.com/ko/images/search/%EC%9D%8C%EC%8B%9D/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432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곡물 수산동물</a:t>
            </a:r>
            <a:r>
              <a:rPr lang="ko-KR" altLang="en-US" baseline="0" dirty="0" smtClean="0"/>
              <a:t> 채소 및 채소 가공품 조미식품</a:t>
            </a:r>
            <a:endParaRPr lang="en-US" altLang="ko-KR" dirty="0" smtClean="0"/>
          </a:p>
          <a:p>
            <a:r>
              <a:rPr lang="ko-KR" altLang="en-US" dirty="0" smtClean="0"/>
              <a:t>곡물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육류가공품 조미식품  과일 및 </a:t>
            </a:r>
            <a:r>
              <a:rPr lang="ko-KR" altLang="en-US" dirty="0" err="1" smtClean="0"/>
              <a:t>ㅘ일</a:t>
            </a:r>
            <a:r>
              <a:rPr lang="ko-KR" altLang="en-US" dirty="0" smtClean="0"/>
              <a:t> 가공 </a:t>
            </a:r>
            <a:r>
              <a:rPr lang="ko-KR" altLang="en-US" dirty="0" err="1" smtClean="0"/>
              <a:t>빵및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떡류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2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곡물 수산동물</a:t>
            </a:r>
            <a:r>
              <a:rPr lang="ko-KR" altLang="en-US" baseline="0" dirty="0" smtClean="0"/>
              <a:t> 채소 및 채소 가공품 조미식품</a:t>
            </a:r>
            <a:endParaRPr lang="en-US" altLang="ko-KR" dirty="0" smtClean="0"/>
          </a:p>
          <a:p>
            <a:r>
              <a:rPr lang="ko-KR" altLang="en-US" dirty="0" smtClean="0"/>
              <a:t>곡물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육류가공품 조미식품  과일 및 </a:t>
            </a:r>
            <a:r>
              <a:rPr lang="ko-KR" altLang="en-US" dirty="0" err="1" smtClean="0"/>
              <a:t>ㅘ일</a:t>
            </a:r>
            <a:r>
              <a:rPr lang="ko-KR" altLang="en-US" dirty="0" smtClean="0"/>
              <a:t> 가공 </a:t>
            </a:r>
            <a:r>
              <a:rPr lang="ko-KR" altLang="en-US" dirty="0" err="1" smtClean="0"/>
              <a:t>빵및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떡류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9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결론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 smtClean="0"/>
              <a:t>곡물 수산동물</a:t>
            </a:r>
            <a:r>
              <a:rPr lang="ko-KR" altLang="en-US" baseline="0" dirty="0" smtClean="0"/>
              <a:t> 채소 및 채소 가공품 조미식품</a:t>
            </a:r>
            <a:endParaRPr lang="en-US" altLang="ko-KR" dirty="0" smtClean="0"/>
          </a:p>
          <a:p>
            <a:r>
              <a:rPr lang="ko-KR" altLang="en-US" dirty="0" smtClean="0"/>
              <a:t>곡물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육류가공품 조미식품  과일 및 </a:t>
            </a:r>
            <a:r>
              <a:rPr lang="ko-KR" altLang="en-US" dirty="0" err="1" smtClean="0"/>
              <a:t>ㅘ일</a:t>
            </a:r>
            <a:r>
              <a:rPr lang="ko-KR" altLang="en-US" dirty="0" smtClean="0"/>
              <a:t> 가공 </a:t>
            </a:r>
            <a:r>
              <a:rPr lang="ko-KR" altLang="en-US" dirty="0" err="1" smtClean="0"/>
              <a:t>빵및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떡류</a:t>
            </a:r>
            <a:endParaRPr lang="en-US" altLang="ko-KR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69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조사목적</a:t>
            </a:r>
            <a:endParaRPr lang="en-US" altLang="ko-KR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&lt;배경&gt;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① 고령화 사회 진입으로 인한 노령층 인구 증가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② 新 소비계층인 액티브 시니어 등장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③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가정간편식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시장 발달로 소화가 용이한 식품과 영양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간편식을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찾는 소비자 증가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※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케어푸드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- 건강상태 개선을 위해 특별한 영양 관리가 필요한 식품 (고령친화식품, 건강기능식품, 환자식 포함)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※ 액티브 시니어 - 외모와 건강관리 투자를 아끼지 않는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중장년층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1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조사목적</a:t>
            </a:r>
            <a:endParaRPr lang="en-US" altLang="ko-KR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&lt;배경&gt;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① 고령화 사회 진입으로 인한 노령층 인구 증가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② 新 소비계층인 액티브 시니어 등장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③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가정간편식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시장 발달로 소화가 용이한 식품과 영양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간편식을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찾는 소비자 증가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dirty="0" smtClean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※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케어푸드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- 건강상태 개선을 위해 특별한 영양 관리가 필요한 식품 (고령친화식품, 건강기능식품, 환자식 포함) </a:t>
            </a:r>
            <a:endParaRPr kumimoji="0" lang="en-US" altLang="ko-KR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※ 액티브 시니어 - 외모와 건강관리 투자를 아끼지 않는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중장년층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고령사회 기준 제시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https://news.joins.com/article/21901412</a:t>
            </a:r>
            <a:endParaRPr lang="en-US" altLang="ko-KR" dirty="0" smtClean="0"/>
          </a:p>
          <a:p>
            <a:r>
              <a:rPr lang="en-US" altLang="ko-KR" dirty="0" smtClean="0"/>
              <a:t>UN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노인인구 증가세 작성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한국의 전체 인구 대비 노인</a:t>
            </a:r>
            <a:r>
              <a:rPr lang="ko-KR" altLang="en-US" baseline="0" dirty="0" smtClean="0"/>
              <a:t>인구 비중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전체 대비 노인 인구 증가세 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7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 smtClean="0"/>
              <a:t>60</a:t>
            </a:r>
            <a:r>
              <a:rPr lang="ko-KR" altLang="en-US" dirty="0" smtClean="0"/>
              <a:t>세 이상 근로인구를 살펴봤다면 더 </a:t>
            </a:r>
            <a:r>
              <a:rPr lang="ko-KR" altLang="en-US" dirty="0" err="1" smtClean="0"/>
              <a:t>좋았을듯</a:t>
            </a:r>
            <a:r>
              <a:rPr lang="en-US" altLang="ko-KR" dirty="0" smtClean="0"/>
              <a:t>,,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3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연령별 구간별 식품소비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연령별 구간별 식품소비 </a:t>
            </a:r>
            <a:r>
              <a:rPr lang="en-US" altLang="ko-KR" dirty="0" smtClean="0"/>
              <a:t>1~5</a:t>
            </a:r>
            <a:r>
              <a:rPr lang="ko-KR" altLang="en-US" dirty="0" smtClean="0"/>
              <a:t>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1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59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곡물 수산동물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채소 및 채소 가공품 조미식품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2D2BC-173A-4A1A-887A-2BB5D90089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0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>
            <a:alpha val="2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2526" y="8215992"/>
            <a:ext cx="61055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97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E4CFB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데이터 분석프로젝트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9906000" cy="647700"/>
          </a:xfrm>
          <a:prstGeom prst="rect">
            <a:avLst/>
          </a:prstGeom>
          <a:solidFill>
            <a:srgbClr val="DEAC5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40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E4CFB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데이터 분석프로젝트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906000" cy="647700"/>
          </a:xfrm>
          <a:prstGeom prst="rect">
            <a:avLst/>
          </a:prstGeom>
          <a:solidFill>
            <a:srgbClr val="DEAC5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7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E4CFB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2019 </a:t>
            </a:r>
            <a:r>
              <a:rPr lang="ko-KR" altLang="en-US" dirty="0" smtClean="0"/>
              <a:t>데이터 분석프로젝트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906000" cy="647700"/>
          </a:xfrm>
          <a:prstGeom prst="rect">
            <a:avLst/>
          </a:prstGeom>
          <a:solidFill>
            <a:srgbClr val="DEAC5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30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E4CFB0">
            <a:alpha val="2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9906000" cy="647700"/>
          </a:xfrm>
          <a:prstGeom prst="rect">
            <a:avLst/>
          </a:prstGeom>
          <a:solidFill>
            <a:srgbClr val="DEAC5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7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E2BB-F965-44FC-AF77-1B00A4472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3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3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2476500"/>
            <a:ext cx="9906000" cy="3352800"/>
          </a:xfrm>
          <a:prstGeom prst="rect">
            <a:avLst/>
          </a:prstGeom>
          <a:solidFill>
            <a:srgbClr val="DEAC5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-3334375" y="1720695"/>
            <a:ext cx="26516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2.2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액티브 시니어 인구 현황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462C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4594075" y="3107585"/>
            <a:ext cx="5163593" cy="1815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국내 </a:t>
            </a:r>
            <a:r>
              <a:rPr lang="ko-KR" altLang="en-US" sz="4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케어푸드</a:t>
            </a: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시장 </a:t>
            </a:r>
            <a:endParaRPr lang="en-US" altLang="ko-KR" sz="4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신제품</a:t>
            </a:r>
            <a:r>
              <a:rPr lang="ko-KR" altLang="en-US" sz="4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 출시방안 제언</a:t>
            </a:r>
            <a:endParaRPr lang="en-US" altLang="zh-CN" sz="4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55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분석결과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903488"/>
              </p:ext>
            </p:extLst>
          </p:nvPr>
        </p:nvGraphicFramePr>
        <p:xfrm>
          <a:off x="748552" y="1182692"/>
          <a:ext cx="4115548" cy="3246432"/>
        </p:xfrm>
        <a:graphic>
          <a:graphicData uri="http://schemas.openxmlformats.org/drawingml/2006/table">
            <a:tbl>
              <a:tblPr/>
              <a:tblGrid>
                <a:gridCol w="1327354"/>
                <a:gridCol w="1362279"/>
                <a:gridCol w="1425915"/>
              </a:tblGrid>
              <a:tr h="270536">
                <a:tc>
                  <a:txBody>
                    <a:bodyPr/>
                    <a:lstStyle/>
                    <a:p>
                      <a:pPr rtl="0" fontAlgn="b"/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육류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effectLst/>
                        </a:rPr>
                        <a:t>곡물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effectLst/>
                        </a:rPr>
                        <a:t>곡물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smtClean="0">
                          <a:effectLst/>
                        </a:rPr>
                        <a:t>채소 및 </a:t>
                      </a:r>
                      <a:r>
                        <a:rPr lang="ko-KR" altLang="en-US" sz="1200" dirty="0">
                          <a:effectLst/>
                        </a:rPr>
                        <a:t>채소가공품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육류가공품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육류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과일 및 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과일가공품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조미식품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신선수산동물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신선수산동물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기타식품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</a:rPr>
                        <a:t>염건수산동물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effectLst/>
                        </a:rPr>
                        <a:t>곡물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주스 및 기타음료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기타수산동물가공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조미식품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</a:rPr>
                        <a:t>빵및떡류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유지류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유제품및알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과일 및 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과일가공품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과일 및 과일가공품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smtClean="0">
                          <a:effectLst/>
                        </a:rPr>
                        <a:t>당류 및 과자류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smtClean="0">
                          <a:effectLst/>
                        </a:rPr>
                        <a:t>기타 수산동물가공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smtClean="0">
                          <a:effectLst/>
                        </a:rPr>
                        <a:t>채소 및 채소가공품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>
                          <a:effectLst/>
                        </a:rPr>
                        <a:t>빵및떡류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</a:rPr>
                        <a:t>당류및</a:t>
                      </a:r>
                      <a:r>
                        <a:rPr lang="ko-KR" altLang="en-US" sz="1200" dirty="0">
                          <a:effectLst/>
                        </a:rPr>
                        <a:t> 과자류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smtClean="0">
                          <a:effectLst/>
                        </a:rPr>
                        <a:t>해조 및 해조가공품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곡물가공품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곡물가공품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>
                          <a:effectLst/>
                        </a:rPr>
                        <a:t>조미식품</a:t>
                      </a: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36">
                <a:tc>
                  <a:txBody>
                    <a:bodyPr/>
                    <a:lstStyle/>
                    <a:p>
                      <a:pPr rtl="0" fontAlgn="b"/>
                      <a:endParaRPr lang="ko-KR" altLang="en-US" sz="120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200" dirty="0" err="1">
                          <a:effectLst/>
                        </a:rPr>
                        <a:t>커피및차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ko-KR" altLang="en-US" sz="1200" dirty="0">
                        <a:effectLst/>
                      </a:endParaRPr>
                    </a:p>
                  </a:txBody>
                  <a:tcPr marL="19152" marR="19152" marT="12768" marB="1276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4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분석결과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AE9BD829-780C-451D-91D1-D3C031B3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50261"/>
              </p:ext>
            </p:extLst>
          </p:nvPr>
        </p:nvGraphicFramePr>
        <p:xfrm>
          <a:off x="1892153" y="3068877"/>
          <a:ext cx="6455827" cy="317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26"/>
                <a:gridCol w="2838640"/>
                <a:gridCol w="2950461">
                  <a:extLst>
                    <a:ext uri="{9D8B030D-6E8A-4147-A177-3AD203B41FA5}">
                      <a16:colId xmlns:a16="http://schemas.microsoft.com/office/drawing/2014/main" xmlns="" val="1620317911"/>
                    </a:ext>
                  </a:extLst>
                </a:gridCol>
              </a:tblGrid>
              <a:tr h="42370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1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18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현대그린푸드</a:t>
                      </a:r>
                      <a:endParaRPr lang="ko-KR" altLang="en-US" sz="1200" b="1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18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CJ </a:t>
                      </a:r>
                      <a:r>
                        <a:rPr lang="ko-KR" altLang="en-US" sz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제일제당</a:t>
                      </a:r>
                      <a:endParaRPr lang="ko-KR" altLang="en-US" sz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1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518249"/>
                  </a:ext>
                </a:extLst>
              </a:tr>
              <a:tr h="163056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endParaRPr lang="en-US" altLang="ko-KR" sz="11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사진</a:t>
                      </a:r>
                      <a:endParaRPr lang="en-US" altLang="ko-KR" sz="1100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endParaRPr lang="en-US" altLang="ko-KR" sz="1100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1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426063"/>
                  </a:ext>
                </a:extLst>
              </a:tr>
              <a:tr h="34878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상품명</a:t>
                      </a:r>
                      <a:endParaRPr lang="en-US" altLang="ko-KR" sz="1100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kern="12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그리팅소프트</a:t>
                      </a:r>
                      <a:endParaRPr lang="en-US" altLang="ko-KR" sz="1200" b="1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제일미락</a:t>
                      </a:r>
                      <a:endParaRPr lang="en-US" altLang="ko-KR" sz="1100" b="1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297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제품</a:t>
                      </a:r>
                      <a:endParaRPr lang="en-US" altLang="ko-KR" sz="11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100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육류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3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생선류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견과 및 콩류 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 등 총 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종 제품</a:t>
                      </a:r>
                      <a:endParaRPr lang="en-US" altLang="ko-KR" sz="11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육류 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300g 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기준 </a:t>
                      </a:r>
                      <a:r>
                        <a:rPr lang="en-US" altLang="ko-KR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14,500~18,000</a:t>
                      </a:r>
                      <a:r>
                        <a:rPr lang="ko-KR" altLang="en-US" sz="11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 책정</a:t>
                      </a:r>
                      <a:endParaRPr lang="en-US" altLang="ko-KR" sz="1100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육류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조림</a:t>
                      </a:r>
                      <a:r>
                        <a:rPr lang="en-US" altLang="ko-KR" sz="11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곡물조제품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등 총 </a:t>
                      </a:r>
                      <a:r>
                        <a:rPr lang="en-US" altLang="ko-KR" sz="1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52</a:t>
                      </a:r>
                      <a:r>
                        <a:rPr lang="ko-KR" altLang="en-US" sz="110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가지 제품</a:t>
                      </a:r>
                      <a:endParaRPr lang="en-US" altLang="ko-KR" sz="110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54" y="3522137"/>
            <a:ext cx="2185917" cy="133694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940" y="3521368"/>
            <a:ext cx="2108371" cy="141045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1195262" y="1016056"/>
            <a:ext cx="2973891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고령인구 </a:t>
            </a:r>
            <a:r>
              <a:rPr lang="ko-KR" altLang="en-US" sz="20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▲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가공식품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 소비 </a:t>
            </a:r>
            <a:r>
              <a:rPr lang="ko-KR" altLang="en-US" sz="20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▲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  <a:p>
            <a:pPr>
              <a:tabLst/>
            </a:pPr>
            <a:endParaRPr lang="en-US" altLang="zh-CN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  <a:p>
            <a:pPr>
              <a:tabLst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육류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곡물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조미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소비</a:t>
            </a:r>
            <a:r>
              <a:rPr lang="ko-KR" altLang="en-US" sz="20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▲</a:t>
            </a:r>
            <a:endParaRPr lang="en-US" altLang="zh-CN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4704647" y="1566488"/>
            <a:ext cx="4035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국내 기업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제품 출시 및 출시예정</a:t>
            </a:r>
            <a:endParaRPr lang="en-US" altLang="zh-CN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4025420" y="1501367"/>
            <a:ext cx="411480" cy="530352"/>
          </a:xfrm>
          <a:prstGeom prst="rightArrow">
            <a:avLst/>
          </a:prstGeom>
          <a:solidFill>
            <a:srgbClr val="6A462C"/>
          </a:solidFill>
          <a:ln>
            <a:solidFill>
              <a:srgbClr val="6A4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향후 조사 보완사항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1254229" y="1432724"/>
            <a:ext cx="781816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60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세 이상 근로인구 분석을 통해 액티브 시니어의 구매력 확인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462C"/>
              </a:solidFill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국외 소비제품 품목 관련 개발 제품 분석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6A462C"/>
              </a:solidFill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상위 키워드를 중심으로 신규 제품에 대한 제언 추가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A462C"/>
                </a:solidFill>
                <a:latin typeface="+mn-ea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1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125" y="-2871621"/>
            <a:ext cx="864639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 배경</a:t>
            </a:r>
            <a:endParaRPr lang="en-US" altLang="ko-KR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 고령화 사회 진입으로 </a:t>
            </a:r>
            <a:r>
              <a:rPr lang="ko-KR" altLang="ko-KR" dirty="0" smtClean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노령층 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인구 증가</a:t>
            </a:r>
            <a:endParaRPr lang="en-US" altLang="ko-KR" dirty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 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新 소비계층인 액티브 시니어 등장 </a:t>
            </a:r>
            <a:endParaRPr lang="en-US" altLang="ko-KR" dirty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 </a:t>
            </a:r>
            <a:r>
              <a:rPr lang="ko-KR" altLang="ko-KR" dirty="0" err="1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가정간편식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시장 발달로 소화가 용이한 식품과 영양 </a:t>
            </a:r>
            <a:r>
              <a:rPr lang="ko-KR" altLang="ko-KR" dirty="0" err="1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간편식을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찾는 소비자 증가 </a:t>
            </a:r>
            <a:endParaRPr lang="en-US" altLang="ko-KR" dirty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27" y="-1293856"/>
            <a:ext cx="87654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r>
              <a:rPr lang="ko-KR" altLang="en-US" dirty="0" smtClean="0"/>
              <a:t>본 조사는 고령화 인구를 대상으로 </a:t>
            </a:r>
            <a:r>
              <a:rPr lang="ko-KR" altLang="en-US" dirty="0" err="1" smtClean="0"/>
              <a:t>케어푸드</a:t>
            </a:r>
            <a:r>
              <a:rPr lang="ko-KR" altLang="en-US" dirty="0" smtClean="0"/>
              <a:t> 개발과 관련한 제품의 품목을 줄이고 이와 관련된 국내외 사례를 통해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5902672" y="9358188"/>
            <a:ext cx="360016" cy="363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9D5FC0-EDD9-4166-BFF2-E0DBCBC8CC4C}" type="slidenum">
              <a:rPr lang="ko-KR" altLang="en-US" smtClean="0">
                <a:latin typeface="+mn-ea"/>
              </a:rPr>
              <a:pPr/>
              <a:t>2</a:t>
            </a:fld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0113DA1-CC01-423B-9AA5-0D9712EA56BB}"/>
              </a:ext>
            </a:extLst>
          </p:cNvPr>
          <p:cNvSpPr/>
          <p:nvPr/>
        </p:nvSpPr>
        <p:spPr>
          <a:xfrm>
            <a:off x="347000" y="8932003"/>
            <a:ext cx="59913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tabLst/>
            </a:pPr>
            <a:r>
              <a:rPr lang="en-US" altLang="ko-KR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*</a:t>
            </a:r>
            <a:r>
              <a:rPr lang="ko-KR" altLang="en-US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영어를 기준으로 연관 키워드를 분석함</a:t>
            </a:r>
            <a:r>
              <a:rPr lang="en-US" altLang="ko-KR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영어단어가 동일한 경우 공통어로 분류했으며</a:t>
            </a:r>
            <a:r>
              <a:rPr lang="en-US" altLang="ko-KR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상이한 단어는 비공통어로 분류함</a:t>
            </a:r>
            <a:endParaRPr lang="en-US" altLang="ko-KR" sz="9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1. </a:t>
            </a:r>
            <a:r>
              <a:rPr lang="ko-KR" altLang="en-US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빅데이터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 분석 개요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298" y="1253148"/>
            <a:ext cx="8331201" cy="1912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본 조사는 국내 고령인구 증가로 인해 시장이 확대됨에 따라 식품소비습관을 분석하여 신제품 출시에 참조자료로 활용되고자 함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조사를 통해 고령인구의 증가 추세를 살펴보고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식품 소비 습관을 파악하여 국내 시장에 적합한 </a:t>
            </a:r>
            <a:r>
              <a:rPr lang="ko-KR" altLang="en-US" sz="13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케어푸드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(Care Food)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 개발에 활용되는 것을 </a:t>
            </a:r>
            <a:r>
              <a:rPr lang="ko-KR" altLang="en-US" sz="13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목적으로 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</a:t>
            </a:r>
            <a:endParaRPr lang="en-US" altLang="ko-KR" sz="13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3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이번 분석에서는 </a:t>
            </a:r>
            <a:r>
              <a:rPr lang="ko-KR" altLang="en-US" sz="13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행정안전부에서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제공하는 주민등록 인구 통계자료와 </a:t>
            </a:r>
            <a:r>
              <a:rPr lang="ko-KR" altLang="en-US" sz="13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국가통계포털에서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제공하는 가구주 연령별 가구당 월평균 가계지출 등의 정보를 이용함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인구통계의 경우 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2010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~2018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자료를 수집했으며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가계지출의 경우 </a:t>
            </a:r>
            <a:r>
              <a:rPr lang="ko-KR" altLang="en-US" sz="13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통계포털에서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제공하는 최근 </a:t>
            </a:r>
            <a:r>
              <a:rPr lang="en-US" altLang="ko-KR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3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개년 자료를 활용함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AE9BD829-780C-451D-91D1-D3C031B30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01016"/>
              </p:ext>
            </p:extLst>
          </p:nvPr>
        </p:nvGraphicFramePr>
        <p:xfrm>
          <a:off x="749298" y="3575390"/>
          <a:ext cx="8331201" cy="226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301">
                  <a:extLst>
                    <a:ext uri="{9D8B030D-6E8A-4147-A177-3AD203B41FA5}">
                      <a16:colId xmlns:a16="http://schemas.microsoft.com/office/drawing/2014/main" xmlns="" val="1620317911"/>
                    </a:ext>
                  </a:extLst>
                </a:gridCol>
                <a:gridCol w="2273300"/>
                <a:gridCol w="3022600">
                  <a:extLst>
                    <a:ext uri="{9D8B030D-6E8A-4147-A177-3AD203B41FA5}">
                      <a16:colId xmlns:a16="http://schemas.microsoft.com/office/drawing/2014/main" xmlns="" val="3524070153"/>
                    </a:ext>
                  </a:extLst>
                </a:gridCol>
              </a:tblGrid>
              <a:tr h="348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조사 배경</a:t>
                      </a:r>
                      <a:endParaRPr lang="ko-KR" altLang="en-US" sz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18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조사 순서</a:t>
                      </a:r>
                      <a:endParaRPr lang="ko-KR" altLang="en-US" sz="1200" b="1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18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1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기대 효과</a:t>
                      </a:r>
                      <a:endParaRPr lang="ko-KR" altLang="en-US" sz="1200" b="1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C1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9518249"/>
                  </a:ext>
                </a:extLst>
              </a:tr>
              <a:tr h="185420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고령화 시장 확대</a:t>
                      </a:r>
                      <a:r>
                        <a:rPr lang="en-US" altLang="ko-KR" sz="10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가정간편식을</a:t>
                      </a:r>
                      <a:r>
                        <a:rPr lang="ko-KR" altLang="en-US" sz="10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찾는 소비자 증가</a:t>
                      </a:r>
                      <a:endParaRPr lang="en-US" altLang="ko-KR" sz="10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0" algn="just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① 고령화 사회 진입으로 노령층 인구 증가</a:t>
                      </a: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0" algn="just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② 新 소비계층인 액티브 시니어 등장 </a:t>
                      </a: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0" algn="just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ko-KR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③ </a:t>
                      </a:r>
                      <a:r>
                        <a:rPr lang="ko-KR" altLang="ko-KR" sz="1000" kern="12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가정간편식</a:t>
                      </a:r>
                      <a:r>
                        <a:rPr lang="ko-KR" altLang="ko-KR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시장 발달로 소화가 용이한 식품과 영양 </a:t>
                      </a:r>
                      <a:r>
                        <a:rPr lang="ko-KR" altLang="ko-KR" sz="1000" kern="12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간편식을</a:t>
                      </a:r>
                      <a:r>
                        <a:rPr lang="ko-KR" altLang="ko-KR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찾는 소비자 증가 </a:t>
                      </a: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endParaRPr lang="ko-KR" altLang="en-US" sz="800" dirty="0" smtClean="0"/>
                    </a:p>
                    <a:p>
                      <a:pPr marL="0" indent="0" algn="l" defTabSz="685800" rtl="0" eaLnBrk="1" latinLnBrk="1" hangingPunct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500" kern="1200" spc="-5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500" kern="1200" spc="-5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endParaRPr lang="en-US" altLang="ko-KR" sz="900" spc="-5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900" spc="-5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endParaRPr lang="en-US" altLang="ko-KR" sz="90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endParaRPr lang="en-US" altLang="ko-KR" sz="900" kern="1200" spc="-50" baseline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baseline="0" dirty="0" err="1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케어푸드</a:t>
                      </a:r>
                      <a:r>
                        <a:rPr lang="ko-KR" altLang="en-US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제품 개발 제언</a:t>
                      </a: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500" spc="-5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buFontTx/>
                        <a:buChar char="-"/>
                      </a:pPr>
                      <a:endParaRPr lang="en-US" altLang="ko-KR" sz="9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-17145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국내 출시 사례를 통해 경쟁제품 분석</a:t>
                      </a: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lvl="0" indent="-171450" algn="just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Char char="-"/>
                      </a:pPr>
                      <a:r>
                        <a:rPr lang="ko-KR" altLang="en-US" sz="1000" kern="1200" spc="-50" baseline="0" dirty="0" smtClean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국외 사례 분석을 통해 신규제품 제언</a:t>
                      </a:r>
                      <a:endParaRPr lang="en-US" altLang="ko-KR" sz="1000" kern="1200" spc="-50" baseline="0" dirty="0" smtClean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9426063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9BA90C0D-0ED9-45E9-B9A0-5C4809901F69}"/>
              </a:ext>
            </a:extLst>
          </p:cNvPr>
          <p:cNvGrpSpPr/>
          <p:nvPr/>
        </p:nvGrpSpPr>
        <p:grpSpPr>
          <a:xfrm>
            <a:off x="4098684" y="4180542"/>
            <a:ext cx="1632429" cy="1460500"/>
            <a:chOff x="4608495" y="6983735"/>
            <a:chExt cx="1549039" cy="169863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252CABE2-EE62-4A47-856B-F9DE8AB70C43}"/>
                </a:ext>
              </a:extLst>
            </p:cNvPr>
            <p:cNvCxnSpPr>
              <a:endCxn id="23" idx="4"/>
            </p:cNvCxnSpPr>
            <p:nvPr/>
          </p:nvCxnSpPr>
          <p:spPr>
            <a:xfrm>
              <a:off x="4747773" y="7093583"/>
              <a:ext cx="1" cy="158878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757E850-919F-42FB-90B5-8EA56BAF8694}"/>
                </a:ext>
              </a:extLst>
            </p:cNvPr>
            <p:cNvSpPr/>
            <p:nvPr/>
          </p:nvSpPr>
          <p:spPr>
            <a:xfrm>
              <a:off x="4608495" y="6983735"/>
              <a:ext cx="278557" cy="278557"/>
            </a:xfrm>
            <a:prstGeom prst="ellipse">
              <a:avLst/>
            </a:prstGeom>
            <a:solidFill>
              <a:srgbClr val="E5C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1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5E77D5E8-DC32-4B51-B576-FC5B67E66331}"/>
                </a:ext>
              </a:extLst>
            </p:cNvPr>
            <p:cNvSpPr/>
            <p:nvPr/>
          </p:nvSpPr>
          <p:spPr>
            <a:xfrm>
              <a:off x="4608495" y="8403815"/>
              <a:ext cx="278558" cy="278557"/>
            </a:xfrm>
            <a:prstGeom prst="ellipse">
              <a:avLst/>
            </a:prstGeom>
            <a:solidFill>
              <a:srgbClr val="E5C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3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587A2256-72AA-4664-A534-AC121BE2A9EC}"/>
                </a:ext>
              </a:extLst>
            </p:cNvPr>
            <p:cNvSpPr/>
            <p:nvPr/>
          </p:nvSpPr>
          <p:spPr>
            <a:xfrm>
              <a:off x="4608495" y="7693775"/>
              <a:ext cx="278558" cy="278557"/>
            </a:xfrm>
            <a:prstGeom prst="ellipse">
              <a:avLst/>
            </a:prstGeom>
            <a:solidFill>
              <a:srgbClr val="E5C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B259B3E3-70D6-414A-A1CB-DC36469C1DE6}"/>
                </a:ext>
              </a:extLst>
            </p:cNvPr>
            <p:cNvSpPr txBox="1"/>
            <p:nvPr/>
          </p:nvSpPr>
          <p:spPr>
            <a:xfrm>
              <a:off x="4924584" y="6991303"/>
              <a:ext cx="1017479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고령인구 현황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19C3A27-E6DC-4458-97DD-01FF4FC6BEB2}"/>
                </a:ext>
              </a:extLst>
            </p:cNvPr>
            <p:cNvSpPr txBox="1"/>
            <p:nvPr/>
          </p:nvSpPr>
          <p:spPr>
            <a:xfrm>
              <a:off x="4924584" y="7709942"/>
              <a:ext cx="10585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식품 소비 현황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9045352-EE61-4FA2-A1D4-74238C677847}"/>
                </a:ext>
              </a:extLst>
            </p:cNvPr>
            <p:cNvSpPr txBox="1"/>
            <p:nvPr/>
          </p:nvSpPr>
          <p:spPr>
            <a:xfrm>
              <a:off x="4887052" y="8387648"/>
              <a:ext cx="1270482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사례 분석 및 제언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3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125" y="-2871621"/>
            <a:ext cx="8646392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조사 배경</a:t>
            </a:r>
            <a:endParaRPr lang="en-US" altLang="ko-KR" dirty="0" smtClean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① 고령화 사회 진입으로 </a:t>
            </a:r>
            <a:r>
              <a:rPr lang="ko-KR" altLang="ko-KR" dirty="0" smtClean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노령층 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인구 증가</a:t>
            </a:r>
            <a:endParaRPr lang="en-US" altLang="ko-KR" dirty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② 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新 소비계층인 액티브 시니어 등장 </a:t>
            </a:r>
            <a:endParaRPr lang="en-US" altLang="ko-KR" dirty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③ </a:t>
            </a:r>
            <a:r>
              <a:rPr lang="ko-KR" altLang="ko-KR" dirty="0" err="1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가정간편식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시장 발달로 소화가 용이한 식품과 영양 </a:t>
            </a:r>
            <a:r>
              <a:rPr lang="ko-KR" altLang="ko-KR" dirty="0" err="1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간편식을</a:t>
            </a:r>
            <a:r>
              <a:rPr lang="ko-KR" altLang="ko-KR" dirty="0">
                <a:solidFill>
                  <a:srgbClr val="595959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찾는 소비자 증가 </a:t>
            </a:r>
            <a:endParaRPr lang="en-US" altLang="ko-KR" dirty="0">
              <a:solidFill>
                <a:srgbClr val="595959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27" y="-1293856"/>
            <a:ext cx="87654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r>
              <a:rPr lang="ko-KR" altLang="en-US" dirty="0" smtClean="0"/>
              <a:t>본 조사는 고령화 인구를 대상으로 </a:t>
            </a:r>
            <a:r>
              <a:rPr lang="ko-KR" altLang="en-US" dirty="0" err="1" smtClean="0"/>
              <a:t>케어푸드</a:t>
            </a:r>
            <a:r>
              <a:rPr lang="ko-KR" altLang="en-US" dirty="0" smtClean="0"/>
              <a:t> 개발과 관련한 제품의 품목을 줄이고 이와 관련된 국내외 사례를 통해 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슬라이드 번호 개체 틀 3"/>
          <p:cNvSpPr txBox="1">
            <a:spLocks/>
          </p:cNvSpPr>
          <p:nvPr/>
        </p:nvSpPr>
        <p:spPr>
          <a:xfrm>
            <a:off x="5902672" y="9358188"/>
            <a:ext cx="360016" cy="363312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9D5FC0-EDD9-4166-BFF2-E0DBCBC8CC4C}" type="slidenum">
              <a:rPr lang="ko-KR" altLang="en-US" smtClean="0">
                <a:latin typeface="+mn-ea"/>
              </a:rPr>
              <a:pPr/>
              <a:t>3</a:t>
            </a:fld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0113DA1-CC01-423B-9AA5-0D9712EA56BB}"/>
              </a:ext>
            </a:extLst>
          </p:cNvPr>
          <p:cNvSpPr/>
          <p:nvPr/>
        </p:nvSpPr>
        <p:spPr>
          <a:xfrm>
            <a:off x="347000" y="8932003"/>
            <a:ext cx="59913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tabLst/>
            </a:pPr>
            <a:r>
              <a:rPr lang="en-US" altLang="ko-KR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*</a:t>
            </a:r>
            <a:r>
              <a:rPr lang="ko-KR" altLang="en-US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영어를 기준으로 연관 키워드를 분석함</a:t>
            </a:r>
            <a:r>
              <a:rPr lang="en-US" altLang="ko-KR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. </a:t>
            </a:r>
            <a:r>
              <a:rPr lang="ko-KR" altLang="en-US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영어단어가 동일한 경우 공통어로 분류했으며</a:t>
            </a:r>
            <a:r>
              <a:rPr lang="en-US" altLang="ko-KR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, </a:t>
            </a:r>
            <a:r>
              <a:rPr lang="ko-KR" altLang="en-US" sz="90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itchFamily="18" charset="0"/>
              </a:rPr>
              <a:t>상이한 단어는 비공통어로 분류함</a:t>
            </a:r>
            <a:endParaRPr lang="en-US" altLang="ko-KR" sz="90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2.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조사배경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6468" r="4880"/>
          <a:stretch/>
        </p:blipFill>
        <p:spPr>
          <a:xfrm>
            <a:off x="612648" y="1259602"/>
            <a:ext cx="5184648" cy="1457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02080" y="4365177"/>
            <a:ext cx="4022884" cy="154503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1400" b="1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고령타켓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시장▲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HMR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시장▲</a:t>
            </a: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① 고령화 사회 진입으로 노령층 인구 증가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② 新 소비계층인 액티브 시니어 등장 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③ </a:t>
            </a:r>
            <a:r>
              <a:rPr lang="ko-KR" altLang="ko-KR" sz="12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가정간편식</a:t>
            </a:r>
            <a:r>
              <a:rPr lang="ko-KR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시장 발달로 소화가 용이한 식품과 영양 </a:t>
            </a:r>
            <a:r>
              <a:rPr lang="ko-KR" altLang="ko-KR" sz="1200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간편식을</a:t>
            </a:r>
            <a:r>
              <a:rPr lang="ko-KR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찾는 소비자 증가 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15" y="2685590"/>
            <a:ext cx="5324475" cy="1171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35" y="3557358"/>
            <a:ext cx="3284473" cy="25130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2634" r="7040"/>
          <a:stretch/>
        </p:blipFill>
        <p:spPr>
          <a:xfrm>
            <a:off x="4305840" y="1873021"/>
            <a:ext cx="4810728" cy="2133903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57683" y="776297"/>
            <a:ext cx="4692141" cy="4563799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2499" y="1132598"/>
            <a:ext cx="2975802" cy="423777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6327" y="7652470"/>
            <a:ext cx="216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고령사회 기준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04236" y="4144542"/>
            <a:ext cx="1075591" cy="25769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 t="3717" r="5607"/>
          <a:stretch/>
        </p:blipFill>
        <p:spPr>
          <a:xfrm>
            <a:off x="4923241" y="1331341"/>
            <a:ext cx="4145743" cy="270359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96299" y="1331341"/>
            <a:ext cx="4117001" cy="2691263"/>
            <a:chOff x="692227" y="1213080"/>
            <a:chExt cx="3994073" cy="269126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3" r="4755"/>
            <a:stretch/>
          </p:blipFill>
          <p:spPr>
            <a:xfrm>
              <a:off x="692227" y="1213080"/>
              <a:ext cx="3994073" cy="2691263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>
            <a:xfrm flipV="1">
              <a:off x="1154880" y="1912009"/>
              <a:ext cx="3436177" cy="22019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375761" y="1804287"/>
              <a:ext cx="114881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고령사회 기준선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96299" y="4339251"/>
            <a:ext cx="2834301" cy="1692771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</a:t>
            </a:r>
            <a:r>
              <a:rPr lang="ko-KR" altLang="en-US" sz="12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노인인구비율에 대한 사회분류</a:t>
            </a:r>
            <a:endParaRPr lang="en-US" altLang="ko-KR" sz="1200" b="1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청년기사회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4% 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장년기사회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7%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</a:t>
            </a:r>
            <a:r>
              <a:rPr lang="ko-KR" altLang="en-US" sz="12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고령화사회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7%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14%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고령사회  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14%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 21%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▪ </a:t>
            </a:r>
            <a:r>
              <a:rPr lang="ko-KR" altLang="en-US" sz="1200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초고령사회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21%</a:t>
            </a:r>
            <a:r>
              <a:rPr lang="ko-KR" altLang="en-US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분석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4271539"/>
            <a:ext cx="5411384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기준 노인인구 비율 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14.76%, ‘</a:t>
            </a:r>
            <a:r>
              <a:rPr lang="ko-KR" altLang="en-US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고령 사회</a:t>
            </a:r>
            <a:r>
              <a:rPr lang="en-US" altLang="ko-KR" sz="14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’</a:t>
            </a: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8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국내의 경우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2010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이미 총인구 대비 고령인구 비율이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10.9%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고령화 사회에 진입해있는 것을 알 수 있음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매년 전년대비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3%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이상의 고령인구가 증가함에 따라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2016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하반기 고령사회 기준인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14%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돌파하며 고령사회로 진입함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2018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기준 전년대비 고령인구 성장률이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4%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기록하며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기준 총인구 대비 고령인구 비율이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14.76%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차지한 것으로 확인됨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이러한 성장세로 인해 </a:t>
            </a:r>
            <a:r>
              <a:rPr lang="ko-KR" altLang="en-US" sz="1200" spc="-50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초고령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사회 진입 역시 머지 않은 것으로 판단됨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96299" y="809433"/>
            <a:ext cx="17475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.1 </a:t>
            </a:r>
            <a:r>
              <a:rPr lang="ko-KR" altLang="en-US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고령인구 현황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25" y="1352193"/>
            <a:ext cx="4477375" cy="2794000"/>
          </a:xfrm>
          <a:prstGeom prst="rect">
            <a:avLst/>
          </a:prstGeom>
        </p:spPr>
      </p:pic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95840" y="1411903"/>
            <a:ext cx="2759260" cy="2674578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3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액티브 시니어란</a:t>
            </a:r>
            <a:r>
              <a:rPr lang="en-US" altLang="ko-KR" sz="1300" b="1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8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8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FromA</a:t>
            </a:r>
            <a:r>
              <a:rPr lang="en-US" altLang="ko-KR" sz="8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 smtClean="0"/>
              <a:t>새로운 </a:t>
            </a:r>
            <a:r>
              <a:rPr lang="ko-KR" altLang="en-US" sz="800" dirty="0"/>
              <a:t>소비문화를 이끄는 ‘액티브 시니어’ </a:t>
            </a:r>
            <a:r>
              <a:rPr lang="en-US" altLang="ko-KR" sz="800" dirty="0" smtClean="0"/>
              <a:t>, 2018.1030)</a:t>
            </a:r>
            <a:endParaRPr lang="en-US" altLang="ko-KR" sz="8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 이상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사회생활에서 은퇴하고도 여전히 적극적으로 소비와 문화활동에 참가하는 이들을 가리킴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건강을 목적으로 하는 소비 이외에도 다양한 소비 활동에 참여하고 있기 때문에 유통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서비스산업 등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다양한 기업이 맞춤형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제품과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서비스를 개발하는데 참여하고 있음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225" y="4464659"/>
            <a:ext cx="8393738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기준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60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 이상의 액티브 시니어 전체 인구의 </a:t>
            </a:r>
            <a:r>
              <a:rPr lang="en-US" altLang="ko-KR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15.21% </a:t>
            </a:r>
            <a:r>
              <a:rPr lang="ko-KR" altLang="en-US" sz="14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차지해</a:t>
            </a:r>
            <a:endParaRPr lang="en-US" altLang="ko-KR" sz="1400" b="1" spc="-50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8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일반 고령인구 기준인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65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세를 액티브 시니어 인구 기준인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60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세로 확장하여 살펴봤으며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매년 총인구 대비 액티브 시니어 인구의 비중 역시 증가하고 있는 것으로 확인됨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2016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기준 전체 인구의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14.28%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넘겼으며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년 </a:t>
            </a:r>
            <a:r>
              <a:rPr lang="en-US" altLang="ko-KR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15.21%</a:t>
            </a:r>
            <a:r>
              <a:rPr lang="ko-KR" altLang="en-US" sz="12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차지하는 것으로 확인됨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831225" y="869795"/>
            <a:ext cx="265168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1.2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액티브 시니어 인구 현황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50" y="1352193"/>
            <a:ext cx="1115515" cy="2794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분석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527" r="7584"/>
          <a:stretch/>
        </p:blipFill>
        <p:spPr>
          <a:xfrm>
            <a:off x="2155581" y="8547126"/>
            <a:ext cx="1600201" cy="3381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2381" r="6044"/>
          <a:stretch/>
        </p:blipFill>
        <p:spPr>
          <a:xfrm>
            <a:off x="3755781" y="8523300"/>
            <a:ext cx="1587500" cy="3371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4130"/>
          <a:stretch/>
        </p:blipFill>
        <p:spPr>
          <a:xfrm>
            <a:off x="5343281" y="8523300"/>
            <a:ext cx="1652832" cy="3429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3923" t="1412" r="5267"/>
          <a:stretch/>
        </p:blipFill>
        <p:spPr>
          <a:xfrm>
            <a:off x="555381" y="8547100"/>
            <a:ext cx="1600200" cy="332425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831225" y="869795"/>
            <a:ext cx="25843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2.1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연령별 월평균 식품소비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분석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3527" r="7584"/>
          <a:stretch/>
        </p:blipFill>
        <p:spPr>
          <a:xfrm>
            <a:off x="2155581" y="8547126"/>
            <a:ext cx="1600201" cy="3381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2381" r="6044"/>
          <a:stretch/>
        </p:blipFill>
        <p:spPr>
          <a:xfrm>
            <a:off x="3755781" y="8523300"/>
            <a:ext cx="1587500" cy="33718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4130"/>
          <a:stretch/>
        </p:blipFill>
        <p:spPr>
          <a:xfrm>
            <a:off x="5343281" y="8523300"/>
            <a:ext cx="1652832" cy="3429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l="3923" t="1412" r="5267"/>
          <a:stretch/>
        </p:blipFill>
        <p:spPr>
          <a:xfrm>
            <a:off x="555381" y="8547100"/>
            <a:ext cx="1600200" cy="3324251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2273813" y="1413639"/>
            <a:ext cx="5449824" cy="2839713"/>
            <a:chOff x="726762" y="1283788"/>
            <a:chExt cx="6016669" cy="316638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762" y="1283788"/>
              <a:ext cx="5993772" cy="3061907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749659" y="3099291"/>
              <a:ext cx="5993772" cy="1350885"/>
            </a:xfrm>
            <a:prstGeom prst="rect">
              <a:avLst/>
            </a:prstGeom>
            <a:solidFill>
              <a:srgbClr val="E8D6B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195575" y="2814741"/>
              <a:ext cx="1524959" cy="28455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23648" y="3557229"/>
              <a:ext cx="1471925" cy="278983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117" y="4253352"/>
            <a:ext cx="84524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연령 고르게 육류 소비 가장 많아</a:t>
            </a:r>
            <a:endParaRPr lang="en-US" altLang="ko-KR" sz="1500" b="1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월 평균 식품 소비 중 곡물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유일하게 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기록</a:t>
            </a:r>
            <a:endParaRPr lang="en-US" altLang="ko-KR" sz="1500" b="1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기준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연령에서 육류를 월 평균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이상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소비하며 식료품 소비 품목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위를 기록함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60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이상의 식료품 지출에서 특징적인 사안으로는 전 연령과 비교하여 유일하게 곡물이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위안에 진입한 것을 확인할 수 있음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곡물 품목은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세까지 상위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 포함되지 않으나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50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이상에서 처음으로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기록하며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권 내로 진입했으며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60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이상에서는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위를 기록함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이에 액티브 시니어의 확대 연령인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이상은 여전히 곡물 중심의 식품소비가 뚜렷한 것으로 사료됨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신선수산동물에 대한 소비 역시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이상의 연령에서 각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4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위를 차지하며 타 연령대비 높은 순위를 기록함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831225" y="869795"/>
            <a:ext cx="37128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2.1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일반적으로 소비하는 상위 재료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10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개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분석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94553" y="1877208"/>
            <a:ext cx="5408344" cy="255193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바닥글 개체 틀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5388" y="4308687"/>
            <a:ext cx="6439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 고령층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2017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대비 가공 식품에 대한 소비 증가</a:t>
            </a:r>
            <a:endParaRPr lang="en-US" altLang="ko-KR" sz="1500" b="1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3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 연령에서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기준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대비 식품 소비가 증가한 상위 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품목은 품목은 곡물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육류가공품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기타식품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주스 및 기타음료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순서임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전년대비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19.67%, 19.42%, 11.99%, 10.79%, 10.04%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증가한 것으로 확인됨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2018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품목으로 기록되었던 육류의 경우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대비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-1%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성장을 기록하며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소비량이 다소 감소한 것으로 확인됨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이와 대비하여 육류가공품의 경우</a:t>
            </a:r>
            <a:r>
              <a:rPr lang="en-US" altLang="ko-KR" sz="12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19%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증가를 기록하며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가공품 형태의 소비가 증가한 것으로 판단됨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831225" y="869795"/>
            <a:ext cx="368081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sz="1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2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.2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전년대비 소비가 증가한 식료품 품목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81659" y="1383340"/>
            <a:ext cx="7577143" cy="2760950"/>
            <a:chOff x="1170143" y="1531715"/>
            <a:chExt cx="7149945" cy="2642177"/>
          </a:xfrm>
        </p:grpSpPr>
        <p:grpSp>
          <p:nvGrpSpPr>
            <p:cNvPr id="4" name="그룹 3"/>
            <p:cNvGrpSpPr/>
            <p:nvPr/>
          </p:nvGrpSpPr>
          <p:grpSpPr>
            <a:xfrm>
              <a:off x="1170143" y="1531715"/>
              <a:ext cx="7149945" cy="2642177"/>
              <a:chOff x="323850" y="1104900"/>
              <a:chExt cx="7629525" cy="281940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33" t="4148" r="6006"/>
              <a:stretch/>
            </p:blipFill>
            <p:spPr>
              <a:xfrm>
                <a:off x="323850" y="1104900"/>
                <a:ext cx="7629525" cy="2819400"/>
              </a:xfrm>
              <a:prstGeom prst="rect">
                <a:avLst/>
              </a:prstGeom>
            </p:spPr>
          </p:pic>
          <p:sp>
            <p:nvSpPr>
              <p:cNvPr id="2" name="직사각형 1"/>
              <p:cNvSpPr/>
              <p:nvPr/>
            </p:nvSpPr>
            <p:spPr>
              <a:xfrm>
                <a:off x="763900" y="3256691"/>
                <a:ext cx="6924650" cy="1878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 flipV="1">
                <a:off x="763900" y="2438400"/>
                <a:ext cx="6784575" cy="1172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302930" y="3245256"/>
                <a:ext cx="8301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rgbClr val="777777"/>
                    </a:solidFill>
                    <a:latin typeface="+mn-ea"/>
                  </a:rPr>
                  <a:t>육류가공품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998137" y="3244389"/>
                <a:ext cx="93475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rgbClr val="777777"/>
                    </a:solidFill>
                    <a:latin typeface="+mn-ea"/>
                  </a:rPr>
                  <a:t>염건수산동물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4274" y="3242901"/>
                <a:ext cx="70594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rgbClr val="777777"/>
                    </a:solidFill>
                    <a:latin typeface="+mn-ea"/>
                  </a:rPr>
                  <a:t>유제품및알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18011" y="3244253"/>
                <a:ext cx="10064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rgbClr val="777777"/>
                    </a:solidFill>
                    <a:latin typeface="+mn-ea"/>
                  </a:rPr>
                  <a:t>해조및해조가공품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92190" y="3242901"/>
                <a:ext cx="5953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rgbClr val="777777"/>
                    </a:solidFill>
                    <a:latin typeface="+mn-ea"/>
                  </a:rPr>
                  <a:t>조미식품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31271" y="3253844"/>
                <a:ext cx="10569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rgbClr val="777777"/>
                    </a:solidFill>
                    <a:latin typeface="+mn-ea"/>
                  </a:rPr>
                  <a:t>과일및과일가공품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590895" y="3244389"/>
                <a:ext cx="71203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rgbClr val="777777"/>
                    </a:solidFill>
                    <a:latin typeface="+mn-ea"/>
                  </a:rPr>
                  <a:t>빵및떡류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20356" y="3256691"/>
                <a:ext cx="4551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rgbClr val="777777"/>
                    </a:solidFill>
                    <a:latin typeface="+mn-ea"/>
                  </a:rPr>
                  <a:t>곡물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888994" y="3242901"/>
                <a:ext cx="6594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800" dirty="0" err="1" smtClean="0">
                    <a:solidFill>
                      <a:srgbClr val="777777"/>
                    </a:solidFill>
                    <a:latin typeface="+mn-ea"/>
                  </a:rPr>
                  <a:t>커피및</a:t>
                </a:r>
                <a:r>
                  <a:rPr lang="ko-KR" altLang="en-US" sz="800" dirty="0" err="1">
                    <a:solidFill>
                      <a:srgbClr val="777777"/>
                    </a:solidFill>
                    <a:latin typeface="+mn-ea"/>
                  </a:rPr>
                  <a:t>차</a:t>
                </a:r>
                <a:endParaRPr lang="ko-KR" altLang="en-US" sz="800" dirty="0">
                  <a:solidFill>
                    <a:srgbClr val="777777"/>
                  </a:solidFill>
                  <a:latin typeface="+mn-ea"/>
                </a:endParaRPr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1814823" y="3523544"/>
              <a:ext cx="292953" cy="201902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2430793" y="3484244"/>
              <a:ext cx="473250" cy="243975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116418" y="3504865"/>
              <a:ext cx="590427" cy="240005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056307" y="3493252"/>
              <a:ext cx="868617" cy="243975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6731436" y="3480962"/>
              <a:ext cx="393972" cy="243975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7030529" y="3765059"/>
              <a:ext cx="393972" cy="253821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596909" y="3759940"/>
              <a:ext cx="702015" cy="278107"/>
            </a:xfrm>
            <a:prstGeom prst="ellipse">
              <a:avLst/>
            </a:prstGeom>
            <a:solidFill>
              <a:srgbClr val="C0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88" y="1390763"/>
            <a:ext cx="866271" cy="2760950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7155180" y="4863826"/>
            <a:ext cx="2128488" cy="1126462"/>
            <a:chOff x="7155180" y="4898302"/>
            <a:chExt cx="2003622" cy="966350"/>
          </a:xfrm>
        </p:grpSpPr>
        <p:sp>
          <p:nvSpPr>
            <p:cNvPr id="38" name="TextBox 37"/>
            <p:cNvSpPr txBox="1"/>
            <p:nvPr/>
          </p:nvSpPr>
          <p:spPr>
            <a:xfrm>
              <a:off x="7155180" y="4898302"/>
              <a:ext cx="2003622" cy="966350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8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800" b="1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소비 성장률 계산 공식</a:t>
              </a:r>
              <a:endParaRPr lang="en-US" altLang="ko-KR" sz="800" b="1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8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2018</a:t>
              </a:r>
              <a:r>
                <a:rPr lang="ko-KR" altLang="en-US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품목별 소비 </a:t>
              </a:r>
              <a:r>
                <a:rPr lang="en-US" altLang="ko-KR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– 2017</a:t>
              </a:r>
              <a:r>
                <a:rPr lang="ko-KR" altLang="en-US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품목별 소비</a:t>
              </a:r>
              <a:endParaRPr lang="en-US" altLang="ko-KR" sz="8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algn="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spc="-5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                          *100</a:t>
              </a:r>
            </a:p>
            <a:p>
              <a:pPr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            2017</a:t>
              </a:r>
              <a:r>
                <a:rPr lang="ko-KR" altLang="en-US" sz="800" spc="-5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년 품목별 소비</a:t>
              </a:r>
              <a:endParaRPr lang="en-US" altLang="ko-KR" sz="8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ko-KR" sz="800" spc="-50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 flipV="1">
              <a:off x="7250964" y="5471650"/>
              <a:ext cx="1608770" cy="12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분석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7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바닥글 개체 틀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2019 </a:t>
            </a:r>
            <a:r>
              <a:rPr lang="ko-KR" altLang="en-US" smtClean="0"/>
              <a:t>데이터 분석프로젝트</a:t>
            </a:r>
            <a:endParaRPr lang="ko-KR" altLang="en-US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E2BB-F965-44FC-AF77-1B00A44723B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8395" y="4571292"/>
            <a:ext cx="8409209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고령인구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조미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곡물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5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신선수산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채소</a:t>
            </a:r>
            <a:r>
              <a:rPr lang="en-US" altLang="ko-KR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염건수산</a:t>
            </a:r>
            <a:r>
              <a:rPr lang="ko-KR" altLang="en-US" sz="1500" b="1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품목에 대한 지출 평균보다 높아</a:t>
            </a:r>
            <a:endParaRPr lang="en-US" altLang="ko-KR" sz="1500" b="1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300" dirty="0" smtClean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케어푸드의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경우 일반 식품 대비 가격대가 높게 형성되어 있어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전연령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 품목별 지출금액을 기준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(100)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 가구의 월평균 식료품 지출을 확인하고자 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전연령의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평균 소비 금액 대비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이상의 소비금액이 큰 상 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품목은 조미식품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곡물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신선수산동물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채소 및 채소가공품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염건수산동물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순서로 확인됨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품목 중 채소 및 채소가공품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조미식품 항목을 제외하면 나머지는 신선식품으로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확인됨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60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이상 고령인구의 가공식품에 대한 지출은 과일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채소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해조</a:t>
            </a:r>
            <a:r>
              <a:rPr lang="en-US" altLang="ko-KR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수산물 품목만 평균보다 높은 것으로 확인됨</a:t>
            </a:r>
            <a:endParaRPr lang="en-US" altLang="ko-KR" sz="12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524000" y="1403809"/>
            <a:ext cx="6858000" cy="3059761"/>
            <a:chOff x="1252538" y="1334439"/>
            <a:chExt cx="6858000" cy="3059761"/>
          </a:xfrm>
        </p:grpSpPr>
        <p:grpSp>
          <p:nvGrpSpPr>
            <p:cNvPr id="15" name="그룹 14"/>
            <p:cNvGrpSpPr/>
            <p:nvPr/>
          </p:nvGrpSpPr>
          <p:grpSpPr>
            <a:xfrm>
              <a:off x="1252538" y="1334439"/>
              <a:ext cx="6858000" cy="3059761"/>
              <a:chOff x="590967" y="447674"/>
              <a:chExt cx="8115301" cy="3756921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89" t="4745" r="9289" b="-17"/>
              <a:stretch/>
            </p:blipFill>
            <p:spPr>
              <a:xfrm>
                <a:off x="590967" y="447674"/>
                <a:ext cx="8115301" cy="3756921"/>
              </a:xfrm>
              <a:prstGeom prst="rect">
                <a:avLst/>
              </a:prstGeom>
            </p:spPr>
          </p:pic>
          <p:cxnSp>
            <p:nvCxnSpPr>
              <p:cNvPr id="11" name="직선 연결선 10"/>
              <p:cNvCxnSpPr/>
              <p:nvPr/>
            </p:nvCxnSpPr>
            <p:spPr>
              <a:xfrm>
                <a:off x="1019060" y="2232273"/>
                <a:ext cx="7604335" cy="0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996113" y="2680154"/>
              <a:ext cx="88402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평균 소비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831225" y="869795"/>
            <a:ext cx="43925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2.3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  <a:cs typeface="Times New Roman" panose="02020603050405020304" pitchFamily="18" charset="0"/>
              </a:rPr>
              <a:t>전체 연령층 대비 많이 소비하는 식료품 품목</a:t>
            </a:r>
            <a:endParaRPr lang="en-US" altLang="zh-CN" sz="15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543" y="7184718"/>
            <a:ext cx="7277100" cy="72390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76AAE23-39A3-4B2F-98AD-6FFB751DACBC}"/>
              </a:ext>
            </a:extLst>
          </p:cNvPr>
          <p:cNvSpPr/>
          <p:nvPr/>
        </p:nvSpPr>
        <p:spPr>
          <a:xfrm>
            <a:off x="65827" y="11649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데이터 분석</a:t>
            </a:r>
            <a:endParaRPr lang="en-US" altLang="zh-CN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</TotalTime>
  <Words>1396</Words>
  <Application>Microsoft Office PowerPoint</Application>
  <PresentationFormat>A4 용지(210x297mm)</PresentationFormat>
  <Paragraphs>238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宋体</vt:lpstr>
      <vt:lpstr>돋움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B-7</dc:creator>
  <cp:lastModifiedBy>B-7</cp:lastModifiedBy>
  <cp:revision>61</cp:revision>
  <dcterms:created xsi:type="dcterms:W3CDTF">2019-05-07T00:23:38Z</dcterms:created>
  <dcterms:modified xsi:type="dcterms:W3CDTF">2019-05-10T03:33:26Z</dcterms:modified>
</cp:coreProperties>
</file>