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61" r:id="rId2"/>
    <p:sldId id="263" r:id="rId3"/>
    <p:sldId id="264" r:id="rId4"/>
    <p:sldId id="270" r:id="rId5"/>
    <p:sldId id="265" r:id="rId6"/>
    <p:sldId id="266" r:id="rId7"/>
    <p:sldId id="276" r:id="rId8"/>
    <p:sldId id="271" r:id="rId9"/>
    <p:sldId id="268" r:id="rId10"/>
    <p:sldId id="272" r:id="rId11"/>
    <p:sldId id="273" r:id="rId12"/>
    <p:sldId id="277" r:id="rId13"/>
    <p:sldId id="267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AF0"/>
    <a:srgbClr val="FDEFE6"/>
    <a:srgbClr val="FBE5D6"/>
    <a:srgbClr val="D2DBE5"/>
    <a:srgbClr val="1E4D7C"/>
    <a:srgbClr val="000000"/>
    <a:srgbClr val="F3F3F3"/>
    <a:srgbClr val="666666"/>
    <a:srgbClr val="999999"/>
    <a:srgbClr val="02B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5714" autoAdjust="0"/>
  </p:normalViewPr>
  <p:slideViewPr>
    <p:cSldViewPr snapToGrid="0">
      <p:cViewPr varScale="1">
        <p:scale>
          <a:sx n="110" d="100"/>
          <a:sy n="110" d="100"/>
        </p:scale>
        <p:origin x="14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74601-E6B4-4760-90B5-DA73CAF81965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769CF70E-8E1B-4695-BF93-4A091B12650C}">
      <dgm:prSet phldrT="[텍스트]" custT="1"/>
      <dgm:spPr>
        <a:solidFill>
          <a:srgbClr val="1E4D7C"/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b="1" dirty="0" smtClean="0">
              <a:latin typeface="+mn-ea"/>
              <a:ea typeface="+mn-ea"/>
            </a:rPr>
            <a:t>데이터 스캔</a:t>
          </a:r>
          <a:endParaRPr lang="ko-KR" altLang="en-US" sz="1800" b="1" dirty="0">
            <a:latin typeface="+mn-ea"/>
            <a:ea typeface="+mn-ea"/>
          </a:endParaRPr>
        </a:p>
      </dgm:t>
    </dgm:pt>
    <dgm:pt modelId="{A8739F43-7D31-40CB-ABA0-5DC9030F92E1}" type="parTrans" cxnId="{B553CDCE-D730-4251-B4E5-815F4C8D553D}">
      <dgm:prSet/>
      <dgm:spPr/>
      <dgm:t>
        <a:bodyPr/>
        <a:lstStyle/>
        <a:p>
          <a:pPr latinLnBrk="1"/>
          <a:endParaRPr lang="ko-KR" altLang="en-US" sz="1800"/>
        </a:p>
      </dgm:t>
    </dgm:pt>
    <dgm:pt modelId="{22881EF3-FE45-45B4-A297-05707D051E38}" type="sibTrans" cxnId="{B553CDCE-D730-4251-B4E5-815F4C8D553D}">
      <dgm:prSet custT="1"/>
      <dgm:spPr>
        <a:solidFill>
          <a:srgbClr val="D2DBE5"/>
        </a:solidFill>
      </dgm:spPr>
      <dgm:t>
        <a:bodyPr/>
        <a:lstStyle/>
        <a:p>
          <a:pPr latinLnBrk="1"/>
          <a:endParaRPr lang="ko-KR" altLang="en-US" sz="1800"/>
        </a:p>
      </dgm:t>
    </dgm:pt>
    <dgm:pt modelId="{4F72B644-8A9F-4D12-8B82-2EB86C190B45}">
      <dgm:prSet phldrT="[텍스트]" custT="1"/>
      <dgm:spPr>
        <a:solidFill>
          <a:srgbClr val="1E4D7C"/>
        </a:solidFill>
      </dgm:spPr>
      <dgm:t>
        <a:bodyPr/>
        <a:lstStyle/>
        <a:p>
          <a:pPr latinLnBrk="1">
            <a:lnSpc>
              <a:spcPct val="50000"/>
            </a:lnSpc>
          </a:pPr>
          <a:r>
            <a:rPr lang="ko-KR" altLang="en-US" sz="1800" b="1" dirty="0" smtClean="0">
              <a:latin typeface="+mn-ea"/>
              <a:ea typeface="+mn-ea"/>
            </a:rPr>
            <a:t>데이터 정보</a:t>
          </a:r>
          <a:endParaRPr lang="en-US" altLang="ko-KR" sz="1800" b="1" dirty="0" smtClean="0">
            <a:latin typeface="+mn-ea"/>
            <a:ea typeface="+mn-ea"/>
          </a:endParaRPr>
        </a:p>
        <a:p>
          <a:pPr latinLnBrk="1">
            <a:lnSpc>
              <a:spcPct val="50000"/>
            </a:lnSpc>
          </a:pPr>
          <a:r>
            <a:rPr lang="en-US" altLang="ko-KR" sz="1800" b="1" dirty="0" smtClean="0">
              <a:latin typeface="+mn-ea"/>
              <a:ea typeface="+mn-ea"/>
            </a:rPr>
            <a:t>DB </a:t>
          </a:r>
          <a:r>
            <a:rPr lang="ko-KR" altLang="en-US" sz="1800" b="1" dirty="0" smtClean="0">
              <a:latin typeface="+mn-ea"/>
              <a:ea typeface="+mn-ea"/>
            </a:rPr>
            <a:t>입력</a:t>
          </a:r>
          <a:endParaRPr lang="ko-KR" altLang="en-US" sz="1800" b="1" dirty="0">
            <a:latin typeface="+mn-ea"/>
            <a:ea typeface="+mn-ea"/>
          </a:endParaRPr>
        </a:p>
      </dgm:t>
    </dgm:pt>
    <dgm:pt modelId="{EE3EEC48-1266-486C-A89A-2934BFC0FE8B}" type="parTrans" cxnId="{12683773-D246-4ED0-B396-02C66394AB54}">
      <dgm:prSet/>
      <dgm:spPr/>
      <dgm:t>
        <a:bodyPr/>
        <a:lstStyle/>
        <a:p>
          <a:pPr latinLnBrk="1"/>
          <a:endParaRPr lang="ko-KR" altLang="en-US" sz="1800"/>
        </a:p>
      </dgm:t>
    </dgm:pt>
    <dgm:pt modelId="{6CFC5168-6008-421D-9E06-CC3B0FF8F7F8}" type="sibTrans" cxnId="{12683773-D246-4ED0-B396-02C66394AB54}">
      <dgm:prSet custT="1"/>
      <dgm:spPr>
        <a:solidFill>
          <a:srgbClr val="D2DBE5"/>
        </a:solidFill>
      </dgm:spPr>
      <dgm:t>
        <a:bodyPr/>
        <a:lstStyle/>
        <a:p>
          <a:pPr latinLnBrk="1"/>
          <a:endParaRPr lang="ko-KR" altLang="en-US" sz="1800"/>
        </a:p>
      </dgm:t>
    </dgm:pt>
    <dgm:pt modelId="{02C02379-EFBE-4182-B07B-12142B12415D}">
      <dgm:prSet phldrT="[텍스트]" custT="1"/>
      <dgm:spPr>
        <a:solidFill>
          <a:srgbClr val="1E4D7C"/>
        </a:solidFill>
      </dgm:spPr>
      <dgm:t>
        <a:bodyPr/>
        <a:lstStyle/>
        <a:p>
          <a:pPr latinLnBrk="1">
            <a:lnSpc>
              <a:spcPct val="50000"/>
            </a:lnSpc>
          </a:pPr>
          <a:r>
            <a:rPr lang="en-US" altLang="ko-KR" sz="1800" b="1" dirty="0" smtClean="0">
              <a:latin typeface="+mn-ea"/>
              <a:ea typeface="+mn-ea"/>
            </a:rPr>
            <a:t>DB </a:t>
          </a:r>
          <a:r>
            <a:rPr lang="ko-KR" altLang="en-US" sz="1800" b="1" dirty="0" smtClean="0">
              <a:latin typeface="+mn-ea"/>
              <a:ea typeface="+mn-ea"/>
            </a:rPr>
            <a:t>정보 </a:t>
          </a:r>
          <a:endParaRPr lang="en-US" altLang="ko-KR" sz="1800" b="1" dirty="0" smtClean="0">
            <a:latin typeface="+mn-ea"/>
            <a:ea typeface="+mn-ea"/>
          </a:endParaRPr>
        </a:p>
        <a:p>
          <a:pPr latinLnBrk="1">
            <a:lnSpc>
              <a:spcPct val="50000"/>
            </a:lnSpc>
          </a:pPr>
          <a:r>
            <a:rPr lang="ko-KR" altLang="en-US" sz="1800" b="1" dirty="0" smtClean="0">
              <a:latin typeface="+mn-ea"/>
              <a:ea typeface="+mn-ea"/>
            </a:rPr>
            <a:t>이미지 출력</a:t>
          </a:r>
          <a:endParaRPr lang="ko-KR" altLang="en-US" sz="1800" b="1" dirty="0">
            <a:latin typeface="+mn-ea"/>
            <a:ea typeface="+mn-ea"/>
          </a:endParaRPr>
        </a:p>
      </dgm:t>
    </dgm:pt>
    <dgm:pt modelId="{9B741A97-7A36-4C1C-8808-683F74A8D936}" type="parTrans" cxnId="{9E2B0450-0735-4140-BB70-DD6028289D05}">
      <dgm:prSet/>
      <dgm:spPr/>
      <dgm:t>
        <a:bodyPr/>
        <a:lstStyle/>
        <a:p>
          <a:pPr latinLnBrk="1"/>
          <a:endParaRPr lang="ko-KR" altLang="en-US" sz="1800"/>
        </a:p>
      </dgm:t>
    </dgm:pt>
    <dgm:pt modelId="{2404C6DB-A1B2-48C9-9FB3-D3F78E5E24CF}" type="sibTrans" cxnId="{9E2B0450-0735-4140-BB70-DD6028289D05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B36C525D-D88A-4667-96F2-5C94FB5D20B0}" type="pres">
      <dgm:prSet presAssocID="{3B274601-E6B4-4760-90B5-DA73CAF81965}" presName="Name0" presStyleCnt="0">
        <dgm:presLayoutVars>
          <dgm:dir/>
          <dgm:resizeHandles val="exact"/>
        </dgm:presLayoutVars>
      </dgm:prSet>
      <dgm:spPr/>
    </dgm:pt>
    <dgm:pt modelId="{3093C332-BD94-48BD-A189-102E8A5B1FAD}" type="pres">
      <dgm:prSet presAssocID="{769CF70E-8E1B-4695-BF93-4A091B12650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F8B7BB-65F0-4EDE-B8F1-2FFD6380DF6A}" type="pres">
      <dgm:prSet presAssocID="{22881EF3-FE45-45B4-A297-05707D051E38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3D3E4B5-743C-44B5-94B2-5CF6F0DBD279}" type="pres">
      <dgm:prSet presAssocID="{22881EF3-FE45-45B4-A297-05707D051E38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05C6E8E3-E5B8-4736-AEFB-8B5E9AA0DC87}" type="pres">
      <dgm:prSet presAssocID="{4F72B644-8A9F-4D12-8B82-2EB86C190B4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D16649-9B5F-4997-A381-604BA394F656}" type="pres">
      <dgm:prSet presAssocID="{6CFC5168-6008-421D-9E06-CC3B0FF8F7F8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B4BB46C-C2E2-4A40-A78B-B132C6918CFB}" type="pres">
      <dgm:prSet presAssocID="{6CFC5168-6008-421D-9E06-CC3B0FF8F7F8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A1D2DB7-D89A-4E20-8651-D344A6F18931}" type="pres">
      <dgm:prSet presAssocID="{02C02379-EFBE-4182-B07B-12142B12415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D3EBB6A-4FAC-4399-9F90-D8DB1FE2918F}" type="presOf" srcId="{4F72B644-8A9F-4D12-8B82-2EB86C190B45}" destId="{05C6E8E3-E5B8-4736-AEFB-8B5E9AA0DC87}" srcOrd="0" destOrd="0" presId="urn:microsoft.com/office/officeart/2005/8/layout/process1"/>
    <dgm:cxn modelId="{CB626020-CDF9-43EB-A1F8-0C1B8FE76E3B}" type="presOf" srcId="{6CFC5168-6008-421D-9E06-CC3B0FF8F7F8}" destId="{0B4BB46C-C2E2-4A40-A78B-B132C6918CFB}" srcOrd="1" destOrd="0" presId="urn:microsoft.com/office/officeart/2005/8/layout/process1"/>
    <dgm:cxn modelId="{9E2B0450-0735-4140-BB70-DD6028289D05}" srcId="{3B274601-E6B4-4760-90B5-DA73CAF81965}" destId="{02C02379-EFBE-4182-B07B-12142B12415D}" srcOrd="2" destOrd="0" parTransId="{9B741A97-7A36-4C1C-8808-683F74A8D936}" sibTransId="{2404C6DB-A1B2-48C9-9FB3-D3F78E5E24CF}"/>
    <dgm:cxn modelId="{EB7663F3-BED4-45EF-BE28-748F77885EED}" type="presOf" srcId="{02C02379-EFBE-4182-B07B-12142B12415D}" destId="{6A1D2DB7-D89A-4E20-8651-D344A6F18931}" srcOrd="0" destOrd="0" presId="urn:microsoft.com/office/officeart/2005/8/layout/process1"/>
    <dgm:cxn modelId="{B553CDCE-D730-4251-B4E5-815F4C8D553D}" srcId="{3B274601-E6B4-4760-90B5-DA73CAF81965}" destId="{769CF70E-8E1B-4695-BF93-4A091B12650C}" srcOrd="0" destOrd="0" parTransId="{A8739F43-7D31-40CB-ABA0-5DC9030F92E1}" sibTransId="{22881EF3-FE45-45B4-A297-05707D051E38}"/>
    <dgm:cxn modelId="{527C61E3-4FF2-4BD4-B9AA-D35447C6BCBC}" type="presOf" srcId="{6CFC5168-6008-421D-9E06-CC3B0FF8F7F8}" destId="{0ED16649-9B5F-4997-A381-604BA394F656}" srcOrd="0" destOrd="0" presId="urn:microsoft.com/office/officeart/2005/8/layout/process1"/>
    <dgm:cxn modelId="{12683773-D246-4ED0-B396-02C66394AB54}" srcId="{3B274601-E6B4-4760-90B5-DA73CAF81965}" destId="{4F72B644-8A9F-4D12-8B82-2EB86C190B45}" srcOrd="1" destOrd="0" parTransId="{EE3EEC48-1266-486C-A89A-2934BFC0FE8B}" sibTransId="{6CFC5168-6008-421D-9E06-CC3B0FF8F7F8}"/>
    <dgm:cxn modelId="{DC9BB40C-7B32-488C-9BDB-A6909FB971EC}" type="presOf" srcId="{22881EF3-FE45-45B4-A297-05707D051E38}" destId="{B4F8B7BB-65F0-4EDE-B8F1-2FFD6380DF6A}" srcOrd="0" destOrd="0" presId="urn:microsoft.com/office/officeart/2005/8/layout/process1"/>
    <dgm:cxn modelId="{28E0420E-B173-4650-BF0A-A2331AECC8BA}" type="presOf" srcId="{769CF70E-8E1B-4695-BF93-4A091B12650C}" destId="{3093C332-BD94-48BD-A189-102E8A5B1FAD}" srcOrd="0" destOrd="0" presId="urn:microsoft.com/office/officeart/2005/8/layout/process1"/>
    <dgm:cxn modelId="{52CE59B0-2CE0-4C68-ADDB-01122DAB27E5}" type="presOf" srcId="{3B274601-E6B4-4760-90B5-DA73CAF81965}" destId="{B36C525D-D88A-4667-96F2-5C94FB5D20B0}" srcOrd="0" destOrd="0" presId="urn:microsoft.com/office/officeart/2005/8/layout/process1"/>
    <dgm:cxn modelId="{7C6B83E2-4000-47F4-AB20-D24E4AD5949F}" type="presOf" srcId="{22881EF3-FE45-45B4-A297-05707D051E38}" destId="{73D3E4B5-743C-44B5-94B2-5CF6F0DBD279}" srcOrd="1" destOrd="0" presId="urn:microsoft.com/office/officeart/2005/8/layout/process1"/>
    <dgm:cxn modelId="{EEF75692-96FB-4625-B1B8-B41628DC3486}" type="presParOf" srcId="{B36C525D-D88A-4667-96F2-5C94FB5D20B0}" destId="{3093C332-BD94-48BD-A189-102E8A5B1FAD}" srcOrd="0" destOrd="0" presId="urn:microsoft.com/office/officeart/2005/8/layout/process1"/>
    <dgm:cxn modelId="{01B5DE41-4AC3-46BC-843F-D467850A923B}" type="presParOf" srcId="{B36C525D-D88A-4667-96F2-5C94FB5D20B0}" destId="{B4F8B7BB-65F0-4EDE-B8F1-2FFD6380DF6A}" srcOrd="1" destOrd="0" presId="urn:microsoft.com/office/officeart/2005/8/layout/process1"/>
    <dgm:cxn modelId="{A02E3C6A-FEDD-4526-A7D5-15C399BAD12C}" type="presParOf" srcId="{B4F8B7BB-65F0-4EDE-B8F1-2FFD6380DF6A}" destId="{73D3E4B5-743C-44B5-94B2-5CF6F0DBD279}" srcOrd="0" destOrd="0" presId="urn:microsoft.com/office/officeart/2005/8/layout/process1"/>
    <dgm:cxn modelId="{7A368279-ECF8-46F4-B849-6B9FC0AC0C5B}" type="presParOf" srcId="{B36C525D-D88A-4667-96F2-5C94FB5D20B0}" destId="{05C6E8E3-E5B8-4736-AEFB-8B5E9AA0DC87}" srcOrd="2" destOrd="0" presId="urn:microsoft.com/office/officeart/2005/8/layout/process1"/>
    <dgm:cxn modelId="{D80E0299-B0F9-49D6-840E-122AB7875300}" type="presParOf" srcId="{B36C525D-D88A-4667-96F2-5C94FB5D20B0}" destId="{0ED16649-9B5F-4997-A381-604BA394F656}" srcOrd="3" destOrd="0" presId="urn:microsoft.com/office/officeart/2005/8/layout/process1"/>
    <dgm:cxn modelId="{D13E69AB-E656-4EE7-A781-B25AFC209343}" type="presParOf" srcId="{0ED16649-9B5F-4997-A381-604BA394F656}" destId="{0B4BB46C-C2E2-4A40-A78B-B132C6918CFB}" srcOrd="0" destOrd="0" presId="urn:microsoft.com/office/officeart/2005/8/layout/process1"/>
    <dgm:cxn modelId="{F315872C-EA16-465F-B855-9D54E0266B82}" type="presParOf" srcId="{B36C525D-D88A-4667-96F2-5C94FB5D20B0}" destId="{6A1D2DB7-D89A-4E20-8651-D344A6F189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3C332-BD94-48BD-A189-102E8A5B1FAD}">
      <dsp:nvSpPr>
        <dsp:cNvPr id="0" name=""/>
        <dsp:cNvSpPr/>
      </dsp:nvSpPr>
      <dsp:spPr>
        <a:xfrm>
          <a:off x="7686" y="0"/>
          <a:ext cx="2297470" cy="796174"/>
        </a:xfrm>
        <a:prstGeom prst="roundRect">
          <a:avLst>
            <a:gd name="adj" fmla="val 10000"/>
          </a:avLst>
        </a:prstGeom>
        <a:solidFill>
          <a:srgbClr val="1E4D7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>
              <a:latin typeface="+mn-ea"/>
              <a:ea typeface="+mn-ea"/>
            </a:rPr>
            <a:t>데이터 스캔</a:t>
          </a:r>
          <a:endParaRPr lang="ko-KR" altLang="en-US" sz="1800" b="1" kern="1200" dirty="0">
            <a:latin typeface="+mn-ea"/>
            <a:ea typeface="+mn-ea"/>
          </a:endParaRPr>
        </a:p>
      </dsp:txBody>
      <dsp:txXfrm>
        <a:off x="31005" y="23319"/>
        <a:ext cx="2250832" cy="749536"/>
      </dsp:txXfrm>
    </dsp:sp>
    <dsp:sp modelId="{B4F8B7BB-65F0-4EDE-B8F1-2FFD6380DF6A}">
      <dsp:nvSpPr>
        <dsp:cNvPr id="0" name=""/>
        <dsp:cNvSpPr/>
      </dsp:nvSpPr>
      <dsp:spPr>
        <a:xfrm>
          <a:off x="2534904" y="113200"/>
          <a:ext cx="487063" cy="569772"/>
        </a:xfrm>
        <a:prstGeom prst="rightArrow">
          <a:avLst>
            <a:gd name="adj1" fmla="val 60000"/>
            <a:gd name="adj2" fmla="val 50000"/>
          </a:avLst>
        </a:prstGeom>
        <a:solidFill>
          <a:srgbClr val="D2DBE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>
        <a:off x="2534904" y="227154"/>
        <a:ext cx="340944" cy="341864"/>
      </dsp:txXfrm>
    </dsp:sp>
    <dsp:sp modelId="{05C6E8E3-E5B8-4736-AEFB-8B5E9AA0DC87}">
      <dsp:nvSpPr>
        <dsp:cNvPr id="0" name=""/>
        <dsp:cNvSpPr/>
      </dsp:nvSpPr>
      <dsp:spPr>
        <a:xfrm>
          <a:off x="3224146" y="0"/>
          <a:ext cx="2297470" cy="796174"/>
        </a:xfrm>
        <a:prstGeom prst="roundRect">
          <a:avLst>
            <a:gd name="adj" fmla="val 10000"/>
          </a:avLst>
        </a:prstGeom>
        <a:solidFill>
          <a:srgbClr val="1E4D7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>
              <a:latin typeface="+mn-ea"/>
              <a:ea typeface="+mn-ea"/>
            </a:rPr>
            <a:t>데이터 정보</a:t>
          </a:r>
          <a:endParaRPr lang="en-US" altLang="ko-KR" sz="1800" b="1" kern="1200" dirty="0" smtClean="0">
            <a:latin typeface="+mn-ea"/>
            <a:ea typeface="+mn-ea"/>
          </a:endParaRPr>
        </a:p>
        <a:p>
          <a:pPr lvl="0" algn="ctr" defTabSz="80010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latin typeface="+mn-ea"/>
              <a:ea typeface="+mn-ea"/>
            </a:rPr>
            <a:t>DB </a:t>
          </a:r>
          <a:r>
            <a:rPr lang="ko-KR" altLang="en-US" sz="1800" b="1" kern="1200" dirty="0" smtClean="0">
              <a:latin typeface="+mn-ea"/>
              <a:ea typeface="+mn-ea"/>
            </a:rPr>
            <a:t>입력</a:t>
          </a:r>
          <a:endParaRPr lang="ko-KR" altLang="en-US" sz="1800" b="1" kern="1200" dirty="0">
            <a:latin typeface="+mn-ea"/>
            <a:ea typeface="+mn-ea"/>
          </a:endParaRPr>
        </a:p>
      </dsp:txBody>
      <dsp:txXfrm>
        <a:off x="3247465" y="23319"/>
        <a:ext cx="2250832" cy="749536"/>
      </dsp:txXfrm>
    </dsp:sp>
    <dsp:sp modelId="{0ED16649-9B5F-4997-A381-604BA394F656}">
      <dsp:nvSpPr>
        <dsp:cNvPr id="0" name=""/>
        <dsp:cNvSpPr/>
      </dsp:nvSpPr>
      <dsp:spPr>
        <a:xfrm>
          <a:off x="5751364" y="113200"/>
          <a:ext cx="487063" cy="569772"/>
        </a:xfrm>
        <a:prstGeom prst="rightArrow">
          <a:avLst>
            <a:gd name="adj1" fmla="val 60000"/>
            <a:gd name="adj2" fmla="val 50000"/>
          </a:avLst>
        </a:prstGeom>
        <a:solidFill>
          <a:srgbClr val="D2DBE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/>
        </a:p>
      </dsp:txBody>
      <dsp:txXfrm>
        <a:off x="5751364" y="227154"/>
        <a:ext cx="340944" cy="341864"/>
      </dsp:txXfrm>
    </dsp:sp>
    <dsp:sp modelId="{6A1D2DB7-D89A-4E20-8651-D344A6F18931}">
      <dsp:nvSpPr>
        <dsp:cNvPr id="0" name=""/>
        <dsp:cNvSpPr/>
      </dsp:nvSpPr>
      <dsp:spPr>
        <a:xfrm>
          <a:off x="6440605" y="0"/>
          <a:ext cx="2297470" cy="796174"/>
        </a:xfrm>
        <a:prstGeom prst="roundRect">
          <a:avLst>
            <a:gd name="adj" fmla="val 10000"/>
          </a:avLst>
        </a:prstGeom>
        <a:solidFill>
          <a:srgbClr val="1E4D7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latin typeface="+mn-ea"/>
              <a:ea typeface="+mn-ea"/>
            </a:rPr>
            <a:t>DB </a:t>
          </a:r>
          <a:r>
            <a:rPr lang="ko-KR" altLang="en-US" sz="1800" b="1" kern="1200" dirty="0" smtClean="0">
              <a:latin typeface="+mn-ea"/>
              <a:ea typeface="+mn-ea"/>
            </a:rPr>
            <a:t>정보 </a:t>
          </a:r>
          <a:endParaRPr lang="en-US" altLang="ko-KR" sz="1800" b="1" kern="1200" dirty="0" smtClean="0">
            <a:latin typeface="+mn-ea"/>
            <a:ea typeface="+mn-ea"/>
          </a:endParaRPr>
        </a:p>
        <a:p>
          <a:pPr lvl="0" algn="ctr" defTabSz="800100" latinLnBrk="1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>
              <a:latin typeface="+mn-ea"/>
              <a:ea typeface="+mn-ea"/>
            </a:rPr>
            <a:t>이미지 출력</a:t>
          </a:r>
          <a:endParaRPr lang="ko-KR" altLang="en-US" sz="1800" b="1" kern="1200" dirty="0">
            <a:latin typeface="+mn-ea"/>
            <a:ea typeface="+mn-ea"/>
          </a:endParaRPr>
        </a:p>
      </dsp:txBody>
      <dsp:txXfrm>
        <a:off x="6463924" y="23319"/>
        <a:ext cx="2250832" cy="749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CC6F1-7F15-40A6-827C-FDAA5C6BE835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D6244-5C1A-4B72-AC61-070C4529D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16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ittaku.tistory.com/279?category=745643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ittaku.tistory.com/279?category=745643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ittaku.tistory.com/279?category=745643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ittaku.tistory.com/279?category=745643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ittaku.tistory.com/279?category=745643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ittaku.tistory.com/279?category=745643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ittaku.tistory.com/279?category=74564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ittaku.tistory.com/279?category=745643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ittaku.tistory.com/279?category=745643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ittaku.tistory.com/279?category=745643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ittaku.tistory.com/279?category=745643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ittaku.tistory.com/279?category=745643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ittaku.tistory.com/279?category=745643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hlinkClick r:id="rId3"/>
              </a:rPr>
              <a:t>https://nittaku.tistory.com/279?category=745643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D6244-5C1A-4B72-AC61-070C4529D72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16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https://nittaku.tistory.com/279?category=745643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D6244-5C1A-4B72-AC61-070C4529D72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056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hlinkClick r:id="rId3"/>
              </a:rPr>
              <a:t>https://nittaku.tistory.com/279?category=745643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D6244-5C1A-4B72-AC61-070C4529D72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423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hlinkClick r:id="rId3"/>
              </a:rPr>
              <a:t>https://nittaku.tistory.com/279?category=745643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D6244-5C1A-4B72-AC61-070C4529D72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20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hlinkClick r:id="rId3"/>
              </a:rPr>
              <a:t>https://nittaku.tistory.com/279?category=745643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D6244-5C1A-4B72-AC61-070C4529D72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53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https://nittaku.tistory.com/279?category=745643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D6244-5C1A-4B72-AC61-070C4529D72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67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hlinkClick r:id="rId3"/>
              </a:rPr>
              <a:t>https://nittaku.tistory.com/279?category=745643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D6244-5C1A-4B72-AC61-070C4529D7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168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hlinkClick r:id="rId3"/>
              </a:rPr>
              <a:t>https://nittaku.tistory.com/279?category=745643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D6244-5C1A-4B72-AC61-070C4529D72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53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https://nittaku.tistory.com/279?category=745643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D6244-5C1A-4B72-AC61-070C4529D72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41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https://nittaku.tistory.com/279?category=745643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D6244-5C1A-4B72-AC61-070C4529D72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44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</a:t>
            </a:r>
            <a:r>
              <a:rPr lang="en-US" altLang="ko-KR" smtClean="0">
                <a:hlinkClick r:id="rId3"/>
              </a:rPr>
              <a:t>://nittaku.tistory.com/279?category=745643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D6244-5C1A-4B72-AC61-070C4529D72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11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</a:t>
            </a:r>
            <a:r>
              <a:rPr lang="en-US" altLang="ko-KR" smtClean="0">
                <a:hlinkClick r:id="rId3"/>
              </a:rPr>
              <a:t>://nittaku.tistory.com/279?category=745643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D6244-5C1A-4B72-AC61-070C4529D72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22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hlinkClick r:id="rId3"/>
              </a:rPr>
              <a:t>https://nittaku.tistory.com/279?category=745643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D6244-5C1A-4B72-AC61-070C4529D72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4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1E4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954545" y="2172463"/>
            <a:ext cx="2352023" cy="1518071"/>
            <a:chOff x="3034143" y="2151530"/>
            <a:chExt cx="3802767" cy="2294964"/>
          </a:xfrm>
        </p:grpSpPr>
        <p:grpSp>
          <p:nvGrpSpPr>
            <p:cNvPr id="8" name="그룹 7"/>
            <p:cNvGrpSpPr/>
            <p:nvPr/>
          </p:nvGrpSpPr>
          <p:grpSpPr>
            <a:xfrm>
              <a:off x="3034143" y="2151530"/>
              <a:ext cx="3802767" cy="2294964"/>
              <a:chOff x="1219200" y="2187389"/>
              <a:chExt cx="3074894" cy="1855694"/>
            </a:xfrm>
          </p:grpSpPr>
          <p:sp>
            <p:nvSpPr>
              <p:cNvPr id="10" name="직사각형 9"/>
              <p:cNvSpPr/>
              <p:nvPr/>
            </p:nvSpPr>
            <p:spPr>
              <a:xfrm rot="1212081">
                <a:off x="1219200" y="2187389"/>
                <a:ext cx="2581835" cy="1559859"/>
              </a:xfrm>
              <a:prstGeom prst="rect">
                <a:avLst/>
              </a:prstGeom>
              <a:solidFill>
                <a:schemeClr val="bg1"/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20617691">
                <a:off x="1712259" y="2483224"/>
                <a:ext cx="2581835" cy="15598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E4D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b="1" dirty="0">
                  <a:solidFill>
                    <a:srgbClr val="1E4D7C"/>
                  </a:solidFill>
                  <a:latin typeface="+mj-ea"/>
                </a:endParaRPr>
              </a:p>
            </p:txBody>
          </p:sp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90498">
              <a:off x="3699431" y="2817233"/>
              <a:ext cx="3136898" cy="161840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 userDrawn="1"/>
        </p:nvSpPr>
        <p:spPr>
          <a:xfrm>
            <a:off x="5184673" y="4871317"/>
            <a:ext cx="400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 err="1" smtClean="0">
                <a:solidFill>
                  <a:schemeClr val="bg1"/>
                </a:solidFill>
              </a:rPr>
              <a:t>빅데이터</a:t>
            </a:r>
            <a:r>
              <a:rPr lang="ko-KR" altLang="en-US" sz="2000" dirty="0" smtClean="0">
                <a:solidFill>
                  <a:schemeClr val="bg1"/>
                </a:solidFill>
              </a:rPr>
              <a:t> 플랫폼 구축 전문가 과정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236791" y="52714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bg1"/>
                </a:solidFill>
              </a:rPr>
              <a:t>강영주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3419617" y="2286308"/>
            <a:ext cx="577128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500" b="1" dirty="0" err="1">
                <a:solidFill>
                  <a:schemeClr val="bg1"/>
                </a:solidFill>
              </a:rPr>
              <a:t>빅데이터</a:t>
            </a:r>
            <a:r>
              <a:rPr lang="ko-KR" altLang="en-US" sz="2500" b="1" dirty="0">
                <a:solidFill>
                  <a:schemeClr val="bg1"/>
                </a:solidFill>
              </a:rPr>
              <a:t> 분석 영상처리 기법을 </a:t>
            </a:r>
            <a:r>
              <a:rPr lang="ko-KR" altLang="en-US" sz="2500" b="1" dirty="0" smtClean="0">
                <a:solidFill>
                  <a:schemeClr val="bg1"/>
                </a:solidFill>
              </a:rPr>
              <a:t>활용한 </a:t>
            </a:r>
            <a:endParaRPr lang="en-US" altLang="ko-KR" sz="2500" b="1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2500" b="1" dirty="0" smtClean="0">
                <a:solidFill>
                  <a:schemeClr val="bg1"/>
                </a:solidFill>
              </a:rPr>
              <a:t>바코드 </a:t>
            </a:r>
            <a:r>
              <a:rPr lang="ko-KR" altLang="en-US" sz="2500" b="1" dirty="0">
                <a:solidFill>
                  <a:schemeClr val="bg1"/>
                </a:solidFill>
              </a:rPr>
              <a:t>스캔 관리 프로그램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3824450" y="3238234"/>
            <a:ext cx="536644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599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2752826" y="-86970"/>
            <a:ext cx="4389119" cy="597109"/>
          </a:xfrm>
          <a:prstGeom prst="roundRect">
            <a:avLst/>
          </a:prstGeom>
          <a:solidFill>
            <a:srgbClr val="1E4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+mj-ea"/>
                <a:ea typeface="+mj-ea"/>
              </a:rPr>
              <a:t>SUMMARY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81943" y="6356352"/>
            <a:ext cx="4804227" cy="365125"/>
          </a:xfrm>
        </p:spPr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분석 영상처리 기법을 활용한 바코드 스캔 관리 프로그램</a:t>
            </a:r>
            <a:endParaRPr lang="ko-KR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429" y="6356352"/>
            <a:ext cx="1677534" cy="365125"/>
          </a:xfrm>
        </p:spPr>
        <p:txBody>
          <a:bodyPr/>
          <a:lstStyle/>
          <a:p>
            <a:fld id="{90B90565-EEC7-4834-83E8-1B92B839F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659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429" y="6356352"/>
            <a:ext cx="1677534" cy="365125"/>
          </a:xfrm>
        </p:spPr>
        <p:txBody>
          <a:bodyPr/>
          <a:lstStyle/>
          <a:p>
            <a:fld id="{90B90565-EEC7-4834-83E8-1B92B839F3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flipH="1">
            <a:off x="0" y="-161365"/>
            <a:ext cx="4231341" cy="7333130"/>
          </a:xfrm>
          <a:prstGeom prst="rect">
            <a:avLst/>
          </a:prstGeom>
          <a:solidFill>
            <a:srgbClr val="1E4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 userDrawn="1"/>
        </p:nvSpPr>
        <p:spPr>
          <a:xfrm>
            <a:off x="830115" y="1497105"/>
            <a:ext cx="2581876" cy="2581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+mj-ea"/>
                <a:ea typeface="+mj-ea"/>
              </a:rPr>
              <a:t>CONTENT</a:t>
            </a:r>
            <a:endParaRPr lang="ko-KR" altLang="en-US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198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2752826" y="-86970"/>
            <a:ext cx="4389119" cy="597109"/>
          </a:xfrm>
          <a:prstGeom prst="roundRect">
            <a:avLst/>
          </a:prstGeom>
          <a:solidFill>
            <a:srgbClr val="1E4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+mj-ea"/>
                <a:ea typeface="+mj-ea"/>
              </a:rPr>
              <a:t>프로젝트 개요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81943" y="6356352"/>
            <a:ext cx="4804227" cy="365125"/>
          </a:xfrm>
        </p:spPr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분석 영상처리 기법을 활용한 바코드 스캔 관리 프로그램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429" y="6356352"/>
            <a:ext cx="1677534" cy="365125"/>
          </a:xfrm>
        </p:spPr>
        <p:txBody>
          <a:bodyPr/>
          <a:lstStyle/>
          <a:p>
            <a:fld id="{90B90565-EEC7-4834-83E8-1B92B839F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184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2752826" y="-86970"/>
            <a:ext cx="4389119" cy="597109"/>
          </a:xfrm>
          <a:prstGeom prst="roundRect">
            <a:avLst/>
          </a:prstGeom>
          <a:solidFill>
            <a:srgbClr val="1E4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+mj-ea"/>
                <a:ea typeface="+mj-ea"/>
              </a:rPr>
              <a:t>프로젝트 구현화면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81943" y="6356352"/>
            <a:ext cx="4804227" cy="365125"/>
          </a:xfrm>
        </p:spPr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분석 영상처리 기법을 활용한 바코드 스캔 관리 프로그램</a:t>
            </a:r>
            <a:endParaRPr lang="ko-KR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429" y="6356352"/>
            <a:ext cx="1677534" cy="365125"/>
          </a:xfrm>
        </p:spPr>
        <p:txBody>
          <a:bodyPr/>
          <a:lstStyle/>
          <a:p>
            <a:fld id="{90B90565-EEC7-4834-83E8-1B92B839F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70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2752826" y="-86970"/>
            <a:ext cx="4389119" cy="597109"/>
          </a:xfrm>
          <a:prstGeom prst="roundRect">
            <a:avLst/>
          </a:prstGeom>
          <a:solidFill>
            <a:srgbClr val="1E4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+mj-ea"/>
                <a:ea typeface="+mj-ea"/>
              </a:rPr>
              <a:t>프로젝트 개선방안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81943" y="6356352"/>
            <a:ext cx="4804227" cy="365125"/>
          </a:xfrm>
        </p:spPr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분석 영상처리 기법을 활용한 바코드 스캔 관리 프로그램</a:t>
            </a:r>
            <a:endParaRPr lang="ko-KR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429" y="6356352"/>
            <a:ext cx="1677534" cy="365125"/>
          </a:xfrm>
        </p:spPr>
        <p:txBody>
          <a:bodyPr/>
          <a:lstStyle/>
          <a:p>
            <a:fld id="{90B90565-EEC7-4834-83E8-1B92B839F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56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81943" y="6356352"/>
            <a:ext cx="4804227" cy="365125"/>
          </a:xfrm>
        </p:spPr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분석 영상처리 기법을 활용한 바코드 스캔 관리 프로그램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429" y="6356352"/>
            <a:ext cx="1677534" cy="365125"/>
          </a:xfrm>
        </p:spPr>
        <p:txBody>
          <a:bodyPr/>
          <a:lstStyle/>
          <a:p>
            <a:fld id="{90B90565-EEC7-4834-83E8-1B92B839F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61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빅데이터 분석 영상처리 기법을 활용한 바코드 스캔 관리 프로그램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90565-EEC7-4834-83E8-1B92B839F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3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6" r:id="rId3"/>
    <p:sldLayoutId id="2147483662" r:id="rId4"/>
    <p:sldLayoutId id="2147483663" r:id="rId5"/>
    <p:sldLayoutId id="2147483664" r:id="rId6"/>
    <p:sldLayoutId id="2147483665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954545" y="2172463"/>
            <a:ext cx="2352023" cy="1518071"/>
            <a:chOff x="3034143" y="2151530"/>
            <a:chExt cx="3802767" cy="2294964"/>
          </a:xfrm>
        </p:grpSpPr>
        <p:grpSp>
          <p:nvGrpSpPr>
            <p:cNvPr id="10" name="그룹 9"/>
            <p:cNvGrpSpPr/>
            <p:nvPr/>
          </p:nvGrpSpPr>
          <p:grpSpPr>
            <a:xfrm>
              <a:off x="3034143" y="2151530"/>
              <a:ext cx="3802767" cy="2294964"/>
              <a:chOff x="1219200" y="2187389"/>
              <a:chExt cx="3074894" cy="1855694"/>
            </a:xfrm>
          </p:grpSpPr>
          <p:sp>
            <p:nvSpPr>
              <p:cNvPr id="11" name="직사각형 10"/>
              <p:cNvSpPr/>
              <p:nvPr/>
            </p:nvSpPr>
            <p:spPr>
              <a:xfrm rot="1212081">
                <a:off x="1219200" y="2187389"/>
                <a:ext cx="2581835" cy="1559859"/>
              </a:xfrm>
              <a:prstGeom prst="rect">
                <a:avLst/>
              </a:prstGeom>
              <a:solidFill>
                <a:schemeClr val="bg1"/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20617691">
                <a:off x="1712259" y="2483224"/>
                <a:ext cx="2581835" cy="15598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E4D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b="1" dirty="0">
                  <a:solidFill>
                    <a:srgbClr val="1E4D7C"/>
                  </a:solidFill>
                  <a:latin typeface="+mj-ea"/>
                </a:endParaRPr>
              </a:p>
            </p:txBody>
          </p:sp>
        </p:grp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90498">
              <a:off x="3699431" y="2817233"/>
              <a:ext cx="3136898" cy="1618405"/>
            </a:xfrm>
            <a:prstGeom prst="rect">
              <a:avLst/>
            </a:prstGeom>
          </p:spPr>
        </p:pic>
      </p:grpSp>
      <p:sp>
        <p:nvSpPr>
          <p:cNvPr id="19" name="직사각형 18"/>
          <p:cNvSpPr/>
          <p:nvPr/>
        </p:nvSpPr>
        <p:spPr>
          <a:xfrm>
            <a:off x="3419617" y="2286308"/>
            <a:ext cx="577128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500" b="1" dirty="0" err="1">
                <a:solidFill>
                  <a:schemeClr val="bg1"/>
                </a:solidFill>
              </a:rPr>
              <a:t>빅데이터</a:t>
            </a:r>
            <a:r>
              <a:rPr lang="ko-KR" altLang="en-US" sz="2500" b="1" dirty="0">
                <a:solidFill>
                  <a:schemeClr val="bg1"/>
                </a:solidFill>
              </a:rPr>
              <a:t> 분석 영상처리 기법을 </a:t>
            </a:r>
            <a:r>
              <a:rPr lang="ko-KR" altLang="en-US" sz="2500" b="1" dirty="0" smtClean="0">
                <a:solidFill>
                  <a:schemeClr val="bg1"/>
                </a:solidFill>
              </a:rPr>
              <a:t>활용한 </a:t>
            </a:r>
            <a:endParaRPr lang="en-US" altLang="ko-KR" sz="2500" b="1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2500" b="1" dirty="0" smtClean="0">
                <a:solidFill>
                  <a:schemeClr val="bg1"/>
                </a:solidFill>
              </a:rPr>
              <a:t>바코드 </a:t>
            </a:r>
            <a:r>
              <a:rPr lang="ko-KR" altLang="en-US" sz="2500" b="1" dirty="0">
                <a:solidFill>
                  <a:schemeClr val="bg1"/>
                </a:solidFill>
              </a:rPr>
              <a:t>스캔 관리 프로그램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3824450" y="3238234"/>
            <a:ext cx="536644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18" y="1685119"/>
            <a:ext cx="3953109" cy="40869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879" y="1685119"/>
            <a:ext cx="3938018" cy="4086954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800405" y="3410257"/>
            <a:ext cx="364200" cy="424732"/>
          </a:xfrm>
          <a:prstGeom prst="rightArrow">
            <a:avLst/>
          </a:prstGeom>
          <a:solidFill>
            <a:srgbClr val="1E4D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빅데이터 분석 영상처리 기법을 활용한 바코드 스캔 관리 프로그램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0565-EEC7-4834-83E8-1B92B839F32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t="96504" r="76233" b="753"/>
          <a:stretch/>
        </p:blipFill>
        <p:spPr>
          <a:xfrm>
            <a:off x="2156504" y="5345292"/>
            <a:ext cx="2510973" cy="3152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t="96804" r="74480" b="750"/>
          <a:stretch/>
        </p:blipFill>
        <p:spPr>
          <a:xfrm>
            <a:off x="6330497" y="5355772"/>
            <a:ext cx="2874400" cy="3048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717223" y="798378"/>
            <a:ext cx="1784463" cy="369332"/>
            <a:chOff x="992900" y="728111"/>
            <a:chExt cx="1784463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992900" y="728111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b="1" dirty="0" smtClean="0">
                  <a:latin typeface="+mn-ea"/>
                </a:rPr>
                <a:t>편집 </a:t>
              </a:r>
              <a:r>
                <a:rPr lang="en-US" altLang="ko-KR" b="1" dirty="0" smtClean="0">
                  <a:latin typeface="+mn-ea"/>
                </a:rPr>
                <a:t>&gt; </a:t>
              </a:r>
              <a:r>
                <a:rPr lang="ko-KR" altLang="en-US" b="1" dirty="0" smtClean="0">
                  <a:latin typeface="+mn-ea"/>
                </a:rPr>
                <a:t>축소</a:t>
              </a:r>
              <a:endParaRPr lang="en-US" altLang="ko-KR" b="1" dirty="0" smtClean="0">
                <a:latin typeface="+mn-ea"/>
              </a:endParaRPr>
            </a:p>
          </p:txBody>
        </p:sp>
        <p:sp>
          <p:nvSpPr>
            <p:cNvPr id="18" name="순서도: 연결자 17"/>
            <p:cNvSpPr/>
            <p:nvPr/>
          </p:nvSpPr>
          <p:spPr>
            <a:xfrm>
              <a:off x="1008858" y="788382"/>
              <a:ext cx="242036" cy="242036"/>
            </a:xfrm>
            <a:prstGeom prst="flowChartConnector">
              <a:avLst/>
            </a:prstGeom>
            <a:solidFill>
              <a:srgbClr val="1E4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363812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78" y="1784655"/>
            <a:ext cx="4045908" cy="364393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662" y="1784655"/>
            <a:ext cx="4395995" cy="367404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4583185" y="3174909"/>
            <a:ext cx="364200" cy="424732"/>
          </a:xfrm>
          <a:prstGeom prst="rightArrow">
            <a:avLst/>
          </a:prstGeom>
          <a:solidFill>
            <a:srgbClr val="1E4D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빅데이터 분석 영상처리 기법을 활용한 바코드 스캔 관리 프로그램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0565-EEC7-4834-83E8-1B92B839F325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717223" y="798378"/>
            <a:ext cx="1784463" cy="369332"/>
            <a:chOff x="992900" y="728111"/>
            <a:chExt cx="1784463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992900" y="728111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b="1" dirty="0" smtClean="0">
                  <a:latin typeface="+mn-ea"/>
                </a:rPr>
                <a:t>편집 </a:t>
              </a:r>
              <a:r>
                <a:rPr lang="en-US" altLang="ko-KR" b="1" dirty="0" smtClean="0">
                  <a:latin typeface="+mn-ea"/>
                </a:rPr>
                <a:t>&gt; </a:t>
              </a:r>
              <a:r>
                <a:rPr lang="ko-KR" altLang="en-US" b="1" dirty="0" smtClean="0">
                  <a:latin typeface="+mn-ea"/>
                </a:rPr>
                <a:t>회전</a:t>
              </a:r>
              <a:endParaRPr lang="en-US" altLang="ko-KR" b="1" dirty="0" smtClean="0">
                <a:latin typeface="+mn-ea"/>
              </a:endParaRPr>
            </a:p>
          </p:txBody>
        </p:sp>
        <p:sp>
          <p:nvSpPr>
            <p:cNvPr id="18" name="순서도: 연결자 17"/>
            <p:cNvSpPr/>
            <p:nvPr/>
          </p:nvSpPr>
          <p:spPr>
            <a:xfrm>
              <a:off x="1008858" y="788382"/>
              <a:ext cx="242036" cy="242036"/>
            </a:xfrm>
            <a:prstGeom prst="flowChartConnector">
              <a:avLst/>
            </a:prstGeom>
            <a:solidFill>
              <a:srgbClr val="1E4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1168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빅데이터 분석 영상처리 기법을 활용한 바코드 스캔 관리 프로그램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0565-EEC7-4834-83E8-1B92B839F32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157828" y="2072692"/>
            <a:ext cx="2381250" cy="424732"/>
          </a:xfrm>
          <a:prstGeom prst="rect">
            <a:avLst/>
          </a:prstGeom>
          <a:solidFill>
            <a:srgbClr val="E4EAF0"/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dirty="0" smtClean="0"/>
              <a:t>영상인식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1157828" y="2880024"/>
            <a:ext cx="2381250" cy="424732"/>
          </a:xfrm>
          <a:prstGeom prst="rect">
            <a:avLst/>
          </a:prstGeom>
          <a:solidFill>
            <a:srgbClr val="E4EAF0"/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dirty="0" smtClean="0"/>
              <a:t>데이터 수집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구현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3651133" y="2083419"/>
            <a:ext cx="5127148" cy="42473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/>
              <a:t>바코드 문자열 인식  </a:t>
            </a:r>
            <a:r>
              <a:rPr lang="en-US" altLang="ko-KR" dirty="0" smtClean="0"/>
              <a:t>&gt; DB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651133" y="2874288"/>
            <a:ext cx="5127148" cy="42473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/>
              <a:t>바코드의 제품 정보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추가 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651133" y="3379874"/>
            <a:ext cx="5127148" cy="42473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/>
              <a:t>요구 데이터 출력 기능 추가 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157827" y="1283066"/>
            <a:ext cx="2381251" cy="424732"/>
          </a:xfrm>
          <a:prstGeom prst="rect">
            <a:avLst/>
          </a:prstGeom>
          <a:solidFill>
            <a:srgbClr val="E4EAF0"/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dirty="0" smtClean="0"/>
              <a:t>바코드</a:t>
            </a:r>
            <a:r>
              <a:rPr lang="en-US" altLang="ko-KR" b="1" dirty="0" smtClean="0"/>
              <a:t>/QR</a:t>
            </a:r>
            <a:r>
              <a:rPr lang="ko-KR" altLang="en-US" b="1" dirty="0"/>
              <a:t> </a:t>
            </a:r>
            <a:r>
              <a:rPr lang="ko-KR" altLang="en-US" b="1" dirty="0" smtClean="0"/>
              <a:t>생성</a:t>
            </a:r>
            <a:endParaRPr lang="ko-KR" altLang="en-US" b="1" dirty="0"/>
          </a:p>
        </p:txBody>
      </p:sp>
      <p:sp>
        <p:nvSpPr>
          <p:cNvPr id="55" name="직사각형 54"/>
          <p:cNvSpPr/>
          <p:nvPr/>
        </p:nvSpPr>
        <p:spPr>
          <a:xfrm>
            <a:off x="3651133" y="1292550"/>
            <a:ext cx="5127149" cy="42473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/>
              <a:t>바코드</a:t>
            </a:r>
            <a:r>
              <a:rPr lang="en-US" altLang="ko-KR" dirty="0" smtClean="0"/>
              <a:t>, QR</a:t>
            </a:r>
            <a:r>
              <a:rPr lang="ko-KR" altLang="en-US" dirty="0" smtClean="0"/>
              <a:t>코드 생성 메뉴 구현 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651133" y="3882001"/>
            <a:ext cx="5127148" cy="42473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/>
              <a:t>QR / </a:t>
            </a:r>
            <a:r>
              <a:rPr lang="ko-KR" altLang="en-US" dirty="0" smtClean="0"/>
              <a:t>바코드 나눠서 처리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651133" y="4384127"/>
            <a:ext cx="5127148" cy="42473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/>
              <a:t>웹사이트 링크 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7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034143" y="2151530"/>
            <a:ext cx="3802767" cy="2294964"/>
            <a:chOff x="1219200" y="2187389"/>
            <a:chExt cx="3074894" cy="1855694"/>
          </a:xfrm>
        </p:grpSpPr>
        <p:sp>
          <p:nvSpPr>
            <p:cNvPr id="12" name="직사각형 11"/>
            <p:cNvSpPr/>
            <p:nvPr/>
          </p:nvSpPr>
          <p:spPr>
            <a:xfrm rot="1212081">
              <a:off x="1219200" y="2187389"/>
              <a:ext cx="2581835" cy="1559859"/>
            </a:xfrm>
            <a:prstGeom prst="rect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20617691">
              <a:off x="1712259" y="2483224"/>
              <a:ext cx="2581835" cy="15598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E4D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rgbClr val="1E4D7C"/>
                  </a:solidFill>
                  <a:latin typeface="+mj-ea"/>
                </a:rPr>
                <a:t>THANK </a:t>
              </a:r>
              <a:r>
                <a:rPr lang="en-US" altLang="ko-KR" sz="3600" b="1" dirty="0" smtClean="0">
                  <a:solidFill>
                    <a:srgbClr val="1E4D7C"/>
                  </a:solidFill>
                  <a:latin typeface="+mj-ea"/>
                </a:rPr>
                <a:t>YOU</a:t>
              </a:r>
              <a:endParaRPr lang="ko-KR" altLang="en-US" sz="3600" b="1" dirty="0">
                <a:solidFill>
                  <a:srgbClr val="1E4D7C"/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0" y="-161365"/>
            <a:ext cx="4231341" cy="7333130"/>
          </a:xfrm>
          <a:prstGeom prst="rect">
            <a:avLst/>
          </a:prstGeom>
          <a:solidFill>
            <a:srgbClr val="1E4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794546" y="1153072"/>
            <a:ext cx="743431" cy="743431"/>
          </a:xfrm>
          <a:prstGeom prst="ellipse">
            <a:avLst/>
          </a:prstGeom>
          <a:solidFill>
            <a:srgbClr val="1E4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+mj-ea"/>
                <a:ea typeface="+mj-ea"/>
              </a:rPr>
              <a:t>1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786531" y="2668696"/>
            <a:ext cx="743431" cy="743431"/>
          </a:xfrm>
          <a:prstGeom prst="ellipse">
            <a:avLst/>
          </a:prstGeom>
          <a:solidFill>
            <a:srgbClr val="1E4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+mj-ea"/>
                <a:ea typeface="+mj-ea"/>
              </a:rPr>
              <a:t>2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7271" y="1286260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latin typeface="+mn-ea"/>
              </a:rPr>
              <a:t>프로젝트 개요</a:t>
            </a:r>
            <a:endParaRPr lang="ko-KR" altLang="en-US" sz="2500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09256" y="2801884"/>
            <a:ext cx="28616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latin typeface="+mn-ea"/>
              </a:rPr>
              <a:t>프로젝트 구현화면</a:t>
            </a:r>
            <a:endParaRPr lang="ko-KR" altLang="en-US" sz="2500" b="1" dirty="0">
              <a:latin typeface="+mn-ea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30115" y="1497105"/>
            <a:ext cx="2581876" cy="25818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+mj-ea"/>
                <a:ea typeface="+mj-ea"/>
              </a:rPr>
              <a:t>CONTENT</a:t>
            </a:r>
            <a:endParaRPr lang="ko-KR" altLang="en-US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786531" y="4142267"/>
            <a:ext cx="743431" cy="743431"/>
          </a:xfrm>
          <a:prstGeom prst="ellipse">
            <a:avLst/>
          </a:prstGeom>
          <a:solidFill>
            <a:srgbClr val="1E4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+mj-ea"/>
                <a:ea typeface="+mj-ea"/>
              </a:rPr>
              <a:t>3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09256" y="4275455"/>
            <a:ext cx="28616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latin typeface="+mn-ea"/>
              </a:rPr>
              <a:t>프로젝트 개선방안</a:t>
            </a:r>
            <a:endParaRPr lang="ko-KR" altLang="en-US" sz="2500" b="1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0565-EEC7-4834-83E8-1B92B839F32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16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97780" y="331880"/>
            <a:ext cx="8745763" cy="4994746"/>
            <a:chOff x="772361" y="779753"/>
            <a:chExt cx="8745763" cy="4994746"/>
          </a:xfrm>
        </p:grpSpPr>
        <p:grpSp>
          <p:nvGrpSpPr>
            <p:cNvPr id="35" name="그룹 34"/>
            <p:cNvGrpSpPr/>
            <p:nvPr/>
          </p:nvGrpSpPr>
          <p:grpSpPr>
            <a:xfrm>
              <a:off x="2966323" y="1942814"/>
              <a:ext cx="4145243" cy="1278012"/>
              <a:chOff x="4430161" y="2036735"/>
              <a:chExt cx="3739526" cy="1079744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5054220" y="2296614"/>
                <a:ext cx="2342005" cy="0"/>
              </a:xfrm>
              <a:prstGeom prst="line">
                <a:avLst/>
              </a:prstGeom>
              <a:ln w="76200">
                <a:solidFill>
                  <a:srgbClr val="1E4D7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순서도: 연결자 19"/>
              <p:cNvSpPr/>
              <p:nvPr/>
            </p:nvSpPr>
            <p:spPr>
              <a:xfrm>
                <a:off x="4831134" y="2047114"/>
                <a:ext cx="567281" cy="529457"/>
              </a:xfrm>
              <a:prstGeom prst="flowChartConnector">
                <a:avLst/>
              </a:prstGeom>
              <a:solidFill>
                <a:srgbClr val="1E4D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순서도: 연결자 22"/>
              <p:cNvSpPr/>
              <p:nvPr/>
            </p:nvSpPr>
            <p:spPr>
              <a:xfrm>
                <a:off x="6014201" y="2036735"/>
                <a:ext cx="562071" cy="529457"/>
              </a:xfrm>
              <a:prstGeom prst="flowChartConnector">
                <a:avLst/>
              </a:prstGeom>
              <a:solidFill>
                <a:srgbClr val="1E4D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/>
              </a:p>
            </p:txBody>
          </p:sp>
          <p:sp>
            <p:nvSpPr>
              <p:cNvPr id="24" name="순서도: 연결자 23"/>
              <p:cNvSpPr/>
              <p:nvPr/>
            </p:nvSpPr>
            <p:spPr>
              <a:xfrm>
                <a:off x="7079241" y="2047114"/>
                <a:ext cx="540069" cy="482479"/>
              </a:xfrm>
              <a:prstGeom prst="flowChartConnector">
                <a:avLst/>
              </a:prstGeom>
              <a:solidFill>
                <a:srgbClr val="1E4D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864496" y="2153890"/>
                <a:ext cx="497751" cy="312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solidFill>
                      <a:schemeClr val="bg1"/>
                    </a:solidFill>
                    <a:latin typeface="+mn-ea"/>
                  </a:rPr>
                  <a:t>5/6</a:t>
                </a:r>
                <a:endParaRPr lang="ko-KR" altLang="en-US" sz="16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973430" y="2153890"/>
                <a:ext cx="643613" cy="312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latin typeface="+mn-ea"/>
                  </a:rPr>
                  <a:t>5/27</a:t>
                </a:r>
                <a:endParaRPr lang="ko-KR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063775" y="2142411"/>
                <a:ext cx="617778" cy="312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latin typeface="+mn-ea"/>
                  </a:rPr>
                  <a:t>5/31</a:t>
                </a:r>
                <a:endParaRPr lang="ko-KR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430161" y="2566596"/>
                <a:ext cx="1366420" cy="299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700" b="1" dirty="0"/>
                  <a:t>DB / GUI </a:t>
                </a:r>
                <a:r>
                  <a:rPr lang="ko-KR" altLang="en-US" sz="1700" b="1" dirty="0"/>
                  <a:t>교육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76499" y="2596421"/>
                <a:ext cx="1637474" cy="520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00" b="1" dirty="0"/>
                  <a:t>프로젝트 </a:t>
                </a:r>
                <a:endParaRPr lang="en-US" altLang="ko-KR" sz="1700" b="1" dirty="0" smtClean="0"/>
              </a:p>
              <a:p>
                <a:pPr algn="ctr"/>
                <a:r>
                  <a:rPr lang="ko-KR" altLang="en-US" sz="1700" b="1" dirty="0" smtClean="0"/>
                  <a:t>시작</a:t>
                </a:r>
                <a:endParaRPr lang="ko-KR" altLang="en-US" sz="17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622762" y="2576874"/>
                <a:ext cx="1546925" cy="520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00" b="1" dirty="0"/>
                  <a:t>프로젝트 </a:t>
                </a:r>
                <a:endParaRPr lang="en-US" altLang="ko-KR" sz="1700" b="1" dirty="0" smtClean="0"/>
              </a:p>
              <a:p>
                <a:pPr algn="ctr"/>
                <a:r>
                  <a:rPr lang="ko-KR" altLang="en-US" sz="1700" b="1" dirty="0" smtClean="0"/>
                  <a:t>발표</a:t>
                </a:r>
                <a:endParaRPr lang="ko-KR" altLang="en-US" sz="1700" b="1" dirty="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2823949" y="1268805"/>
              <a:ext cx="6694175" cy="4431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900" b="1" dirty="0" err="1" smtClean="0"/>
                <a:t>빅데이터</a:t>
              </a:r>
              <a:r>
                <a:rPr lang="ko-KR" altLang="en-US" sz="1900" b="1" dirty="0" smtClean="0"/>
                <a:t> </a:t>
              </a:r>
              <a:r>
                <a:rPr lang="ko-KR" altLang="en-US" sz="1900" b="1" dirty="0"/>
                <a:t>영상처리 기법을 활용한 </a:t>
              </a:r>
              <a:r>
                <a:rPr lang="ko-KR" altLang="en-US" sz="1900" b="1" dirty="0" smtClean="0"/>
                <a:t>바코드</a:t>
              </a:r>
              <a:r>
                <a:rPr lang="en-US" altLang="ko-KR" sz="1900" b="1" dirty="0" smtClean="0"/>
                <a:t> </a:t>
              </a:r>
              <a:r>
                <a:rPr lang="ko-KR" altLang="en-US" sz="1900" b="1" dirty="0"/>
                <a:t>스캔 관리 프로그램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66324" y="3216115"/>
              <a:ext cx="6130052" cy="7940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900" b="1" dirty="0"/>
                <a:t>Window </a:t>
              </a:r>
              <a:r>
                <a:rPr lang="en-US" altLang="ko-KR" sz="1900" b="1" dirty="0" smtClean="0"/>
                <a:t>GUI</a:t>
              </a:r>
              <a:r>
                <a:rPr lang="ko-KR" altLang="en-US" sz="1900" b="1" dirty="0" smtClean="0"/>
                <a:t>를 만들고 정지 이미지</a:t>
              </a:r>
              <a:r>
                <a:rPr lang="en-US" altLang="ko-KR" sz="1900" b="1" dirty="0" smtClean="0"/>
                <a:t>, </a:t>
              </a:r>
              <a:r>
                <a:rPr lang="ko-KR" altLang="en-US" sz="1900" b="1" dirty="0"/>
                <a:t>동작 영상의 바코드 정보 스캔</a:t>
              </a:r>
              <a:r>
                <a:rPr lang="en-US" altLang="ko-KR" sz="1900" b="1" dirty="0"/>
                <a:t>, </a:t>
              </a:r>
              <a:r>
                <a:rPr lang="ko-KR" altLang="en-US" sz="1900" b="1" dirty="0"/>
                <a:t>수집</a:t>
              </a:r>
              <a:r>
                <a:rPr lang="en-US" altLang="ko-KR" sz="1900" b="1" dirty="0"/>
                <a:t>, </a:t>
              </a:r>
              <a:r>
                <a:rPr lang="ko-KR" altLang="en-US" sz="1900" b="1" dirty="0"/>
                <a:t>출력 기능을 구현하고자 함</a:t>
              </a: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772361" y="779753"/>
              <a:ext cx="2130711" cy="3778278"/>
              <a:chOff x="1140538" y="617237"/>
              <a:chExt cx="2130711" cy="3778278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1140538" y="617237"/>
                <a:ext cx="2130711" cy="3778278"/>
                <a:chOff x="992900" y="728111"/>
                <a:chExt cx="2130711" cy="3778278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992900" y="728111"/>
                  <a:ext cx="2130711" cy="37782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indent="-342900">
                    <a:lnSpc>
                      <a:spcPct val="350000"/>
                    </a:lnSpc>
                    <a:buFont typeface="Arial" panose="020B0604020202020204" pitchFamily="34" charset="0"/>
                    <a:buChar char="•"/>
                  </a:pPr>
                  <a:r>
                    <a:rPr lang="ko-KR" altLang="en-US" b="1" dirty="0" smtClean="0">
                      <a:latin typeface="+mn-ea"/>
                    </a:rPr>
                    <a:t>프로젝트 이름</a:t>
                  </a:r>
                  <a:r>
                    <a:rPr lang="en-US" altLang="ko-KR" b="1" dirty="0" smtClean="0">
                      <a:latin typeface="+mn-ea"/>
                    </a:rPr>
                    <a:t>: </a:t>
                  </a:r>
                </a:p>
                <a:p>
                  <a:pPr marL="342900" indent="-342900">
                    <a:lnSpc>
                      <a:spcPct val="350000"/>
                    </a:lnSpc>
                    <a:buFont typeface="Arial" panose="020B0604020202020204" pitchFamily="34" charset="0"/>
                    <a:buChar char="•"/>
                  </a:pPr>
                  <a:r>
                    <a:rPr lang="ko-KR" altLang="en-US" b="1" dirty="0" smtClean="0">
                      <a:latin typeface="+mn-ea"/>
                    </a:rPr>
                    <a:t>프로젝트 기간</a:t>
                  </a:r>
                  <a:r>
                    <a:rPr lang="en-US" altLang="ko-KR" b="1" dirty="0" smtClean="0">
                      <a:latin typeface="+mn-ea"/>
                    </a:rPr>
                    <a:t>:</a:t>
                  </a:r>
                  <a:endParaRPr lang="en-US" altLang="ko-KR" b="1" dirty="0">
                    <a:latin typeface="+mn-ea"/>
                  </a:endParaRPr>
                </a:p>
                <a:p>
                  <a:pPr marL="342900" indent="-342900">
                    <a:lnSpc>
                      <a:spcPct val="350000"/>
                    </a:lnSpc>
                    <a:buFont typeface="Arial" panose="020B0604020202020204" pitchFamily="34" charset="0"/>
                    <a:buChar char="•"/>
                  </a:pPr>
                  <a:r>
                    <a:rPr lang="ko-KR" altLang="en-US" b="1" dirty="0" smtClean="0">
                      <a:latin typeface="+mn-ea"/>
                    </a:rPr>
                    <a:t>프로젝트 목표</a:t>
                  </a:r>
                  <a:r>
                    <a:rPr lang="en-US" altLang="ko-KR" b="1" dirty="0" smtClean="0">
                      <a:latin typeface="+mn-ea"/>
                    </a:rPr>
                    <a:t>:</a:t>
                  </a:r>
                </a:p>
                <a:p>
                  <a:pPr marL="342900" indent="-342900">
                    <a:lnSpc>
                      <a:spcPct val="350000"/>
                    </a:lnSpc>
                    <a:buFont typeface="Arial" panose="020B0604020202020204" pitchFamily="34" charset="0"/>
                    <a:buChar char="•"/>
                  </a:pPr>
                  <a:r>
                    <a:rPr lang="ko-KR" altLang="en-US" b="1" dirty="0" smtClean="0">
                      <a:latin typeface="+mn-ea"/>
                    </a:rPr>
                    <a:t>프로젝트 단계</a:t>
                  </a:r>
                  <a:r>
                    <a:rPr lang="en-US" altLang="ko-KR" b="1" dirty="0">
                      <a:latin typeface="+mn-ea"/>
                    </a:rPr>
                    <a:t>:</a:t>
                  </a:r>
                  <a:endParaRPr lang="en-US" altLang="ko-KR" b="1" dirty="0" smtClean="0">
                    <a:latin typeface="+mn-ea"/>
                  </a:endParaRPr>
                </a:p>
              </p:txBody>
            </p:sp>
            <p:sp>
              <p:nvSpPr>
                <p:cNvPr id="16" name="순서도: 연결자 15"/>
                <p:cNvSpPr/>
                <p:nvPr/>
              </p:nvSpPr>
              <p:spPr>
                <a:xfrm>
                  <a:off x="1018399" y="1259467"/>
                  <a:ext cx="242036" cy="242036"/>
                </a:xfrm>
                <a:prstGeom prst="flowChartConnector">
                  <a:avLst/>
                </a:prstGeom>
                <a:solidFill>
                  <a:srgbClr val="1E4D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" name="순서도: 연결자 38"/>
              <p:cNvSpPr/>
              <p:nvPr/>
            </p:nvSpPr>
            <p:spPr>
              <a:xfrm>
                <a:off x="1153214" y="2142214"/>
                <a:ext cx="242036" cy="242036"/>
              </a:xfrm>
              <a:prstGeom prst="flowChartConnector">
                <a:avLst/>
              </a:prstGeom>
              <a:solidFill>
                <a:srgbClr val="1E4D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순서도: 연결자 39"/>
              <p:cNvSpPr/>
              <p:nvPr/>
            </p:nvSpPr>
            <p:spPr>
              <a:xfrm>
                <a:off x="1165890" y="3088104"/>
                <a:ext cx="242036" cy="242036"/>
              </a:xfrm>
              <a:prstGeom prst="flowChartConnector">
                <a:avLst/>
              </a:prstGeom>
              <a:solidFill>
                <a:srgbClr val="1E4D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순서도: 연결자 40"/>
              <p:cNvSpPr/>
              <p:nvPr/>
            </p:nvSpPr>
            <p:spPr>
              <a:xfrm>
                <a:off x="1165890" y="4081725"/>
                <a:ext cx="242036" cy="242036"/>
              </a:xfrm>
              <a:prstGeom prst="flowChartConnector">
                <a:avLst/>
              </a:prstGeom>
              <a:solidFill>
                <a:srgbClr val="1E4D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직사각형 44"/>
            <p:cNvSpPr/>
            <p:nvPr/>
          </p:nvSpPr>
          <p:spPr>
            <a:xfrm>
              <a:off x="6646279" y="2230955"/>
              <a:ext cx="2728566" cy="35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교육기간 </a:t>
              </a:r>
              <a:r>
                <a:rPr lang="en-US" altLang="ko-KR" sz="1400" dirty="0" smtClean="0"/>
                <a:t>10</a:t>
              </a:r>
              <a:r>
                <a:rPr lang="ko-KR" altLang="en-US" sz="1400" dirty="0" smtClean="0"/>
                <a:t>일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프로젝트 </a:t>
              </a:r>
              <a:r>
                <a:rPr lang="en-US" altLang="ko-KR" sz="1400" dirty="0" smtClean="0"/>
                <a:t>5</a:t>
              </a:r>
              <a:r>
                <a:rPr lang="ko-KR" altLang="en-US" sz="1400" dirty="0" smtClean="0"/>
                <a:t>일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graphicFrame>
          <p:nvGraphicFramePr>
            <p:cNvPr id="57" name="다이어그램 56"/>
            <p:cNvGraphicFramePr/>
            <p:nvPr>
              <p:extLst>
                <p:ext uri="{D42A27DB-BD31-4B8C-83A1-F6EECF244321}">
                  <p14:modId xmlns:p14="http://schemas.microsoft.com/office/powerpoint/2010/main" val="309338549"/>
                </p:ext>
              </p:extLst>
            </p:nvPr>
          </p:nvGraphicFramePr>
          <p:xfrm>
            <a:off x="772361" y="4978325"/>
            <a:ext cx="8745763" cy="7961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분석 영상처리 기법을 활용한 바코드 스캔 관리 프로그램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0565-EEC7-4834-83E8-1B92B839F32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9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752826" y="-86970"/>
            <a:ext cx="4389119" cy="597109"/>
          </a:xfrm>
          <a:prstGeom prst="roundRect">
            <a:avLst/>
          </a:prstGeom>
          <a:solidFill>
            <a:srgbClr val="1E4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+mj-ea"/>
                <a:ea typeface="+mj-ea"/>
              </a:rPr>
              <a:t>GUI </a:t>
            </a:r>
            <a:r>
              <a:rPr lang="ko-KR" altLang="en-US" sz="2400" dirty="0" smtClean="0">
                <a:latin typeface="+mj-ea"/>
                <a:ea typeface="+mj-ea"/>
              </a:rPr>
              <a:t>프로젝트 개요</a:t>
            </a:r>
            <a:endParaRPr lang="ko-KR" altLang="en-US" sz="2400" dirty="0">
              <a:latin typeface="+mj-ea"/>
              <a:ea typeface="+mj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17223" y="798378"/>
            <a:ext cx="1997663" cy="369332"/>
            <a:chOff x="992900" y="728111"/>
            <a:chExt cx="1997663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992900" y="728111"/>
              <a:ext cx="1997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b="1" dirty="0" smtClean="0">
                  <a:latin typeface="+mn-ea"/>
                </a:rPr>
                <a:t>프로젝트 환경</a:t>
              </a:r>
              <a:endParaRPr lang="en-US" altLang="ko-KR" b="1" dirty="0" smtClean="0">
                <a:latin typeface="+mn-ea"/>
              </a:endParaRPr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008858" y="788382"/>
              <a:ext cx="242036" cy="242036"/>
            </a:xfrm>
            <a:prstGeom prst="flowChartConnector">
              <a:avLst/>
            </a:prstGeom>
            <a:solidFill>
              <a:srgbClr val="1E4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3016540" y="917747"/>
            <a:ext cx="5732009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b="1" dirty="0" smtClean="0">
                <a:latin typeface="+mj-ea"/>
                <a:ea typeface="+mj-ea"/>
              </a:rPr>
              <a:t>환경</a:t>
            </a:r>
            <a:r>
              <a:rPr lang="en-US" altLang="ko-KR" b="1" dirty="0">
                <a:latin typeface="+mj-ea"/>
                <a:ea typeface="+mj-ea"/>
              </a:rPr>
              <a:t> -</a:t>
            </a:r>
            <a:r>
              <a:rPr lang="en-US" altLang="ko-KR" b="1" dirty="0" smtClean="0">
                <a:latin typeface="+mj-ea"/>
                <a:ea typeface="+mj-ea"/>
              </a:rPr>
              <a:t> Window </a:t>
            </a:r>
          </a:p>
          <a:p>
            <a:pPr algn="just">
              <a:lnSpc>
                <a:spcPct val="120000"/>
              </a:lnSpc>
            </a:pPr>
            <a:r>
              <a:rPr lang="ko-KR" altLang="en-US" b="1" dirty="0" smtClean="0">
                <a:latin typeface="+mj-ea"/>
                <a:ea typeface="+mj-ea"/>
              </a:rPr>
              <a:t>언어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- Python 3.7</a:t>
            </a:r>
          </a:p>
          <a:p>
            <a:pPr algn="just">
              <a:lnSpc>
                <a:spcPct val="120000"/>
              </a:lnSpc>
            </a:pPr>
            <a:r>
              <a:rPr lang="ko-KR" altLang="en-US" b="1" dirty="0" smtClean="0">
                <a:latin typeface="+mj-ea"/>
                <a:ea typeface="+mj-ea"/>
              </a:rPr>
              <a:t>함수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-</a:t>
            </a:r>
            <a:r>
              <a:rPr lang="ko-KR" altLang="en-US" b="1" dirty="0" smtClean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openCV2 4.1.0.25, </a:t>
            </a:r>
            <a:r>
              <a:rPr lang="en-US" altLang="ko-KR" b="1" dirty="0" err="1" smtClean="0">
                <a:latin typeface="+mj-ea"/>
                <a:ea typeface="+mj-ea"/>
              </a:rPr>
              <a:t>pyzbar</a:t>
            </a:r>
            <a:r>
              <a:rPr lang="en-US" altLang="ko-KR" b="1" dirty="0" smtClean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등</a:t>
            </a:r>
            <a:endParaRPr lang="en-US" altLang="ko-KR" b="1" dirty="0" smtClean="0"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ko-KR" altLang="en-US" b="1" dirty="0" smtClean="0">
                <a:latin typeface="+mj-ea"/>
                <a:ea typeface="+mj-ea"/>
              </a:rPr>
              <a:t>서버</a:t>
            </a:r>
            <a:r>
              <a:rPr lang="en-US" altLang="ko-KR" b="1" dirty="0" smtClean="0">
                <a:latin typeface="+mj-ea"/>
                <a:ea typeface="+mj-ea"/>
              </a:rPr>
              <a:t> - Fedora22 &gt; </a:t>
            </a:r>
            <a:r>
              <a:rPr lang="en-US" altLang="ko-KR" b="1" dirty="0" err="1" smtClean="0">
                <a:latin typeface="+mj-ea"/>
                <a:ea typeface="+mj-ea"/>
              </a:rPr>
              <a:t>mySQL</a:t>
            </a:r>
            <a:endParaRPr lang="en-US" altLang="ko-KR" b="1" dirty="0" smtClean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6430" y="3257885"/>
            <a:ext cx="1619250" cy="320575"/>
          </a:xfrm>
          <a:prstGeom prst="rect">
            <a:avLst/>
          </a:prstGeom>
          <a:solidFill>
            <a:srgbClr val="E4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+mj-ea"/>
                <a:ea typeface="+mj-ea"/>
              </a:rPr>
              <a:t>barcodeDB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14416" y="4034800"/>
            <a:ext cx="1619250" cy="320575"/>
          </a:xfrm>
          <a:prstGeom prst="rect">
            <a:avLst/>
          </a:prstGeom>
          <a:solidFill>
            <a:srgbClr val="E4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+mj-ea"/>
                <a:ea typeface="+mj-ea"/>
              </a:rPr>
              <a:t>barcodeTBL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06430" y="4800716"/>
            <a:ext cx="1619250" cy="320575"/>
          </a:xfrm>
          <a:prstGeom prst="rect">
            <a:avLst/>
          </a:prstGeom>
          <a:solidFill>
            <a:srgbClr val="E4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j-ea"/>
                <a:ea typeface="+mj-ea"/>
              </a:rPr>
              <a:t>Python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06430" y="5577631"/>
            <a:ext cx="1619250" cy="320575"/>
          </a:xfrm>
          <a:prstGeom prst="rect">
            <a:avLst/>
          </a:prstGeom>
          <a:solidFill>
            <a:srgbClr val="E4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데이터 입력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039570"/>
              </p:ext>
            </p:extLst>
          </p:nvPr>
        </p:nvGraphicFramePr>
        <p:xfrm>
          <a:off x="3091964" y="3647487"/>
          <a:ext cx="5890201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05"/>
                <a:gridCol w="1283462"/>
                <a:gridCol w="628968"/>
                <a:gridCol w="581660"/>
                <a:gridCol w="919480"/>
                <a:gridCol w="1649226"/>
              </a:tblGrid>
              <a:tr h="306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Field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Key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Extra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6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(11)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auto_increment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6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Info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Varchar(60)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6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Varchar(50)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6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Image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Longtext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6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sizeW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(11)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6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sizeH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(11)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NULL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" name="오른쪽 화살표 45"/>
          <p:cNvSpPr/>
          <p:nvPr/>
        </p:nvSpPr>
        <p:spPr>
          <a:xfrm rot="5400000">
            <a:off x="1596301" y="3606189"/>
            <a:ext cx="239508" cy="424732"/>
          </a:xfrm>
          <a:prstGeom prst="rightArrow">
            <a:avLst/>
          </a:prstGeom>
          <a:solidFill>
            <a:srgbClr val="1E4D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 rot="16200000">
            <a:off x="1564077" y="5137094"/>
            <a:ext cx="257375" cy="424732"/>
          </a:xfrm>
          <a:prstGeom prst="rightArrow">
            <a:avLst/>
          </a:prstGeom>
          <a:solidFill>
            <a:srgbClr val="1E4D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화살표 47"/>
          <p:cNvSpPr/>
          <p:nvPr/>
        </p:nvSpPr>
        <p:spPr>
          <a:xfrm rot="16200000">
            <a:off x="1565957" y="4366648"/>
            <a:ext cx="253615" cy="424732"/>
          </a:xfrm>
          <a:prstGeom prst="rightArrow">
            <a:avLst/>
          </a:prstGeom>
          <a:solidFill>
            <a:srgbClr val="1E4D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016540" y="3170125"/>
            <a:ext cx="573200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b="1" dirty="0" err="1" smtClean="0">
                <a:latin typeface="+mj-ea"/>
                <a:ea typeface="+mj-ea"/>
              </a:rPr>
              <a:t>barcodeTBL</a:t>
            </a:r>
            <a:r>
              <a:rPr lang="en-US" altLang="ko-KR" b="1" dirty="0" smtClean="0">
                <a:latin typeface="+mj-ea"/>
                <a:ea typeface="+mj-ea"/>
              </a:rPr>
              <a:t> </a:t>
            </a:r>
            <a:r>
              <a:rPr lang="ko-KR" altLang="en-US" b="1" dirty="0" smtClean="0">
                <a:latin typeface="+mj-ea"/>
                <a:ea typeface="+mj-ea"/>
              </a:rPr>
              <a:t>세부 형태</a:t>
            </a:r>
            <a:endParaRPr lang="en-US" altLang="ko-KR" b="1" dirty="0" smtClean="0">
              <a:latin typeface="+mj-ea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6836" y="2247869"/>
            <a:ext cx="1766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데이터 정보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52" name="순서도: 연결자 51"/>
          <p:cNvSpPr/>
          <p:nvPr/>
        </p:nvSpPr>
        <p:spPr>
          <a:xfrm>
            <a:off x="753297" y="2722959"/>
            <a:ext cx="242036" cy="242036"/>
          </a:xfrm>
          <a:prstGeom prst="flowChartConnector">
            <a:avLst/>
          </a:prstGeom>
          <a:solidFill>
            <a:srgbClr val="1E4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빅데이터 분석 영상처리 기법을 활용한 바코드 스캔 관리 프로그램</a:t>
            </a:r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0565-EEC7-4834-83E8-1B92B839F32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그룹 109"/>
          <p:cNvGrpSpPr/>
          <p:nvPr/>
        </p:nvGrpSpPr>
        <p:grpSpPr>
          <a:xfrm>
            <a:off x="1591201" y="1039123"/>
            <a:ext cx="6594855" cy="4793138"/>
            <a:chOff x="556235" y="613890"/>
            <a:chExt cx="6594855" cy="4793138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3392600" y="3053421"/>
              <a:ext cx="431426" cy="0"/>
            </a:xfrm>
            <a:prstGeom prst="line">
              <a:avLst/>
            </a:prstGeom>
            <a:ln w="28575">
              <a:solidFill>
                <a:srgbClr val="1E4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3392600" y="3053421"/>
              <a:ext cx="0" cy="492353"/>
            </a:xfrm>
            <a:prstGeom prst="line">
              <a:avLst/>
            </a:prstGeom>
            <a:ln w="28575">
              <a:solidFill>
                <a:srgbClr val="1E4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392600" y="3541464"/>
              <a:ext cx="431426" cy="0"/>
            </a:xfrm>
            <a:prstGeom prst="line">
              <a:avLst/>
            </a:prstGeom>
            <a:ln w="28575">
              <a:solidFill>
                <a:srgbClr val="1E4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3392600" y="1964707"/>
              <a:ext cx="0" cy="490542"/>
            </a:xfrm>
            <a:prstGeom prst="line">
              <a:avLst/>
            </a:prstGeom>
            <a:ln w="28575">
              <a:solidFill>
                <a:srgbClr val="1E4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392600" y="1948226"/>
              <a:ext cx="431426" cy="0"/>
            </a:xfrm>
            <a:prstGeom prst="line">
              <a:avLst/>
            </a:prstGeom>
            <a:ln w="28575">
              <a:solidFill>
                <a:srgbClr val="1E4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3392600" y="2455249"/>
              <a:ext cx="431426" cy="0"/>
            </a:xfrm>
            <a:prstGeom prst="line">
              <a:avLst/>
            </a:prstGeom>
            <a:ln w="28575">
              <a:solidFill>
                <a:srgbClr val="1E4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V="1">
              <a:off x="3395501" y="899384"/>
              <a:ext cx="0" cy="490542"/>
            </a:xfrm>
            <a:prstGeom prst="line">
              <a:avLst/>
            </a:prstGeom>
            <a:ln w="28575">
              <a:solidFill>
                <a:srgbClr val="1E4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3395501" y="882903"/>
              <a:ext cx="431426" cy="0"/>
            </a:xfrm>
            <a:prstGeom prst="line">
              <a:avLst/>
            </a:prstGeom>
            <a:ln w="28575">
              <a:solidFill>
                <a:srgbClr val="1E4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3395501" y="1389926"/>
              <a:ext cx="431426" cy="0"/>
            </a:xfrm>
            <a:prstGeom prst="line">
              <a:avLst/>
            </a:prstGeom>
            <a:ln w="28575">
              <a:solidFill>
                <a:srgbClr val="1E4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827848" y="1171273"/>
              <a:ext cx="1590862" cy="0"/>
            </a:xfrm>
            <a:prstGeom prst="line">
              <a:avLst/>
            </a:prstGeom>
            <a:ln w="28575">
              <a:solidFill>
                <a:srgbClr val="1E4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803425" y="3256110"/>
              <a:ext cx="1589175" cy="0"/>
            </a:xfrm>
            <a:prstGeom prst="line">
              <a:avLst/>
            </a:prstGeom>
            <a:ln w="28575">
              <a:solidFill>
                <a:srgbClr val="1E4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1827848" y="1171273"/>
              <a:ext cx="0" cy="3480933"/>
            </a:xfrm>
            <a:prstGeom prst="line">
              <a:avLst/>
            </a:prstGeom>
            <a:ln w="28575">
              <a:solidFill>
                <a:srgbClr val="1E4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827848" y="2182892"/>
              <a:ext cx="1564752" cy="0"/>
            </a:xfrm>
            <a:prstGeom prst="line">
              <a:avLst/>
            </a:prstGeom>
            <a:ln w="28575">
              <a:solidFill>
                <a:srgbClr val="1E4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556235" y="2578195"/>
              <a:ext cx="973664" cy="461665"/>
            </a:xfrm>
            <a:prstGeom prst="rect">
              <a:avLst/>
            </a:prstGeom>
            <a:solidFill>
              <a:srgbClr val="1E4D7C"/>
            </a:solidFill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000" b="1" dirty="0" smtClean="0">
                  <a:solidFill>
                    <a:schemeClr val="bg1"/>
                  </a:solidFill>
                </a:rPr>
                <a:t>메뉴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90522" y="975382"/>
              <a:ext cx="973664" cy="461665"/>
            </a:xfrm>
            <a:prstGeom prst="rect">
              <a:avLst/>
            </a:prstGeom>
            <a:solidFill>
              <a:srgbClr val="E4EAF0"/>
            </a:solidFill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000" dirty="0" smtClean="0"/>
                <a:t>파일</a:t>
              </a:r>
              <a:endParaRPr lang="ko-KR" altLang="en-US" sz="20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90903" y="1988646"/>
              <a:ext cx="973664" cy="461665"/>
            </a:xfrm>
            <a:prstGeom prst="rect">
              <a:avLst/>
            </a:prstGeom>
            <a:solidFill>
              <a:srgbClr val="E4EAF0"/>
            </a:solidFill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000" dirty="0" smtClean="0"/>
                <a:t>인식</a:t>
              </a:r>
              <a:endParaRPr lang="ko-KR" altLang="en-US" sz="20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205613" y="3039860"/>
              <a:ext cx="973664" cy="461665"/>
            </a:xfrm>
            <a:prstGeom prst="rect">
              <a:avLst/>
            </a:prstGeom>
            <a:solidFill>
              <a:srgbClr val="E4EAF0"/>
            </a:solidFill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000" dirty="0" smtClean="0"/>
                <a:t>생성</a:t>
              </a:r>
              <a:endParaRPr lang="ko-KR" altLang="en-US" sz="20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4627" y="613890"/>
              <a:ext cx="2381250" cy="424732"/>
            </a:xfrm>
            <a:prstGeom prst="rect">
              <a:avLst/>
            </a:prstGeom>
            <a:solidFill>
              <a:srgbClr val="E4EAF0"/>
            </a:solidFill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dirty="0" smtClean="0"/>
                <a:t>이미지 열기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44627" y="1161415"/>
              <a:ext cx="2381250" cy="424732"/>
            </a:xfrm>
            <a:prstGeom prst="rect">
              <a:avLst/>
            </a:prstGeom>
            <a:solidFill>
              <a:srgbClr val="E4EAF0"/>
            </a:solidFill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dirty="0" smtClean="0"/>
                <a:t>바코드</a:t>
              </a:r>
              <a:r>
                <a:rPr lang="en-US" altLang="ko-KR" dirty="0" smtClean="0"/>
                <a:t>/QR</a:t>
              </a:r>
              <a:r>
                <a:rPr lang="ko-KR" altLang="en-US" dirty="0" smtClean="0"/>
                <a:t>코드 </a:t>
              </a:r>
              <a:r>
                <a:rPr lang="en-US" altLang="ko-KR" dirty="0" smtClean="0"/>
                <a:t>DB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74976" y="1684238"/>
              <a:ext cx="2337073" cy="424732"/>
            </a:xfrm>
            <a:prstGeom prst="rect">
              <a:avLst/>
            </a:prstGeom>
            <a:solidFill>
              <a:srgbClr val="E4EAF0"/>
            </a:solidFill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dirty="0" smtClean="0"/>
                <a:t>이미지인식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74976" y="2188584"/>
              <a:ext cx="2337073" cy="424732"/>
            </a:xfrm>
            <a:prstGeom prst="rect">
              <a:avLst/>
            </a:prstGeom>
            <a:solidFill>
              <a:srgbClr val="E4EAF0"/>
            </a:solidFill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dirty="0" smtClean="0"/>
                <a:t>영상인식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74976" y="2859153"/>
              <a:ext cx="2337073" cy="424732"/>
            </a:xfrm>
            <a:prstGeom prst="rect">
              <a:avLst/>
            </a:prstGeom>
            <a:solidFill>
              <a:srgbClr val="E4EAF0"/>
            </a:solidFill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dirty="0" smtClean="0"/>
                <a:t>QR</a:t>
              </a:r>
              <a:r>
                <a:rPr lang="ko-KR" altLang="en-US" dirty="0" smtClean="0"/>
                <a:t>코드 생성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137931" y="624615"/>
              <a:ext cx="1013159" cy="424732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dirty="0" smtClean="0"/>
                <a:t>완료</a:t>
              </a:r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137932" y="1170899"/>
              <a:ext cx="1013158" cy="424732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mtClean="0"/>
                <a:t>완료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168281" y="1678502"/>
              <a:ext cx="970252" cy="424732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dirty="0" smtClean="0"/>
                <a:t>완료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168281" y="2184087"/>
              <a:ext cx="973664" cy="424732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dirty="0" smtClean="0"/>
                <a:t>완료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168281" y="2861083"/>
              <a:ext cx="973664" cy="4247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dirty="0" err="1" smtClean="0"/>
                <a:t>진행중</a:t>
              </a:r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168281" y="3354703"/>
              <a:ext cx="973664" cy="4247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dirty="0" err="1" smtClean="0"/>
                <a:t>진행중</a:t>
              </a: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74976" y="3355835"/>
              <a:ext cx="2337073" cy="424732"/>
            </a:xfrm>
            <a:prstGeom prst="rect">
              <a:avLst/>
            </a:prstGeom>
            <a:solidFill>
              <a:srgbClr val="E4EAF0"/>
            </a:solidFill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dirty="0" smtClean="0"/>
                <a:t>바코드 생성</a:t>
              </a:r>
              <a:endParaRPr lang="ko-KR" altLang="en-US" dirty="0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1827848" y="4652206"/>
              <a:ext cx="1816779" cy="0"/>
            </a:xfrm>
            <a:prstGeom prst="line">
              <a:avLst/>
            </a:prstGeom>
            <a:ln w="28575">
              <a:solidFill>
                <a:srgbClr val="1E4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/>
            <p:cNvSpPr/>
            <p:nvPr/>
          </p:nvSpPr>
          <p:spPr>
            <a:xfrm>
              <a:off x="2190522" y="4413167"/>
              <a:ext cx="973664" cy="461665"/>
            </a:xfrm>
            <a:prstGeom prst="rect">
              <a:avLst/>
            </a:prstGeom>
            <a:solidFill>
              <a:srgbClr val="E4EAF0"/>
            </a:solidFill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000" dirty="0" smtClean="0"/>
                <a:t>편집</a:t>
              </a:r>
              <a:endParaRPr lang="ko-KR" altLang="en-US" sz="2000" dirty="0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392600" y="4121181"/>
              <a:ext cx="431426" cy="0"/>
            </a:xfrm>
            <a:prstGeom prst="line">
              <a:avLst/>
            </a:prstGeom>
            <a:ln w="28575">
              <a:solidFill>
                <a:srgbClr val="1E4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92600" y="4121182"/>
              <a:ext cx="0" cy="1062047"/>
            </a:xfrm>
            <a:prstGeom prst="line">
              <a:avLst/>
            </a:prstGeom>
            <a:ln w="28575">
              <a:solidFill>
                <a:srgbClr val="1E4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406015" y="5175350"/>
              <a:ext cx="431426" cy="0"/>
            </a:xfrm>
            <a:prstGeom prst="line">
              <a:avLst/>
            </a:prstGeom>
            <a:ln w="28575">
              <a:solidFill>
                <a:srgbClr val="1E4D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/>
            <p:cNvSpPr/>
            <p:nvPr/>
          </p:nvSpPr>
          <p:spPr>
            <a:xfrm>
              <a:off x="3644627" y="3942375"/>
              <a:ext cx="2381250" cy="424732"/>
            </a:xfrm>
            <a:prstGeom prst="rect">
              <a:avLst/>
            </a:prstGeom>
            <a:solidFill>
              <a:srgbClr val="E4EAF0"/>
            </a:solidFill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dirty="0" smtClean="0"/>
                <a:t>축소</a:t>
              </a:r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644627" y="4451272"/>
              <a:ext cx="2381250" cy="424732"/>
            </a:xfrm>
            <a:prstGeom prst="rect">
              <a:avLst/>
            </a:prstGeom>
            <a:solidFill>
              <a:srgbClr val="E4EAF0"/>
            </a:solidFill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dirty="0" smtClean="0"/>
                <a:t>확대</a:t>
              </a:r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630799" y="4982296"/>
              <a:ext cx="2381250" cy="424732"/>
            </a:xfrm>
            <a:prstGeom prst="rect">
              <a:avLst/>
            </a:prstGeom>
            <a:solidFill>
              <a:srgbClr val="E4EAF0"/>
            </a:solidFill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dirty="0" smtClean="0"/>
                <a:t>회전</a:t>
              </a:r>
              <a:endParaRPr lang="ko-KR" altLang="en-US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137932" y="3962442"/>
              <a:ext cx="973664" cy="424732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dirty="0" smtClean="0"/>
                <a:t>완료</a:t>
              </a:r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137932" y="4468027"/>
              <a:ext cx="973664" cy="424732"/>
            </a:xfrm>
            <a:prstGeom prst="rect">
              <a:avLst/>
            </a:prstGeom>
            <a:solidFill>
              <a:srgbClr val="FBE5D6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mtClean="0"/>
                <a:t>수정</a:t>
              </a:r>
              <a:endParaRPr lang="ko-KR" altLang="en-US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137932" y="4973612"/>
              <a:ext cx="973664" cy="424732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dirty="0" smtClean="0"/>
                <a:t>완료</a:t>
              </a:r>
              <a:endParaRPr lang="ko-KR" altLang="en-US" dirty="0"/>
            </a:p>
          </p:txBody>
        </p:sp>
      </p:grpSp>
      <p:sp>
        <p:nvSpPr>
          <p:cNvPr id="114" name="바닥글 개체 틀 1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빅데이터 분석 영상처리 기법을 활용한 바코드 스캔 관리 프로그램</a:t>
            </a:r>
            <a:endParaRPr lang="ko-KR" altLang="en-US"/>
          </a:p>
        </p:txBody>
      </p:sp>
      <p:sp>
        <p:nvSpPr>
          <p:cNvPr id="115" name="슬라이드 번호 개체 틀 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0565-EEC7-4834-83E8-1B92B839F325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717223" y="798378"/>
            <a:ext cx="1535998" cy="369332"/>
            <a:chOff x="992900" y="728111"/>
            <a:chExt cx="1535998" cy="369332"/>
          </a:xfrm>
        </p:grpSpPr>
        <p:sp>
          <p:nvSpPr>
            <p:cNvPr id="60" name="TextBox 59"/>
            <p:cNvSpPr txBox="1"/>
            <p:nvPr/>
          </p:nvSpPr>
          <p:spPr>
            <a:xfrm>
              <a:off x="992900" y="728111"/>
              <a:ext cx="1535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b="1" dirty="0" smtClean="0">
                  <a:latin typeface="+mn-ea"/>
                </a:rPr>
                <a:t>메뉴 트리</a:t>
              </a:r>
              <a:endParaRPr lang="en-US" altLang="ko-KR" b="1" dirty="0" smtClean="0">
                <a:latin typeface="+mn-ea"/>
              </a:endParaRPr>
            </a:p>
          </p:txBody>
        </p:sp>
        <p:sp>
          <p:nvSpPr>
            <p:cNvPr id="62" name="순서도: 연결자 61"/>
            <p:cNvSpPr/>
            <p:nvPr/>
          </p:nvSpPr>
          <p:spPr>
            <a:xfrm>
              <a:off x="1008858" y="788382"/>
              <a:ext cx="242036" cy="242036"/>
            </a:xfrm>
            <a:prstGeom prst="flowChartConnector">
              <a:avLst/>
            </a:prstGeom>
            <a:solidFill>
              <a:srgbClr val="1E4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272358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966" t="1639" r="1240"/>
          <a:stretch/>
        </p:blipFill>
        <p:spPr>
          <a:xfrm>
            <a:off x="901697" y="1938987"/>
            <a:ext cx="3685977" cy="29340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1721" t="1902" r="2396" b="1761"/>
          <a:stretch/>
        </p:blipFill>
        <p:spPr>
          <a:xfrm>
            <a:off x="5655826" y="1669523"/>
            <a:ext cx="1890003" cy="185416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792187" y="3098956"/>
            <a:ext cx="364200" cy="424732"/>
          </a:xfrm>
          <a:prstGeom prst="rightArrow">
            <a:avLst/>
          </a:prstGeom>
          <a:solidFill>
            <a:srgbClr val="1E4D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t="1022" b="2368"/>
          <a:stretch/>
        </p:blipFill>
        <p:spPr>
          <a:xfrm>
            <a:off x="5655826" y="3654517"/>
            <a:ext cx="3054164" cy="1782468"/>
          </a:xfrm>
          <a:prstGeom prst="rect">
            <a:avLst/>
          </a:prstGeom>
        </p:spPr>
      </p:pic>
      <p:sp>
        <p:nvSpPr>
          <p:cNvPr id="15" name="바닥글 개체 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빅데이터 분석 영상처리 기법을 활용한 바코드 스캔 관리 프로그램</a:t>
            </a:r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0565-EEC7-4834-83E8-1B92B839F325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717223" y="798378"/>
            <a:ext cx="2558714" cy="369332"/>
            <a:chOff x="992900" y="728111"/>
            <a:chExt cx="2558714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992900" y="728111"/>
              <a:ext cx="2558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b="1" dirty="0" smtClean="0">
                  <a:latin typeface="+mn-ea"/>
                </a:rPr>
                <a:t>파일 </a:t>
              </a:r>
              <a:r>
                <a:rPr lang="en-US" altLang="ko-KR" b="1" dirty="0" smtClean="0">
                  <a:latin typeface="+mn-ea"/>
                </a:rPr>
                <a:t>&gt; </a:t>
              </a:r>
              <a:r>
                <a:rPr lang="ko-KR" altLang="en-US" b="1" dirty="0" smtClean="0">
                  <a:latin typeface="+mn-ea"/>
                </a:rPr>
                <a:t>이미지 열기</a:t>
              </a:r>
              <a:endParaRPr lang="en-US" altLang="ko-KR" b="1" dirty="0" smtClean="0">
                <a:latin typeface="+mn-ea"/>
              </a:endParaRPr>
            </a:p>
          </p:txBody>
        </p:sp>
        <p:sp>
          <p:nvSpPr>
            <p:cNvPr id="24" name="순서도: 연결자 23"/>
            <p:cNvSpPr/>
            <p:nvPr/>
          </p:nvSpPr>
          <p:spPr>
            <a:xfrm>
              <a:off x="1008858" y="788382"/>
              <a:ext cx="242036" cy="242036"/>
            </a:xfrm>
            <a:prstGeom prst="flowChartConnector">
              <a:avLst/>
            </a:prstGeom>
            <a:solidFill>
              <a:srgbClr val="1E4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359266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536" t="809" r="577" b="1534"/>
          <a:stretch/>
        </p:blipFill>
        <p:spPr>
          <a:xfrm>
            <a:off x="837241" y="1366223"/>
            <a:ext cx="3408637" cy="2008667"/>
          </a:xfrm>
          <a:prstGeom prst="rect">
            <a:avLst/>
          </a:prstGeom>
        </p:spPr>
      </p:pic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빅데이터 분석 영상처리 기법을 활용한 바코드 스캔 관리 프로그램</a:t>
            </a:r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0565-EEC7-4834-83E8-1B92B839F325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l="1103" t="15519" b="33575"/>
          <a:stretch/>
        </p:blipFill>
        <p:spPr>
          <a:xfrm>
            <a:off x="854199" y="3530531"/>
            <a:ext cx="5579101" cy="280519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717223" y="798378"/>
            <a:ext cx="4225837" cy="369332"/>
            <a:chOff x="992900" y="728111"/>
            <a:chExt cx="422583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992900" y="728111"/>
              <a:ext cx="4225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b="1" dirty="0" smtClean="0">
                  <a:latin typeface="+mn-ea"/>
                </a:rPr>
                <a:t>바코드</a:t>
              </a:r>
              <a:r>
                <a:rPr lang="en-US" altLang="ko-KR" b="1" dirty="0" smtClean="0">
                  <a:latin typeface="+mn-ea"/>
                </a:rPr>
                <a:t>/QR</a:t>
              </a:r>
              <a:r>
                <a:rPr lang="ko-KR" altLang="en-US" b="1" dirty="0" smtClean="0">
                  <a:latin typeface="+mn-ea"/>
                </a:rPr>
                <a:t>코드 인식 </a:t>
              </a:r>
              <a:r>
                <a:rPr lang="en-US" altLang="ko-KR" b="1" dirty="0" smtClean="0">
                  <a:latin typeface="+mn-ea"/>
                </a:rPr>
                <a:t>&gt; </a:t>
              </a:r>
              <a:r>
                <a:rPr lang="ko-KR" altLang="en-US" b="1" dirty="0" smtClean="0">
                  <a:latin typeface="+mn-ea"/>
                </a:rPr>
                <a:t>이미지 인식</a:t>
              </a:r>
              <a:endParaRPr lang="en-US" altLang="ko-KR" b="1" dirty="0" smtClean="0">
                <a:latin typeface="+mn-ea"/>
              </a:endParaRPr>
            </a:p>
          </p:txBody>
        </p:sp>
        <p:sp>
          <p:nvSpPr>
            <p:cNvPr id="20" name="순서도: 연결자 19"/>
            <p:cNvSpPr/>
            <p:nvPr/>
          </p:nvSpPr>
          <p:spPr>
            <a:xfrm>
              <a:off x="1008858" y="788382"/>
              <a:ext cx="242036" cy="242036"/>
            </a:xfrm>
            <a:prstGeom prst="flowChartConnector">
              <a:avLst/>
            </a:prstGeom>
            <a:solidFill>
              <a:srgbClr val="1E4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50054" t="3485" r="8472" b="56530"/>
          <a:stretch/>
        </p:blipFill>
        <p:spPr>
          <a:xfrm>
            <a:off x="4538478" y="1378129"/>
            <a:ext cx="4462620" cy="1933268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32174"/>
              </p:ext>
            </p:extLst>
          </p:nvPr>
        </p:nvGraphicFramePr>
        <p:xfrm>
          <a:off x="4449743" y="4194147"/>
          <a:ext cx="4551355" cy="1534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755"/>
                <a:gridCol w="1107755"/>
                <a:gridCol w="1228090"/>
                <a:gridCol w="1107755"/>
              </a:tblGrid>
              <a:tr h="306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NONE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UPCE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COMPOSITE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PDF417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6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PARTIAL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ISBN10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QRCODE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</a:tr>
              <a:tr h="306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EAN2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UPCA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DATABAR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CODE93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6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EAN5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EAN13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CODABAR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CODE128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6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EAN8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ISBN13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CODE39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l="808" r="1"/>
          <a:stretch/>
        </p:blipFill>
        <p:spPr>
          <a:xfrm>
            <a:off x="837241" y="3966048"/>
            <a:ext cx="3451730" cy="178990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rcRect l="809" t="91878" r="7814" b="-1689"/>
          <a:stretch/>
        </p:blipFill>
        <p:spPr>
          <a:xfrm>
            <a:off x="854199" y="5892166"/>
            <a:ext cx="5549045" cy="3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t="740"/>
          <a:stretch/>
        </p:blipFill>
        <p:spPr>
          <a:xfrm>
            <a:off x="5070662" y="1571625"/>
            <a:ext cx="4186279" cy="37242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l="1332" t="2001" r="1026" b="3697"/>
          <a:stretch/>
        </p:blipFill>
        <p:spPr>
          <a:xfrm>
            <a:off x="628650" y="2126104"/>
            <a:ext cx="3910693" cy="2388746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>
            <a:off x="4622902" y="3221396"/>
            <a:ext cx="364200" cy="424732"/>
          </a:xfrm>
          <a:prstGeom prst="rightArrow">
            <a:avLst/>
          </a:prstGeom>
          <a:solidFill>
            <a:srgbClr val="1E4D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빅데이터 분석 영상처리 기법을 활용한 바코드 스캔 관리 프로그램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0565-EEC7-4834-83E8-1B92B839F325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17223" y="798378"/>
            <a:ext cx="3308919" cy="369332"/>
            <a:chOff x="992900" y="728111"/>
            <a:chExt cx="3308919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992900" y="728111"/>
              <a:ext cx="3308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b="1" dirty="0" smtClean="0">
                  <a:latin typeface="+mn-ea"/>
                </a:rPr>
                <a:t>파일 </a:t>
              </a:r>
              <a:r>
                <a:rPr lang="en-US" altLang="ko-KR" b="1" dirty="0" smtClean="0">
                  <a:latin typeface="+mn-ea"/>
                </a:rPr>
                <a:t>&gt; </a:t>
              </a:r>
              <a:r>
                <a:rPr lang="ko-KR" altLang="en-US" b="1" dirty="0" smtClean="0">
                  <a:latin typeface="+mn-ea"/>
                </a:rPr>
                <a:t>바코드</a:t>
              </a:r>
              <a:r>
                <a:rPr lang="en-US" altLang="ko-KR" b="1" dirty="0" smtClean="0">
                  <a:latin typeface="+mn-ea"/>
                </a:rPr>
                <a:t>/QR</a:t>
              </a:r>
              <a:r>
                <a:rPr lang="ko-KR" altLang="en-US" b="1" dirty="0" smtClean="0">
                  <a:latin typeface="+mn-ea"/>
                </a:rPr>
                <a:t>코드 </a:t>
              </a:r>
              <a:r>
                <a:rPr lang="en-US" altLang="ko-KR" b="1" dirty="0" smtClean="0">
                  <a:latin typeface="+mn-ea"/>
                </a:rPr>
                <a:t>DB</a:t>
              </a:r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1008858" y="788382"/>
              <a:ext cx="242036" cy="242036"/>
            </a:xfrm>
            <a:prstGeom prst="flowChartConnector">
              <a:avLst/>
            </a:prstGeom>
            <a:solidFill>
              <a:srgbClr val="1E4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23110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56923" t="10343" r="11282" b="18090"/>
          <a:stretch/>
        </p:blipFill>
        <p:spPr>
          <a:xfrm>
            <a:off x="6076617" y="1617279"/>
            <a:ext cx="3148346" cy="3986214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621860" y="3382336"/>
            <a:ext cx="364200" cy="424732"/>
          </a:xfrm>
          <a:prstGeom prst="rightArrow">
            <a:avLst/>
          </a:prstGeom>
          <a:solidFill>
            <a:srgbClr val="1E4D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빅데이터 분석 영상처리 기법을 활용한 바코드 스캔 관리 프로그램</a:t>
            </a: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0565-EEC7-4834-83E8-1B92B839F325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717223" y="798378"/>
            <a:ext cx="3913251" cy="369332"/>
            <a:chOff x="992900" y="728111"/>
            <a:chExt cx="3913251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992900" y="728111"/>
              <a:ext cx="3913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b="1" dirty="0" smtClean="0">
                  <a:latin typeface="+mn-ea"/>
                </a:rPr>
                <a:t>바코드</a:t>
              </a:r>
              <a:r>
                <a:rPr lang="en-US" altLang="ko-KR" b="1" dirty="0" smtClean="0">
                  <a:latin typeface="+mn-ea"/>
                </a:rPr>
                <a:t>/QR</a:t>
              </a:r>
              <a:r>
                <a:rPr lang="ko-KR" altLang="en-US" b="1" dirty="0" smtClean="0">
                  <a:latin typeface="+mn-ea"/>
                </a:rPr>
                <a:t>코드 인식 </a:t>
              </a:r>
              <a:r>
                <a:rPr lang="en-US" altLang="ko-KR" b="1" dirty="0" smtClean="0">
                  <a:latin typeface="+mn-ea"/>
                </a:rPr>
                <a:t>&gt; </a:t>
              </a:r>
              <a:r>
                <a:rPr lang="ko-KR" altLang="en-US" b="1" dirty="0" smtClean="0">
                  <a:latin typeface="+mn-ea"/>
                </a:rPr>
                <a:t>영상인식</a:t>
              </a:r>
              <a:endParaRPr lang="en-US" altLang="ko-KR" b="1" dirty="0" smtClean="0">
                <a:latin typeface="+mn-ea"/>
              </a:endParaRPr>
            </a:p>
          </p:txBody>
        </p:sp>
        <p:sp>
          <p:nvSpPr>
            <p:cNvPr id="19" name="순서도: 연결자 18"/>
            <p:cNvSpPr/>
            <p:nvPr/>
          </p:nvSpPr>
          <p:spPr>
            <a:xfrm>
              <a:off x="1008858" y="788382"/>
              <a:ext cx="242036" cy="242036"/>
            </a:xfrm>
            <a:prstGeom prst="flowChartConnector">
              <a:avLst/>
            </a:prstGeom>
            <a:solidFill>
              <a:srgbClr val="1E4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23" y="1617279"/>
            <a:ext cx="4753846" cy="398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</TotalTime>
  <Words>438</Words>
  <Application>Microsoft Office PowerPoint</Application>
  <PresentationFormat>A4 용지(210x297mm)</PresentationFormat>
  <Paragraphs>179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B-7</dc:creator>
  <cp:lastModifiedBy>B-7</cp:lastModifiedBy>
  <cp:revision>60</cp:revision>
  <dcterms:created xsi:type="dcterms:W3CDTF">2019-05-27T01:17:58Z</dcterms:created>
  <dcterms:modified xsi:type="dcterms:W3CDTF">2019-05-31T01:55:31Z</dcterms:modified>
</cp:coreProperties>
</file>