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802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688" r:id="rId4"/>
    <p:sldId id="694" r:id="rId5"/>
    <p:sldId id="266" r:id="rId6"/>
    <p:sldId id="695" r:id="rId7"/>
    <p:sldId id="697" r:id="rId8"/>
    <p:sldId id="696" r:id="rId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8">
          <p15:clr>
            <a:srgbClr val="A4A3A4"/>
          </p15:clr>
        </p15:guide>
        <p15:guide id="2" orient="horz" pos="4318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8">
          <p15:clr>
            <a:srgbClr val="A4A3A4"/>
          </p15:clr>
        </p15:guide>
        <p15:guide id="5" pos="2018">
          <p15:clr>
            <a:srgbClr val="A4A3A4"/>
          </p15:clr>
        </p15:guide>
        <p15:guide id="6" pos="339">
          <p15:clr>
            <a:srgbClr val="A4A3A4"/>
          </p15:clr>
        </p15:guide>
        <p15:guide id="7" pos="4421">
          <p15:clr>
            <a:srgbClr val="A4A3A4"/>
          </p15:clr>
        </p15:guide>
        <p15:guide id="8" pos="2970">
          <p15:clr>
            <a:srgbClr val="A4A3A4"/>
          </p15:clr>
        </p15:guide>
        <p15:guide id="9" pos="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2694" autoAdjust="0"/>
  </p:normalViewPr>
  <p:slideViewPr>
    <p:cSldViewPr>
      <p:cViewPr varScale="1">
        <p:scale>
          <a:sx n="130" d="100"/>
          <a:sy n="130" d="100"/>
        </p:scale>
        <p:origin x="852" y="120"/>
      </p:cViewPr>
      <p:guideLst>
        <p:guide orient="horz" pos="2658"/>
        <p:guide orient="horz" pos="4318"/>
        <p:guide orient="horz" pos="3974"/>
        <p:guide orient="horz" pos="798"/>
        <p:guide pos="2018"/>
        <p:guide pos="339"/>
        <p:guide pos="4421"/>
        <p:guide pos="2970"/>
        <p:guide pos="883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690" y="-84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1589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8601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-1589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028601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1589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8601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>
          <a:xfrm>
            <a:off x="-1589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8601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>
          <a:xfrm>
            <a:off x="949962" y="4873626"/>
            <a:ext cx="5204139" cy="46275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378" tIns="46881" rIns="95378" bIns="4688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3638" y="887413"/>
            <a:ext cx="4778375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8C2-C4E8-4084-A834-5E9AB5CBCD17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66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28E0-9C0A-4DB8-9040-7FEC344EB220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903729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4" y="6377942"/>
            <a:ext cx="2926079" cy="3693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254D-36B0-4DE8-886B-E0CCE1C5786C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6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26D1DD-0333-47DA-862B-BA881CCBA281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4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98" r:id="rId3"/>
  </p:sldLayoutIdLst>
  <p:transition>
    <p:cut/>
  </p:transition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Pointer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Two Pointer</a:t>
            </a:r>
            <a:r>
              <a:rPr lang="ko-KR" altLang="en-US" dirty="0"/>
              <a:t>를 이용하여 오름차순으로 정렬된 리스트 </a:t>
            </a:r>
            <a:r>
              <a:rPr lang="en-US" altLang="ko-KR" dirty="0" err="1"/>
              <a:t>arr</a:t>
            </a:r>
            <a:r>
              <a:rPr lang="ko-KR" altLang="en-US" dirty="0"/>
              <a:t>의 원소 중 </a:t>
            </a:r>
            <a:r>
              <a:rPr lang="en-US" altLang="ko-KR" dirty="0"/>
              <a:t>2</a:t>
            </a:r>
            <a:r>
              <a:rPr lang="ko-KR" altLang="en-US" dirty="0"/>
              <a:t>개를 골라 더하였을 때 </a:t>
            </a:r>
            <a:r>
              <a:rPr lang="en-US" altLang="ko-KR" dirty="0"/>
              <a:t>target </a:t>
            </a:r>
            <a:r>
              <a:rPr lang="ko-KR" altLang="en-US" dirty="0"/>
              <a:t>값을 만들 수 있는 경우의 원소들과 해당 원소들의 인덱스를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arr</a:t>
            </a:r>
            <a:r>
              <a:rPr lang="en-US" altLang="ko-KR" dirty="0"/>
              <a:t> = [2, 7 , 11, 15], target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Answer : 11, 15, 2,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E8FC68-AA35-1EE2-A816-114123C5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232531"/>
            <a:ext cx="5153025" cy="141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FD999-FB43-9D98-004F-2308AC245DD4}"/>
              </a:ext>
            </a:extLst>
          </p:cNvPr>
          <p:cNvSpPr txBox="1"/>
          <p:nvPr/>
        </p:nvSpPr>
        <p:spPr>
          <a:xfrm>
            <a:off x="4211960" y="578923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단순 반복문으로 구현했을 때의 경우</a:t>
            </a:r>
          </a:p>
        </p:txBody>
      </p:sp>
    </p:spTree>
    <p:extLst>
      <p:ext uri="{BB962C8B-B14F-4D97-AF65-F5344CB8AC3E}">
        <p14:creationId xmlns:p14="http://schemas.microsoft.com/office/powerpoint/2010/main" val="107058232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Two Pointer </a:t>
            </a:r>
            <a:r>
              <a:rPr lang="ko-KR" altLang="en-US" dirty="0"/>
              <a:t>실습 </a:t>
            </a:r>
            <a:r>
              <a:rPr lang="en-US" altLang="ko-KR" kern="100" dirty="0">
                <a:latin typeface="맑은 고딕"/>
                <a:cs typeface="Times New Roman"/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리스트 </a:t>
            </a:r>
            <a:r>
              <a:rPr lang="en-US" altLang="ko-KR" dirty="0"/>
              <a:t>height</a:t>
            </a:r>
            <a:r>
              <a:rPr lang="ko-KR" altLang="en-US" dirty="0"/>
              <a:t>의 원소는 벽 높이를 뜻한다</a:t>
            </a:r>
            <a:r>
              <a:rPr lang="en-US" altLang="ko-KR" dirty="0"/>
              <a:t>. (</a:t>
            </a:r>
            <a:r>
              <a:rPr lang="ko-KR" altLang="en-US" dirty="0"/>
              <a:t>아래 그림 참고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Height </a:t>
            </a:r>
            <a:r>
              <a:rPr lang="ko-KR" altLang="en-US" dirty="0"/>
              <a:t>리스트를 입력 받았을 때 벽 사이사이에 쌓이는 물의 양 </a:t>
            </a:r>
            <a:r>
              <a:rPr lang="en-US" altLang="ko-KR" dirty="0" err="1"/>
              <a:t>val</a:t>
            </a:r>
            <a:r>
              <a:rPr lang="ko-KR" altLang="en-US" dirty="0"/>
              <a:t>의 값을 </a:t>
            </a:r>
            <a:r>
              <a:rPr lang="en-US" altLang="ko-KR" dirty="0"/>
              <a:t>Two Pointer</a:t>
            </a:r>
            <a:r>
              <a:rPr lang="ko-KR" altLang="en-US" dirty="0"/>
              <a:t>를 사용하여 계산하는 함수 </a:t>
            </a:r>
            <a:r>
              <a:rPr lang="en-US" altLang="ko-KR" dirty="0"/>
              <a:t>solution</a:t>
            </a:r>
            <a:r>
              <a:rPr lang="ko-KR" altLang="en-US" dirty="0"/>
              <a:t>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Height : [0, 1, 0, 2, 1, 0, 1, 3, 2, 1, 2]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Answer : 6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15043"/>
              </p:ext>
            </p:extLst>
          </p:nvPr>
        </p:nvGraphicFramePr>
        <p:xfrm>
          <a:off x="755576" y="4149080"/>
          <a:ext cx="64042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22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Two Pointer </a:t>
            </a:r>
            <a:r>
              <a:rPr lang="ko-KR" altLang="en-US" dirty="0"/>
              <a:t>실습 </a:t>
            </a:r>
            <a:r>
              <a:rPr lang="en-US" altLang="ko-KR" kern="100" dirty="0">
                <a:latin typeface="맑은 고딕"/>
                <a:cs typeface="Times New Roman"/>
              </a:rPr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  <a:r>
              <a:rPr lang="en-US" altLang="ko-KR" dirty="0"/>
              <a:t>(</a:t>
            </a:r>
            <a:r>
              <a:rPr lang="ko-KR" altLang="en-US" dirty="0"/>
              <a:t>오름차순 정렬</a:t>
            </a:r>
            <a:r>
              <a:rPr lang="en-US" altLang="ko-KR" dirty="0"/>
              <a:t>)</a:t>
            </a:r>
            <a:r>
              <a:rPr lang="ko-KR" altLang="en-US" dirty="0"/>
              <a:t>가 아래와 같이 존재할 때</a:t>
            </a:r>
            <a:r>
              <a:rPr lang="en-US" altLang="ko-KR" dirty="0"/>
              <a:t>, </a:t>
            </a:r>
            <a:r>
              <a:rPr lang="ko-KR" altLang="en-US" dirty="0"/>
              <a:t>중복된 원소의 노드를 삭제한 결과값을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num_list</a:t>
            </a:r>
            <a:r>
              <a:rPr lang="en-US" altLang="ko-KR" dirty="0"/>
              <a:t> = [1, 2, 3, 3, 4, 4, 5]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Answer : [1, 2, 5]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7A1D08-3D7B-3FC7-5A13-870144D1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149080"/>
            <a:ext cx="4953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애너그램</a:t>
            </a:r>
            <a:r>
              <a:rPr lang="en-US" altLang="ko-KR" dirty="0"/>
              <a:t>(</a:t>
            </a:r>
            <a:r>
              <a:rPr lang="ko-KR" altLang="en-US" dirty="0"/>
              <a:t>다른 단어나 구문의 글자를 다시 배열해서 만든 단어나 구</a:t>
            </a:r>
            <a:r>
              <a:rPr lang="en-US" altLang="ko-KR" dirty="0"/>
              <a:t>)</a:t>
            </a:r>
            <a:r>
              <a:rPr lang="ko-KR" altLang="en-US" dirty="0"/>
              <a:t> 찾기 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문자열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가 주어졌을 때 </a:t>
            </a:r>
            <a:r>
              <a:rPr lang="en-US" altLang="ko-KR" dirty="0"/>
              <a:t>s2</a:t>
            </a:r>
            <a:r>
              <a:rPr lang="ko-KR" altLang="en-US" dirty="0"/>
              <a:t>가 </a:t>
            </a:r>
            <a:r>
              <a:rPr lang="en-US" altLang="ko-KR" dirty="0"/>
              <a:t>s1</a:t>
            </a:r>
            <a:r>
              <a:rPr lang="ko-KR" altLang="en-US" dirty="0"/>
              <a:t>의 </a:t>
            </a:r>
            <a:r>
              <a:rPr lang="ko-KR" altLang="en-US" dirty="0" err="1"/>
              <a:t>애너그램이</a:t>
            </a:r>
            <a:r>
              <a:rPr lang="ko-KR" altLang="en-US" dirty="0"/>
              <a:t> 되는 경우의 시작 인덱스 값을 리스트 형태로 </a:t>
            </a:r>
            <a:r>
              <a:rPr lang="ko-KR" altLang="en-US" dirty="0" err="1"/>
              <a:t>반환하시오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s1 = “</a:t>
            </a:r>
            <a:r>
              <a:rPr lang="en-US" altLang="ko-KR" b="1" dirty="0" err="1"/>
              <a:t>cba</a:t>
            </a:r>
            <a:r>
              <a:rPr lang="en-US" altLang="ko-KR" dirty="0" err="1"/>
              <a:t>eba</a:t>
            </a:r>
            <a:r>
              <a:rPr lang="en-US" altLang="ko-KR" b="1" dirty="0" err="1"/>
              <a:t>bac</a:t>
            </a:r>
            <a:r>
              <a:rPr lang="en-US" altLang="ko-KR" dirty="0" err="1"/>
              <a:t>d</a:t>
            </a:r>
            <a:r>
              <a:rPr lang="en-US" altLang="ko-KR" dirty="0"/>
              <a:t>”, s2 = 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answer = [0, 6]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6D93F5-0E95-A712-03AC-75CCA5E97FBC}"/>
              </a:ext>
            </a:extLst>
          </p:cNvPr>
          <p:cNvSpPr/>
          <p:nvPr/>
        </p:nvSpPr>
        <p:spPr>
          <a:xfrm>
            <a:off x="1331640" y="4149080"/>
            <a:ext cx="432048" cy="216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167A19-2943-CAEE-535F-9F2682353656}"/>
              </a:ext>
            </a:extLst>
          </p:cNvPr>
          <p:cNvSpPr/>
          <p:nvPr/>
        </p:nvSpPr>
        <p:spPr>
          <a:xfrm>
            <a:off x="2123728" y="4149080"/>
            <a:ext cx="432048" cy="216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67124-5138-53B5-82BF-E589B3C408BB}"/>
              </a:ext>
            </a:extLst>
          </p:cNvPr>
          <p:cNvSpPr txBox="1"/>
          <p:nvPr/>
        </p:nvSpPr>
        <p:spPr>
          <a:xfrm>
            <a:off x="5688122" y="46338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abc</a:t>
            </a:r>
            <a:r>
              <a:rPr lang="ko-KR" altLang="en-US" dirty="0"/>
              <a:t>의 애너그램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432EBE8-A635-D3C7-38F7-E51FF2826E91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735223" y="2969633"/>
            <a:ext cx="557428" cy="334837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0EF06CF-489C-7C2C-3673-CE2274887132}"/>
              </a:ext>
            </a:extLst>
          </p:cNvPr>
          <p:cNvCxnSpPr>
            <a:cxnSpLocks/>
          </p:cNvCxnSpPr>
          <p:nvPr/>
        </p:nvCxnSpPr>
        <p:spPr>
          <a:xfrm>
            <a:off x="1547664" y="4365104"/>
            <a:ext cx="4140458" cy="557428"/>
          </a:xfrm>
          <a:prstGeom prst="bentConnector3">
            <a:avLst>
              <a:gd name="adj1" fmla="val 1883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509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 </a:t>
            </a: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주어진 문자열에서 가장 긴 부분 문자열 찾기 </a:t>
            </a:r>
            <a:r>
              <a:rPr lang="en-US" altLang="ko-KR" dirty="0"/>
              <a:t>(</a:t>
            </a:r>
            <a:r>
              <a:rPr lang="ko-KR" altLang="en-US" dirty="0"/>
              <a:t>반복 글자 제외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         Sliding Window </a:t>
            </a:r>
            <a:r>
              <a:rPr lang="ko-KR" altLang="en-US" dirty="0"/>
              <a:t>개념을 이용해서 풀 것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Str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pwwkew</a:t>
            </a:r>
            <a:r>
              <a:rPr lang="en-US" altLang="ko-KR" dirty="0"/>
              <a:t>”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Answer :  3 (“</a:t>
            </a:r>
            <a:r>
              <a:rPr lang="en-US" altLang="ko-KR" dirty="0" err="1"/>
              <a:t>wke</a:t>
            </a:r>
            <a:r>
              <a:rPr lang="en-US" altLang="ko-KR" dirty="0"/>
              <a:t>”)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3F4C08-D571-F4AE-63DF-8B3D993E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53" y="3195141"/>
            <a:ext cx="4277335" cy="2900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56C2E9-D810-C7BD-A8D6-F86B889DDE74}"/>
              </a:ext>
            </a:extLst>
          </p:cNvPr>
          <p:cNvSpPr txBox="1"/>
          <p:nvPr/>
        </p:nvSpPr>
        <p:spPr>
          <a:xfrm>
            <a:off x="4176598" y="616487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슬라이딩 윈도우를 쓰지 않고 풀었을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B7FD1-1389-3112-D31C-7AAA32508B4D}"/>
              </a:ext>
            </a:extLst>
          </p:cNvPr>
          <p:cNvSpPr txBox="1"/>
          <p:nvPr/>
        </p:nvSpPr>
        <p:spPr>
          <a:xfrm>
            <a:off x="5366041" y="323793"/>
            <a:ext cx="35283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* </a:t>
            </a:r>
            <a:r>
              <a:rPr lang="ko-KR" altLang="en-US" sz="1500" b="1" dirty="0"/>
              <a:t>부분 문자열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문자열의 연속된 일부</a:t>
            </a:r>
          </a:p>
        </p:txBody>
      </p:sp>
    </p:spTree>
    <p:extLst>
      <p:ext uri="{BB962C8B-B14F-4D97-AF65-F5344CB8AC3E}">
        <p14:creationId xmlns:p14="http://schemas.microsoft.com/office/powerpoint/2010/main" val="158664867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 </a:t>
            </a:r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Moving average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숫자 리스트와 윈도우 크기가 주어졌을 때</a:t>
            </a:r>
            <a:r>
              <a:rPr lang="en-US" altLang="ko-KR" dirty="0"/>
              <a:t>, </a:t>
            </a:r>
            <a:r>
              <a:rPr lang="ko-KR" altLang="en-US" dirty="0"/>
              <a:t>윈도우를 이동시키며 평균값을 계산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효율적인 평균 값 계산을 위하여</a:t>
            </a:r>
            <a:r>
              <a:rPr lang="en-US" altLang="ko-KR" dirty="0"/>
              <a:t>, </a:t>
            </a:r>
            <a:r>
              <a:rPr lang="ko-KR" altLang="en-US" dirty="0"/>
              <a:t>윈도우 이동시 제외되는 수와 추가되는 수를 이용하여 현재 평균값을 업데이트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Input = [1, 2, 3, 2, 4, 5, 4, 6], 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output = [2.4, 3.2, 3.6, 4.2]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자세한 예시는 다음 슬라이드 참조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43922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 </a:t>
            </a:r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AB1EBE5-895D-030A-851C-1F055B21A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050" y="1828800"/>
            <a:ext cx="7387425" cy="4351338"/>
          </a:xfrm>
        </p:spPr>
      </p:pic>
    </p:spTree>
    <p:extLst>
      <p:ext uri="{BB962C8B-B14F-4D97-AF65-F5344CB8AC3E}">
        <p14:creationId xmlns:p14="http://schemas.microsoft.com/office/powerpoint/2010/main" val="236374178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28E07-2653-4598-9442-9F15E2A7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앞에서 다루지 않은 문제 중에 </a:t>
            </a:r>
            <a:r>
              <a:rPr lang="en-US" altLang="ko-KR" dirty="0"/>
              <a:t>Two pointers</a:t>
            </a:r>
            <a:r>
              <a:rPr lang="ko-KR" altLang="en-US" dirty="0"/>
              <a:t>와 </a:t>
            </a:r>
            <a:r>
              <a:rPr lang="en-US" altLang="ko-KR" dirty="0"/>
              <a:t>Sliding window</a:t>
            </a:r>
            <a:r>
              <a:rPr lang="ko-KR" altLang="en-US" dirty="0"/>
              <a:t>를 사용했을 때 더 효율적으로 풀 수 있는 문제를 각각 하나씩 들고</a:t>
            </a:r>
            <a:r>
              <a:rPr lang="en-US" altLang="ko-KR" dirty="0"/>
              <a:t>, </a:t>
            </a:r>
            <a:r>
              <a:rPr lang="ko-KR" altLang="en-US" dirty="0"/>
              <a:t>어떤 면에서 효율적인지 알고리즘을 </a:t>
            </a:r>
            <a:r>
              <a:rPr lang="ko-KR" altLang="en-US" dirty="0" err="1"/>
              <a:t>설명하시오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33019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413</Words>
  <Application>Microsoft Office PowerPoint</Application>
  <PresentationFormat>화면 슬라이드 쇼(4:3)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맑은 고딕</vt:lpstr>
      <vt:lpstr>Arial</vt:lpstr>
      <vt:lpstr>Calibri</vt:lpstr>
      <vt:lpstr>Times New Roman</vt:lpstr>
      <vt:lpstr>Wingdings 2</vt:lpstr>
      <vt:lpstr>HDOfficeLightV0</vt:lpstr>
      <vt:lpstr>Two Pointer 실습 1</vt:lpstr>
      <vt:lpstr>Two Pointer 실습 2</vt:lpstr>
      <vt:lpstr>Two Pointer 실습 3</vt:lpstr>
      <vt:lpstr>Sliding Window 실습 1</vt:lpstr>
      <vt:lpstr>Sliding Window 실습 2</vt:lpstr>
      <vt:lpstr>Sliding Window 실습 3</vt:lpstr>
      <vt:lpstr>Sliding Window 실습 3</vt:lpstr>
      <vt:lpstr>과제</vt:lpstr>
    </vt:vector>
  </TitlesOfParts>
  <Manager/>
  <Company>서강대학교 컴퓨터학과 모바일컴퓨팅 시스템 연구실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임 준석</cp:lastModifiedBy>
  <cp:revision>2472</cp:revision>
  <dcterms:created xsi:type="dcterms:W3CDTF">1996-06-27T04:55:18Z</dcterms:created>
  <dcterms:modified xsi:type="dcterms:W3CDTF">2022-11-09T13:14:36Z</dcterms:modified>
  <cp:version>1000.0000.01</cp:version>
</cp:coreProperties>
</file>