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68" r:id="rId5"/>
    <p:sldId id="259" r:id="rId6"/>
    <p:sldId id="26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516A67-6F24-4027-A43E-BB5C3ED51D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7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6679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5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35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213319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43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427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508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61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266878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C4CBA-5EFA-45E0-8D9D-DFF36CA3F1BB}"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6A67-6F24-4027-A43E-BB5C3ED51D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0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16986625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C4CBA-5EFA-45E0-8D9D-DFF36CA3F1BB}"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16A67-6F24-4027-A43E-BB5C3ED51D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788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C4CBA-5EFA-45E0-8D9D-DFF36CA3F1BB}"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16A67-6F24-4027-A43E-BB5C3ED51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46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C4CBA-5EFA-45E0-8D9D-DFF36CA3F1BB}"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36781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3683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5C4CBA-5EFA-45E0-8D9D-DFF36CA3F1BB}"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6A67-6F24-4027-A43E-BB5C3ED51D2B}" type="slidenum">
              <a:rPr lang="en-US" smtClean="0"/>
              <a:t>‹#›</a:t>
            </a:fld>
            <a:endParaRPr lang="en-US"/>
          </a:p>
        </p:txBody>
      </p:sp>
    </p:spTree>
    <p:extLst>
      <p:ext uri="{BB962C8B-B14F-4D97-AF65-F5344CB8AC3E}">
        <p14:creationId xmlns:p14="http://schemas.microsoft.com/office/powerpoint/2010/main" val="353448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5C4CBA-5EFA-45E0-8D9D-DFF36CA3F1BB}" type="datetimeFigureOut">
              <a:rPr lang="en-US" smtClean="0"/>
              <a:t>11/14/2017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16A67-6F24-4027-A43E-BB5C3ED51D2B}" type="slidenum">
              <a:rPr lang="en-US" smtClean="0"/>
              <a:t>‹#›</a:t>
            </a:fld>
            <a:endParaRPr lang="en-US"/>
          </a:p>
        </p:txBody>
      </p:sp>
    </p:spTree>
    <p:extLst>
      <p:ext uri="{BB962C8B-B14F-4D97-AF65-F5344CB8AC3E}">
        <p14:creationId xmlns:p14="http://schemas.microsoft.com/office/powerpoint/2010/main" val="221270860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3E43-8D3F-4497-9F7C-4E23D51E02EF}"/>
              </a:ext>
            </a:extLst>
          </p:cNvPr>
          <p:cNvSpPr>
            <a:spLocks noGrp="1"/>
          </p:cNvSpPr>
          <p:nvPr>
            <p:ph type="ctrTitle"/>
          </p:nvPr>
        </p:nvSpPr>
        <p:spPr/>
        <p:txBody>
          <a:bodyPr/>
          <a:lstStyle/>
          <a:p>
            <a:r>
              <a:rPr lang="en-US" dirty="0"/>
              <a:t>Shooters </a:t>
            </a:r>
            <a:r>
              <a:rPr lang="en-US" dirty="0" err="1"/>
              <a:t>Gotta</a:t>
            </a:r>
            <a:r>
              <a:rPr lang="en-US" dirty="0"/>
              <a:t> Shoot</a:t>
            </a:r>
          </a:p>
        </p:txBody>
      </p:sp>
      <p:sp>
        <p:nvSpPr>
          <p:cNvPr id="3" name="Subtitle 2">
            <a:extLst>
              <a:ext uri="{FF2B5EF4-FFF2-40B4-BE49-F238E27FC236}">
                <a16:creationId xmlns:a16="http://schemas.microsoft.com/office/drawing/2014/main" id="{5DF5DA4F-2669-4BE4-81B1-2679F57901DA}"/>
              </a:ext>
            </a:extLst>
          </p:cNvPr>
          <p:cNvSpPr>
            <a:spLocks noGrp="1"/>
          </p:cNvSpPr>
          <p:nvPr>
            <p:ph type="subTitle" idx="1"/>
          </p:nvPr>
        </p:nvSpPr>
        <p:spPr/>
        <p:txBody>
          <a:bodyPr/>
          <a:lstStyle/>
          <a:p>
            <a:r>
              <a:rPr lang="en-US" dirty="0"/>
              <a:t>By:  Prajit Ramaprasad, Trevor Grier, and Kyle Johnson </a:t>
            </a:r>
          </a:p>
        </p:txBody>
      </p:sp>
    </p:spTree>
    <p:extLst>
      <p:ext uri="{BB962C8B-B14F-4D97-AF65-F5344CB8AC3E}">
        <p14:creationId xmlns:p14="http://schemas.microsoft.com/office/powerpoint/2010/main" val="48165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1787768" y="858060"/>
            <a:ext cx="7936523" cy="841784"/>
          </a:xfrm>
        </p:spPr>
        <p:txBody>
          <a:bodyPr>
            <a:normAutofit/>
          </a:bodyPr>
          <a:lstStyle/>
          <a:p>
            <a:pPr algn="l"/>
            <a:r>
              <a:rPr lang="en-US" sz="4400" dirty="0"/>
              <a:t>Best Away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58674" y="1778242"/>
            <a:ext cx="4111870" cy="4296509"/>
          </a:xfrm>
        </p:spPr>
        <p:txBody>
          <a:bodyPr>
            <a:normAutofit/>
          </a:bodyPr>
          <a:lstStyle/>
          <a:p>
            <a:pPr marL="285750" indent="-285750" algn="l">
              <a:buFont typeface="Arial" panose="020B0604020202020204" pitchFamily="34" charset="0"/>
              <a:buChar char="•"/>
            </a:pPr>
            <a:r>
              <a:rPr lang="en-US" dirty="0"/>
              <a:t>Our method for finding which player had the most success shooting away from home was similar to how we found who the most home dependent shooters except reversing the results</a:t>
            </a:r>
          </a:p>
          <a:p>
            <a:pPr marL="285750" indent="-285750" algn="l">
              <a:buFont typeface="Arial" panose="020B0604020202020204" pitchFamily="34" charset="0"/>
              <a:buChar char="•"/>
            </a:pPr>
            <a:r>
              <a:rPr lang="en-US" dirty="0"/>
              <a:t>This list was odd as with the exception of Zach Lavine, there isn’t a “good” offensive player on the list </a:t>
            </a:r>
          </a:p>
          <a:p>
            <a:pPr algn="l"/>
            <a:endParaRPr lang="en-US" dirty="0"/>
          </a:p>
          <a:p>
            <a:pPr algn="l"/>
            <a:endParaRPr lang="en-US" dirty="0"/>
          </a:p>
        </p:txBody>
      </p:sp>
      <p:pic>
        <p:nvPicPr>
          <p:cNvPr id="5" name="Picture 4">
            <a:extLst>
              <a:ext uri="{FF2B5EF4-FFF2-40B4-BE49-F238E27FC236}">
                <a16:creationId xmlns:a16="http://schemas.microsoft.com/office/drawing/2014/main" id="{DE9251D4-17EA-45E0-B61D-CEFDC4C9D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411" y="1778242"/>
            <a:ext cx="4463268" cy="4130189"/>
          </a:xfrm>
          <a:prstGeom prst="rect">
            <a:avLst/>
          </a:prstGeom>
        </p:spPr>
      </p:pic>
    </p:spTree>
    <p:extLst>
      <p:ext uri="{BB962C8B-B14F-4D97-AF65-F5344CB8AC3E}">
        <p14:creationId xmlns:p14="http://schemas.microsoft.com/office/powerpoint/2010/main" val="154923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47B52-8870-475C-B10F-6AEF8864F22A}"/>
              </a:ext>
            </a:extLst>
          </p:cNvPr>
          <p:cNvSpPr>
            <a:spLocks noGrp="1"/>
          </p:cNvSpPr>
          <p:nvPr>
            <p:ph type="title"/>
          </p:nvPr>
        </p:nvSpPr>
        <p:spPr>
          <a:xfrm>
            <a:off x="1295402" y="982132"/>
            <a:ext cx="8719036" cy="1303867"/>
          </a:xfrm>
        </p:spPr>
        <p:txBody>
          <a:bodyPr>
            <a:normAutofit/>
          </a:bodyPr>
          <a:lstStyle/>
          <a:p>
            <a:r>
              <a:rPr lang="en-US" dirty="0"/>
              <a:t>The Best Shots for Close Games? </a:t>
            </a:r>
          </a:p>
        </p:txBody>
      </p:sp>
      <p:sp>
        <p:nvSpPr>
          <p:cNvPr id="6" name="Content Placeholder 5">
            <a:extLst>
              <a:ext uri="{FF2B5EF4-FFF2-40B4-BE49-F238E27FC236}">
                <a16:creationId xmlns:a16="http://schemas.microsoft.com/office/drawing/2014/main" id="{91DABCC0-8F9C-4029-A2D3-11779B64994D}"/>
              </a:ext>
            </a:extLst>
          </p:cNvPr>
          <p:cNvSpPr>
            <a:spLocks noGrp="1"/>
          </p:cNvSpPr>
          <p:nvPr>
            <p:ph sz="half" idx="2"/>
          </p:nvPr>
        </p:nvSpPr>
        <p:spPr>
          <a:xfrm>
            <a:off x="1295400" y="2488224"/>
            <a:ext cx="4718304" cy="3387644"/>
          </a:xfrm>
        </p:spPr>
        <p:txBody>
          <a:bodyPr>
            <a:normAutofit lnSpcReduction="10000"/>
          </a:bodyPr>
          <a:lstStyle/>
          <a:p>
            <a:r>
              <a:rPr lang="en-US" dirty="0"/>
              <a:t>Our method for finding this group by shots made in games, and then use a kernel density plot to show the distribution of three pointers</a:t>
            </a:r>
          </a:p>
          <a:p>
            <a:r>
              <a:rPr lang="en-US" dirty="0"/>
              <a:t>Despite three point shots being worth “more”, close range shots are made more most likely because they are safer and teams are also trying to get to the free throw line</a:t>
            </a:r>
          </a:p>
          <a:p>
            <a:endParaRPr lang="en-US" dirty="0"/>
          </a:p>
        </p:txBody>
      </p:sp>
      <p:pic>
        <p:nvPicPr>
          <p:cNvPr id="3" name="Content Placeholder 2">
            <a:extLst>
              <a:ext uri="{FF2B5EF4-FFF2-40B4-BE49-F238E27FC236}">
                <a16:creationId xmlns:a16="http://schemas.microsoft.com/office/drawing/2014/main" id="{F799BD81-284C-4812-89DE-7CFB7BAB825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2488224"/>
            <a:ext cx="4894695" cy="3387644"/>
          </a:xfrm>
        </p:spPr>
      </p:pic>
    </p:spTree>
    <p:extLst>
      <p:ext uri="{BB962C8B-B14F-4D97-AF65-F5344CB8AC3E}">
        <p14:creationId xmlns:p14="http://schemas.microsoft.com/office/powerpoint/2010/main" val="18146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89E0-3277-40B9-B33A-90237E38C855}"/>
              </a:ext>
            </a:extLst>
          </p:cNvPr>
          <p:cNvSpPr>
            <a:spLocks noGrp="1"/>
          </p:cNvSpPr>
          <p:nvPr>
            <p:ph type="title"/>
          </p:nvPr>
        </p:nvSpPr>
        <p:spPr/>
        <p:txBody>
          <a:bodyPr>
            <a:normAutofit fontScale="90000"/>
          </a:bodyPr>
          <a:lstStyle/>
          <a:p>
            <a:r>
              <a:rPr lang="en-US" dirty="0"/>
              <a:t>How does shot selection change during the game?</a:t>
            </a:r>
          </a:p>
        </p:txBody>
      </p:sp>
      <p:sp>
        <p:nvSpPr>
          <p:cNvPr id="4" name="Content Placeholder 3">
            <a:extLst>
              <a:ext uri="{FF2B5EF4-FFF2-40B4-BE49-F238E27FC236}">
                <a16:creationId xmlns:a16="http://schemas.microsoft.com/office/drawing/2014/main" id="{9737BDE3-E6C2-42BA-B7FF-3E64CB2AE9B0}"/>
              </a:ext>
            </a:extLst>
          </p:cNvPr>
          <p:cNvSpPr>
            <a:spLocks noGrp="1"/>
          </p:cNvSpPr>
          <p:nvPr>
            <p:ph sz="half" idx="2"/>
          </p:nvPr>
        </p:nvSpPr>
        <p:spPr>
          <a:xfrm>
            <a:off x="6033652" y="2585321"/>
            <a:ext cx="4718304" cy="3302132"/>
          </a:xfrm>
        </p:spPr>
        <p:txBody>
          <a:bodyPr>
            <a:normAutofit/>
          </a:bodyPr>
          <a:lstStyle/>
          <a:p>
            <a:r>
              <a:rPr lang="en-US" sz="2000" dirty="0"/>
              <a:t>We isolated the average shot distance against the average number of dribbles for each period</a:t>
            </a:r>
          </a:p>
          <a:p>
            <a:r>
              <a:rPr lang="en-US" sz="2000" dirty="0"/>
              <a:t>The size of the plots reflect the amount of total shots made over course of the season</a:t>
            </a:r>
          </a:p>
          <a:p>
            <a:r>
              <a:rPr lang="en-US" sz="2000" dirty="0"/>
              <a:t>What we can see is that as the game goes on players will dribble more, attempt more 3s, and actually make less shots.</a:t>
            </a:r>
          </a:p>
          <a:p>
            <a:endParaRPr lang="en-US" dirty="0"/>
          </a:p>
        </p:txBody>
      </p:sp>
      <p:pic>
        <p:nvPicPr>
          <p:cNvPr id="1026" name="Picture 2" descr="C:\Users\kjohnson91\AppData\Local\Microsoft\Windows\Temporary Internet Files\Content.Outlook\44640197\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66" y="2449360"/>
            <a:ext cx="4941426"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9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5C26-5584-4B9E-B790-971E70D83100}"/>
              </a:ext>
            </a:extLst>
          </p:cNvPr>
          <p:cNvSpPr>
            <a:spLocks noGrp="1"/>
          </p:cNvSpPr>
          <p:nvPr>
            <p:ph type="title"/>
          </p:nvPr>
        </p:nvSpPr>
        <p:spPr/>
        <p:txBody>
          <a:bodyPr/>
          <a:lstStyle/>
          <a:p>
            <a:r>
              <a:rPr lang="en-US" dirty="0"/>
              <a:t>“TAKE THAT FOR DATA” </a:t>
            </a:r>
          </a:p>
        </p:txBody>
      </p:sp>
      <p:sp>
        <p:nvSpPr>
          <p:cNvPr id="3" name="Content Placeholder 2">
            <a:extLst>
              <a:ext uri="{FF2B5EF4-FFF2-40B4-BE49-F238E27FC236}">
                <a16:creationId xmlns:a16="http://schemas.microsoft.com/office/drawing/2014/main" id="{F21295C3-2574-4288-BF3B-E580ED5433F8}"/>
              </a:ext>
            </a:extLst>
          </p:cNvPr>
          <p:cNvSpPr>
            <a:spLocks noGrp="1"/>
          </p:cNvSpPr>
          <p:nvPr>
            <p:ph sz="half" idx="1"/>
          </p:nvPr>
        </p:nvSpPr>
        <p:spPr>
          <a:xfrm>
            <a:off x="1295402" y="2423159"/>
            <a:ext cx="4718304" cy="3584449"/>
          </a:xfrm>
        </p:spPr>
        <p:txBody>
          <a:bodyPr>
            <a:normAutofit fontScale="92500"/>
          </a:bodyPr>
          <a:lstStyle/>
          <a:p>
            <a:r>
              <a:rPr lang="en-US" dirty="0"/>
              <a:t>The NBA has made a heavy move towards analytics in recent years</a:t>
            </a:r>
          </a:p>
          <a:p>
            <a:r>
              <a:rPr lang="en-US" dirty="0"/>
              <a:t>Pioneers such as Houston Rockets GM, Darryl Morey have used analytics to construct optimal rosters, make crucial personnel decisions, and even develop coaching strategies</a:t>
            </a:r>
          </a:p>
          <a:p>
            <a:r>
              <a:rPr lang="en-US" dirty="0"/>
              <a:t>Darryl Morey even hosts the annual MIT Sloan Sports Analytic Summit </a:t>
            </a:r>
          </a:p>
        </p:txBody>
      </p:sp>
      <p:pic>
        <p:nvPicPr>
          <p:cNvPr id="5" name="Picture 4">
            <a:extLst>
              <a:ext uri="{FF2B5EF4-FFF2-40B4-BE49-F238E27FC236}">
                <a16:creationId xmlns:a16="http://schemas.microsoft.com/office/drawing/2014/main" id="{73591B73-7665-4C41-92BC-2E1D07010E32}"/>
              </a:ext>
            </a:extLst>
          </p:cNvPr>
          <p:cNvPicPr>
            <a:picLocks noChangeAspect="1"/>
          </p:cNvPicPr>
          <p:nvPr/>
        </p:nvPicPr>
        <p:blipFill>
          <a:blip r:embed="rId2"/>
          <a:stretch>
            <a:fillRect/>
          </a:stretch>
        </p:blipFill>
        <p:spPr>
          <a:xfrm>
            <a:off x="6169850" y="2957146"/>
            <a:ext cx="4726748" cy="2186354"/>
          </a:xfrm>
          <a:prstGeom prst="rect">
            <a:avLst/>
          </a:prstGeom>
        </p:spPr>
      </p:pic>
    </p:spTree>
    <p:extLst>
      <p:ext uri="{BB962C8B-B14F-4D97-AF65-F5344CB8AC3E}">
        <p14:creationId xmlns:p14="http://schemas.microsoft.com/office/powerpoint/2010/main" val="150367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BCCE-D7D8-4A1A-B6BD-2CE514E4145D}"/>
              </a:ext>
            </a:extLst>
          </p:cNvPr>
          <p:cNvSpPr>
            <a:spLocks noGrp="1"/>
          </p:cNvSpPr>
          <p:nvPr>
            <p:ph type="title"/>
          </p:nvPr>
        </p:nvSpPr>
        <p:spPr>
          <a:xfrm>
            <a:off x="1106244" y="231530"/>
            <a:ext cx="9840179" cy="1711570"/>
          </a:xfrm>
        </p:spPr>
        <p:txBody>
          <a:bodyPr/>
          <a:lstStyle/>
          <a:p>
            <a:pPr algn="ctr"/>
            <a:r>
              <a:rPr lang="en-US" dirty="0"/>
              <a:t>The Ask </a:t>
            </a:r>
          </a:p>
        </p:txBody>
      </p:sp>
      <p:sp>
        <p:nvSpPr>
          <p:cNvPr id="3" name="Content Placeholder 2">
            <a:extLst>
              <a:ext uri="{FF2B5EF4-FFF2-40B4-BE49-F238E27FC236}">
                <a16:creationId xmlns:a16="http://schemas.microsoft.com/office/drawing/2014/main" id="{970B85AB-292A-4FF2-897D-7B35F8CF58A2}"/>
              </a:ext>
            </a:extLst>
          </p:cNvPr>
          <p:cNvSpPr>
            <a:spLocks noGrp="1"/>
          </p:cNvSpPr>
          <p:nvPr>
            <p:ph idx="1"/>
          </p:nvPr>
        </p:nvSpPr>
        <p:spPr>
          <a:xfrm>
            <a:off x="829408" y="1862380"/>
            <a:ext cx="6582508" cy="4627929"/>
          </a:xfrm>
        </p:spPr>
        <p:txBody>
          <a:bodyPr>
            <a:normAutofit/>
          </a:bodyPr>
          <a:lstStyle/>
          <a:p>
            <a:r>
              <a:rPr lang="en-US" dirty="0"/>
              <a:t>Who are the NBA’s worst shooters?</a:t>
            </a:r>
          </a:p>
          <a:p>
            <a:r>
              <a:rPr lang="en-US" dirty="0"/>
              <a:t>Who are the NBA’s best shooters?</a:t>
            </a:r>
          </a:p>
          <a:p>
            <a:r>
              <a:rPr lang="en-US" dirty="0"/>
              <a:t>What players have the most drastic away and home shooting splits?</a:t>
            </a:r>
          </a:p>
          <a:p>
            <a:r>
              <a:rPr lang="en-US" dirty="0"/>
              <a:t>Who is the most clutch shooter?</a:t>
            </a:r>
          </a:p>
          <a:p>
            <a:r>
              <a:rPr lang="en-US" dirty="0"/>
              <a:t>Who is the worst shooter</a:t>
            </a:r>
          </a:p>
          <a:p>
            <a:r>
              <a:rPr lang="en-US" dirty="0"/>
              <a:t>What is the best shot?   </a:t>
            </a:r>
          </a:p>
          <a:p>
            <a:r>
              <a:rPr lang="en-US" dirty="0"/>
              <a:t>What kind of shots are made in close games?</a:t>
            </a:r>
          </a:p>
          <a:p>
            <a:endParaRPr lang="en-US" dirty="0"/>
          </a:p>
        </p:txBody>
      </p:sp>
      <p:pic>
        <p:nvPicPr>
          <p:cNvPr id="4" name="Picture 3">
            <a:extLst>
              <a:ext uri="{FF2B5EF4-FFF2-40B4-BE49-F238E27FC236}">
                <a16:creationId xmlns:a16="http://schemas.microsoft.com/office/drawing/2014/main" id="{83D57770-56F0-4E6A-8616-B0A5189039E9}"/>
              </a:ext>
            </a:extLst>
          </p:cNvPr>
          <p:cNvPicPr>
            <a:picLocks noChangeAspect="1"/>
          </p:cNvPicPr>
          <p:nvPr/>
        </p:nvPicPr>
        <p:blipFill>
          <a:blip r:embed="rId2"/>
          <a:stretch>
            <a:fillRect/>
          </a:stretch>
        </p:blipFill>
        <p:spPr>
          <a:xfrm>
            <a:off x="6994882" y="1785632"/>
            <a:ext cx="4592557" cy="3735937"/>
          </a:xfrm>
          <a:prstGeom prst="rect">
            <a:avLst/>
          </a:prstGeom>
        </p:spPr>
      </p:pic>
    </p:spTree>
    <p:extLst>
      <p:ext uri="{BB962C8B-B14F-4D97-AF65-F5344CB8AC3E}">
        <p14:creationId xmlns:p14="http://schemas.microsoft.com/office/powerpoint/2010/main" val="117163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ABE-F5B7-4306-9A2F-2BA2D15FE69C}"/>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3FC5CCB3-19DD-48E5-896E-9EC6F47DBC7F}"/>
              </a:ext>
            </a:extLst>
          </p:cNvPr>
          <p:cNvSpPr>
            <a:spLocks noGrp="1"/>
          </p:cNvSpPr>
          <p:nvPr>
            <p:ph idx="1"/>
          </p:nvPr>
        </p:nvSpPr>
        <p:spPr/>
        <p:txBody>
          <a:bodyPr/>
          <a:lstStyle/>
          <a:p>
            <a:r>
              <a:rPr lang="en-US" dirty="0"/>
              <a:t>To start our data analysis we used an NBA Shot Logs CSV that was scraped from the NBA API for the 2014-2015 NBA season </a:t>
            </a:r>
          </a:p>
          <a:p>
            <a:r>
              <a:rPr lang="en-US" dirty="0"/>
              <a:t>Data was on shots taken during the 2014-2015 season, who took the shot, where on the floor was the shot taken from, who was the nearest defender, how far away was the nearest defender, time on the shot clock, and other factors</a:t>
            </a:r>
          </a:p>
          <a:p>
            <a:r>
              <a:rPr lang="en-US" dirty="0"/>
              <a:t>We used primarily Pandas, </a:t>
            </a:r>
            <a:r>
              <a:rPr lang="en-US" dirty="0" err="1"/>
              <a:t>MatPlotLib</a:t>
            </a:r>
            <a:r>
              <a:rPr lang="en-US" dirty="0"/>
              <a:t>, and </a:t>
            </a:r>
            <a:r>
              <a:rPr lang="en-US" dirty="0" err="1"/>
              <a:t>SeaBorn</a:t>
            </a:r>
            <a:r>
              <a:rPr lang="en-US" dirty="0"/>
              <a:t> as tools for our analysis</a:t>
            </a:r>
          </a:p>
        </p:txBody>
      </p:sp>
    </p:spTree>
    <p:extLst>
      <p:ext uri="{BB962C8B-B14F-4D97-AF65-F5344CB8AC3E}">
        <p14:creationId xmlns:p14="http://schemas.microsoft.com/office/powerpoint/2010/main" val="171721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0493"/>
            <a:ext cx="7936523" cy="841784"/>
          </a:xfrm>
        </p:spPr>
        <p:txBody>
          <a:bodyPr>
            <a:normAutofit/>
          </a:bodyPr>
          <a:lstStyle/>
          <a:p>
            <a:r>
              <a:rPr lang="en-US" sz="4400" dirty="0"/>
              <a:t>The Worst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774472" y="1576752"/>
            <a:ext cx="4111870" cy="4296509"/>
          </a:xfrm>
        </p:spPr>
        <p:txBody>
          <a:bodyPr/>
          <a:lstStyle/>
          <a:p>
            <a:pPr marL="285750" indent="-285750" algn="l">
              <a:buFont typeface="Arial" panose="020B0604020202020204" pitchFamily="34" charset="0"/>
              <a:buChar char="•"/>
            </a:pPr>
            <a:r>
              <a:rPr lang="en-US" dirty="0"/>
              <a:t>Our methods for finding the worst shooter was to calculate the average distance of missed shots for NBA players</a:t>
            </a:r>
          </a:p>
          <a:p>
            <a:pPr marL="285750" indent="-285750" algn="l">
              <a:buFont typeface="Arial" panose="020B0604020202020204" pitchFamily="34" charset="0"/>
              <a:buChar char="•"/>
            </a:pPr>
            <a:r>
              <a:rPr lang="en-US" dirty="0"/>
              <a:t>Our list skews towards big men, who technically are the worst shooters in the league</a:t>
            </a:r>
          </a:p>
          <a:p>
            <a:pPr marL="285750" indent="-285750" algn="l">
              <a:buFont typeface="Arial" panose="020B0604020202020204" pitchFamily="34" charset="0"/>
              <a:buChar char="•"/>
            </a:pPr>
            <a:r>
              <a:rPr lang="en-US" dirty="0"/>
              <a:t>Long held beliefs about players like Dwight Howard, Rudy </a:t>
            </a:r>
            <a:r>
              <a:rPr lang="en-US" dirty="0" err="1"/>
              <a:t>Gobert</a:t>
            </a:r>
            <a:r>
              <a:rPr lang="en-US" dirty="0"/>
              <a:t>, DeAndre Jordan, and Andre Drummond seem to be confirmed by our graph</a:t>
            </a:r>
          </a:p>
        </p:txBody>
      </p:sp>
      <p:pic>
        <p:nvPicPr>
          <p:cNvPr id="7" name="Picture 6">
            <a:extLst>
              <a:ext uri="{FF2B5EF4-FFF2-40B4-BE49-F238E27FC236}">
                <a16:creationId xmlns:a16="http://schemas.microsoft.com/office/drawing/2014/main" id="{377B4E9A-D1AB-4446-B45F-B808BEB89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40" y="1512277"/>
            <a:ext cx="4941426" cy="4509527"/>
          </a:xfrm>
          <a:prstGeom prst="rect">
            <a:avLst/>
          </a:prstGeom>
        </p:spPr>
      </p:pic>
    </p:spTree>
    <p:extLst>
      <p:ext uri="{BB962C8B-B14F-4D97-AF65-F5344CB8AC3E}">
        <p14:creationId xmlns:p14="http://schemas.microsoft.com/office/powerpoint/2010/main" val="101051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0493"/>
            <a:ext cx="7936523" cy="841784"/>
          </a:xfrm>
        </p:spPr>
        <p:txBody>
          <a:bodyPr>
            <a:normAutofit/>
          </a:bodyPr>
          <a:lstStyle/>
          <a:p>
            <a:r>
              <a:rPr lang="en-US" sz="4400" dirty="0"/>
              <a:t>The Worst Defenders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1708637" y="1717429"/>
            <a:ext cx="4111870" cy="4296509"/>
          </a:xfrm>
        </p:spPr>
        <p:txBody>
          <a:bodyPr/>
          <a:lstStyle/>
          <a:p>
            <a:pPr marL="285750" indent="-285750" algn="l">
              <a:buFont typeface="Arial" panose="020B0604020202020204" pitchFamily="34" charset="0"/>
              <a:buChar char="•"/>
            </a:pPr>
            <a:r>
              <a:rPr lang="en-US" dirty="0"/>
              <a:t>Our methods for finding the worst defender was to look for the closest defender to made shots and then to aggregate the average distance from those shooters</a:t>
            </a:r>
          </a:p>
          <a:p>
            <a:pPr marL="285750" indent="-285750" algn="l">
              <a:buFont typeface="Arial" panose="020B0604020202020204" pitchFamily="34" charset="0"/>
              <a:buChar char="•"/>
            </a:pPr>
            <a:r>
              <a:rPr lang="en-US" dirty="0"/>
              <a:t>By using distance from shooter we tried to highlight defenders that were completely out of position as opposed to guys that were simply just a victim of better offense</a:t>
            </a:r>
          </a:p>
          <a:p>
            <a:pPr marL="285750" indent="-285750" algn="l">
              <a:buFont typeface="Arial" panose="020B0604020202020204" pitchFamily="34" charset="0"/>
              <a:buChar char="•"/>
            </a:pPr>
            <a:r>
              <a:rPr lang="en-US" dirty="0"/>
              <a:t>Similar to how the worst shooter has a big man bias, the worst defender has a guard bias</a:t>
            </a:r>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CBE1881-526E-4AE5-8639-7C9119C6D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04" y="1247489"/>
            <a:ext cx="4827100" cy="4661962"/>
          </a:xfrm>
          <a:prstGeom prst="rect">
            <a:avLst/>
          </a:prstGeom>
        </p:spPr>
      </p:pic>
    </p:spTree>
    <p:extLst>
      <p:ext uri="{BB962C8B-B14F-4D97-AF65-F5344CB8AC3E}">
        <p14:creationId xmlns:p14="http://schemas.microsoft.com/office/powerpoint/2010/main" val="120526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0" y="679285"/>
            <a:ext cx="7936523" cy="841784"/>
          </a:xfrm>
        </p:spPr>
        <p:txBody>
          <a:bodyPr>
            <a:normAutofit/>
          </a:bodyPr>
          <a:lstStyle/>
          <a:p>
            <a:r>
              <a:rPr lang="en-US" sz="4400" dirty="0"/>
              <a:t>The Most Clutch Shooter</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77757" y="1713075"/>
            <a:ext cx="4111870" cy="4296509"/>
          </a:xfrm>
        </p:spPr>
        <p:txBody>
          <a:bodyPr/>
          <a:lstStyle/>
          <a:p>
            <a:pPr marL="285750" indent="-285750" algn="l">
              <a:buFont typeface="Arial" panose="020B0604020202020204" pitchFamily="34" charset="0"/>
              <a:buChar char="•"/>
            </a:pPr>
            <a:r>
              <a:rPr lang="en-US" dirty="0"/>
              <a:t>Our method for finding the most clutch shooter was to look at total amount of shots made by players in the 4</a:t>
            </a:r>
            <a:r>
              <a:rPr lang="en-US" baseline="30000" dirty="0"/>
              <a:t>th</a:t>
            </a:r>
            <a:r>
              <a:rPr lang="en-US" dirty="0"/>
              <a:t> quarter with less than a minute less with a margin of less than 3</a:t>
            </a:r>
          </a:p>
          <a:p>
            <a:pPr marL="285750" indent="-285750" algn="l">
              <a:buFont typeface="Arial" panose="020B0604020202020204" pitchFamily="34" charset="0"/>
              <a:buChar char="•"/>
            </a:pPr>
            <a:r>
              <a:rPr lang="en-US" dirty="0"/>
              <a:t>It is pretty surprising that major stars are not on the list outside of Carmelo Anthony, but this is likely because they avoid many close margin games with superior play</a:t>
            </a:r>
          </a:p>
          <a:p>
            <a:pPr marL="285750" indent="-285750" algn="l">
              <a:buFont typeface="Arial" panose="020B0604020202020204" pitchFamily="34" charset="0"/>
              <a:buChar char="•"/>
            </a:pPr>
            <a:r>
              <a:rPr lang="en-US" dirty="0"/>
              <a:t>Almost all the players on the list are primary offensive options with the exception of KCP, </a:t>
            </a:r>
            <a:r>
              <a:rPr lang="en-US" dirty="0" err="1"/>
              <a:t>Markieff</a:t>
            </a:r>
            <a:r>
              <a:rPr lang="en-US" dirty="0"/>
              <a:t> Morris, and Jarrett Jack </a:t>
            </a:r>
          </a:p>
        </p:txBody>
      </p:sp>
      <p:pic>
        <p:nvPicPr>
          <p:cNvPr id="8" name="Picture 7">
            <a:extLst>
              <a:ext uri="{FF2B5EF4-FFF2-40B4-BE49-F238E27FC236}">
                <a16:creationId xmlns:a16="http://schemas.microsoft.com/office/drawing/2014/main" id="{3357C0B4-66E5-4010-8B28-198DD8BC5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741" y="1352508"/>
            <a:ext cx="4769897" cy="4881112"/>
          </a:xfrm>
          <a:prstGeom prst="rect">
            <a:avLst/>
          </a:prstGeom>
        </p:spPr>
      </p:pic>
    </p:spTree>
    <p:extLst>
      <p:ext uri="{BB962C8B-B14F-4D97-AF65-F5344CB8AC3E}">
        <p14:creationId xmlns:p14="http://schemas.microsoft.com/office/powerpoint/2010/main" val="327825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70338" y="732039"/>
            <a:ext cx="7936523" cy="841784"/>
          </a:xfrm>
        </p:spPr>
        <p:txBody>
          <a:bodyPr>
            <a:normAutofit/>
          </a:bodyPr>
          <a:lstStyle/>
          <a:p>
            <a:r>
              <a:rPr lang="en-US" sz="4400" dirty="0"/>
              <a:t>The Least Clutch Shooter</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1708637" y="1717429"/>
            <a:ext cx="4111870" cy="4296509"/>
          </a:xfrm>
        </p:spPr>
        <p:txBody>
          <a:bodyPr>
            <a:normAutofit lnSpcReduction="10000"/>
          </a:bodyPr>
          <a:lstStyle/>
          <a:p>
            <a:pPr marL="285750" indent="-285750" algn="l">
              <a:buFont typeface="Arial" panose="020B0604020202020204" pitchFamily="34" charset="0"/>
              <a:buChar char="•"/>
            </a:pPr>
            <a:r>
              <a:rPr lang="en-US" dirty="0"/>
              <a:t>Our method for finding the most clutch shooter was to look at total amount of shots missed by players in the 4</a:t>
            </a:r>
            <a:r>
              <a:rPr lang="en-US" baseline="30000" dirty="0"/>
              <a:t>th</a:t>
            </a:r>
            <a:r>
              <a:rPr lang="en-US" dirty="0"/>
              <a:t> quarter with less than a minute less with a margin of less than 3</a:t>
            </a:r>
          </a:p>
          <a:p>
            <a:pPr marL="285750" indent="-285750" algn="l">
              <a:buFont typeface="Arial" panose="020B0604020202020204" pitchFamily="34" charset="0"/>
              <a:buChar char="•"/>
            </a:pPr>
            <a:r>
              <a:rPr lang="en-US" dirty="0"/>
              <a:t>Not surprisingly these players are almost all the best player on their team, as they would be entrusted at the end of the game</a:t>
            </a:r>
          </a:p>
          <a:p>
            <a:pPr marL="285750" indent="-285750" algn="l">
              <a:buFont typeface="Arial" panose="020B0604020202020204" pitchFamily="34" charset="0"/>
              <a:buChar char="•"/>
            </a:pPr>
            <a:r>
              <a:rPr lang="en-US" dirty="0"/>
              <a:t>There is not a single big man in the list which seems to confirm that guard play is the king in the end of games </a:t>
            </a:r>
          </a:p>
          <a:p>
            <a:pPr marL="285750" indent="-285750" algn="l">
              <a:buFont typeface="Arial" panose="020B0604020202020204" pitchFamily="34" charset="0"/>
              <a:buChar char="•"/>
            </a:pPr>
            <a:r>
              <a:rPr lang="en-US" dirty="0"/>
              <a:t>Carmelo Anthony and </a:t>
            </a:r>
            <a:r>
              <a:rPr lang="en-US" dirty="0" err="1"/>
              <a:t>Kemba</a:t>
            </a:r>
            <a:r>
              <a:rPr lang="en-US" dirty="0"/>
              <a:t> Walker are in the top 3 of both the most clutch and least clutch shooters</a:t>
            </a:r>
          </a:p>
        </p:txBody>
      </p:sp>
      <p:pic>
        <p:nvPicPr>
          <p:cNvPr id="5" name="Picture 4">
            <a:extLst>
              <a:ext uri="{FF2B5EF4-FFF2-40B4-BE49-F238E27FC236}">
                <a16:creationId xmlns:a16="http://schemas.microsoft.com/office/drawing/2014/main" id="{FC952DED-065A-441C-885B-6D958F4BB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241" y="1433123"/>
            <a:ext cx="4903317" cy="4484122"/>
          </a:xfrm>
          <a:prstGeom prst="rect">
            <a:avLst/>
          </a:prstGeom>
        </p:spPr>
      </p:pic>
    </p:spTree>
    <p:extLst>
      <p:ext uri="{BB962C8B-B14F-4D97-AF65-F5344CB8AC3E}">
        <p14:creationId xmlns:p14="http://schemas.microsoft.com/office/powerpoint/2010/main" val="91745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EEC1-BF34-401E-89DE-27355C096F02}"/>
              </a:ext>
            </a:extLst>
          </p:cNvPr>
          <p:cNvSpPr>
            <a:spLocks noGrp="1"/>
          </p:cNvSpPr>
          <p:nvPr>
            <p:ph type="title"/>
          </p:nvPr>
        </p:nvSpPr>
        <p:spPr>
          <a:xfrm>
            <a:off x="1787768" y="858060"/>
            <a:ext cx="7936523" cy="841784"/>
          </a:xfrm>
        </p:spPr>
        <p:txBody>
          <a:bodyPr>
            <a:normAutofit/>
          </a:bodyPr>
          <a:lstStyle/>
          <a:p>
            <a:pPr algn="l"/>
            <a:r>
              <a:rPr lang="en-US" sz="4400" dirty="0"/>
              <a:t>Home Dependent Shooters</a:t>
            </a:r>
          </a:p>
        </p:txBody>
      </p:sp>
      <p:sp>
        <p:nvSpPr>
          <p:cNvPr id="4" name="Text Placeholder 3">
            <a:extLst>
              <a:ext uri="{FF2B5EF4-FFF2-40B4-BE49-F238E27FC236}">
                <a16:creationId xmlns:a16="http://schemas.microsoft.com/office/drawing/2014/main" id="{1A3F95D3-AF32-4842-A543-6251FF67915A}"/>
              </a:ext>
            </a:extLst>
          </p:cNvPr>
          <p:cNvSpPr>
            <a:spLocks noGrp="1"/>
          </p:cNvSpPr>
          <p:nvPr>
            <p:ph type="body" sz="half" idx="2"/>
          </p:nvPr>
        </p:nvSpPr>
        <p:spPr>
          <a:xfrm>
            <a:off x="6623504" y="1778242"/>
            <a:ext cx="4111870" cy="4296509"/>
          </a:xfrm>
        </p:spPr>
        <p:txBody>
          <a:bodyPr>
            <a:normAutofit/>
          </a:bodyPr>
          <a:lstStyle/>
          <a:p>
            <a:pPr marL="285750" indent="-285750" algn="l">
              <a:buFont typeface="Arial" panose="020B0604020202020204" pitchFamily="34" charset="0"/>
              <a:buChar char="•"/>
            </a:pPr>
            <a:r>
              <a:rPr lang="en-US" dirty="0"/>
              <a:t>Our method for finding which player had the greatest negative difference in home/away shooting splits was by aggregating shots by makes and misses and calculating how successful they were</a:t>
            </a:r>
          </a:p>
          <a:p>
            <a:pPr marL="285750" indent="-285750" algn="l">
              <a:buFont typeface="Arial" panose="020B0604020202020204" pitchFamily="34" charset="0"/>
              <a:buChar char="•"/>
            </a:pPr>
            <a:r>
              <a:rPr lang="en-US" dirty="0"/>
              <a:t>It was interesting to see that the list of players that were successful at home were primarily veterans with the exception of </a:t>
            </a:r>
            <a:r>
              <a:rPr lang="en-US" dirty="0" err="1"/>
              <a:t>Nerlen</a:t>
            </a:r>
            <a:r>
              <a:rPr lang="en-US" dirty="0"/>
              <a:t> Noels, perhaps they just don’t handle travel as well in older age</a:t>
            </a:r>
          </a:p>
          <a:p>
            <a:pPr algn="l"/>
            <a:endParaRPr lang="en-US" dirty="0"/>
          </a:p>
        </p:txBody>
      </p:sp>
      <p:pic>
        <p:nvPicPr>
          <p:cNvPr id="9" name="Picture 8">
            <a:extLst>
              <a:ext uri="{FF2B5EF4-FFF2-40B4-BE49-F238E27FC236}">
                <a16:creationId xmlns:a16="http://schemas.microsoft.com/office/drawing/2014/main" id="{646ECB02-B53D-4561-9149-E6B7A1E57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75" y="1778242"/>
            <a:ext cx="4562783" cy="3972959"/>
          </a:xfrm>
          <a:prstGeom prst="rect">
            <a:avLst/>
          </a:prstGeom>
        </p:spPr>
      </p:pic>
    </p:spTree>
    <p:extLst>
      <p:ext uri="{BB962C8B-B14F-4D97-AF65-F5344CB8AC3E}">
        <p14:creationId xmlns:p14="http://schemas.microsoft.com/office/powerpoint/2010/main" val="2128156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2970</TotalTime>
  <Words>816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Shooters Gotta Shoot</vt:lpstr>
      <vt:lpstr>“TAKE THAT FOR DATA” </vt:lpstr>
      <vt:lpstr>The Ask </vt:lpstr>
      <vt:lpstr>Methods </vt:lpstr>
      <vt:lpstr>The Worst Shooters</vt:lpstr>
      <vt:lpstr>The Worst Defenders</vt:lpstr>
      <vt:lpstr>The Most Clutch Shooter</vt:lpstr>
      <vt:lpstr>The Least Clutch Shooter</vt:lpstr>
      <vt:lpstr>Home Dependent Shooters</vt:lpstr>
      <vt:lpstr>Best Away Shooters</vt:lpstr>
      <vt:lpstr>The Best Shots for Close Games? </vt:lpstr>
      <vt:lpstr>How does shot selection change during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Shooters Gotta Shoot</dc:title>
  <dc:creator>Prajit Ramaprasad</dc:creator>
  <cp:lastModifiedBy>Prajit Ramaprasad</cp:lastModifiedBy>
  <cp:revision>21</cp:revision>
  <dcterms:created xsi:type="dcterms:W3CDTF">2017-11-07T23:51:36Z</dcterms:created>
  <dcterms:modified xsi:type="dcterms:W3CDTF">2017-11-14T23:24:12Z</dcterms:modified>
</cp:coreProperties>
</file>