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8"/>
  </p:notesMasterIdLst>
  <p:sldIdLst>
    <p:sldId id="260" r:id="rId2"/>
    <p:sldId id="261" r:id="rId3"/>
    <p:sldId id="259" r:id="rId4"/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F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3556" autoAdjust="0"/>
  </p:normalViewPr>
  <p:slideViewPr>
    <p:cSldViewPr snapToObjects="1">
      <p:cViewPr varScale="1">
        <p:scale>
          <a:sx n="217" d="100"/>
          <a:sy n="217" d="100"/>
        </p:scale>
        <p:origin x="-2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D7986-100F-B84F-802F-88AE71B77105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9EEC4-AF4B-9649-97F5-533BD3B8F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9EEC4-AF4B-9649-97F5-533BD3B8F1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4E8E-E9D9-1F46-B930-9BE1BF29389D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8D89-C8F5-2846-B96D-93667667A2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0701" y="34290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#jan26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81101" y="3771900"/>
            <a:ext cx="10668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Tahrir</a:t>
            </a:r>
            <a:r>
              <a:rPr lang="en-US" sz="800" b="1" dirty="0" smtClean="0">
                <a:solidFill>
                  <a:schemeClr val="tx1"/>
                </a:solidFill>
              </a:rPr>
              <a:t> Square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24101" y="37719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Cairo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52701" y="41529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Mubarak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rot="5400000">
            <a:off x="1751247" y="3587376"/>
            <a:ext cx="147778" cy="2212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 rot="16200000" flipH="1">
            <a:off x="2653927" y="3606426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 rot="16200000" flipH="1">
            <a:off x="2857501" y="3962400"/>
            <a:ext cx="152400" cy="228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038600" y="33909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Libya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5200" y="37338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Gadaffi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72000" y="37338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Benghazi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00600" y="41148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Rebels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rot="5400000">
            <a:off x="4018196" y="3568326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 rot="16200000" flipH="1">
            <a:off x="4901826" y="3568326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4"/>
            <a:endCxn id="29" idx="0"/>
          </p:cNvCxnSpPr>
          <p:nvPr/>
        </p:nvCxnSpPr>
        <p:spPr>
          <a:xfrm rot="16200000" flipH="1">
            <a:off x="5105400" y="3924300"/>
            <a:ext cx="152400" cy="228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48400" y="33909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Syria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15000" y="37338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al-Assad</a:t>
            </a:r>
            <a:endParaRPr lang="en-US" sz="800" dirty="0" smtClean="0"/>
          </a:p>
        </p:txBody>
      </p:sp>
      <p:sp>
        <p:nvSpPr>
          <p:cNvPr id="36" name="Oval 35"/>
          <p:cNvSpPr/>
          <p:nvPr/>
        </p:nvSpPr>
        <p:spPr>
          <a:xfrm>
            <a:off x="6781800" y="37338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Damascus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10400" y="4114800"/>
            <a:ext cx="12192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Protesters Fired</a:t>
            </a:r>
          </a:p>
        </p:txBody>
      </p:sp>
      <p:cxnSp>
        <p:nvCxnSpPr>
          <p:cNvPr id="38" name="Straight Arrow Connector 37"/>
          <p:cNvCxnSpPr>
            <a:stCxn id="34" idx="3"/>
            <a:endCxn id="35" idx="0"/>
          </p:cNvCxnSpPr>
          <p:nvPr/>
        </p:nvCxnSpPr>
        <p:spPr>
          <a:xfrm rot="5400000">
            <a:off x="6227996" y="3568326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5"/>
            <a:endCxn id="36" idx="0"/>
          </p:cNvCxnSpPr>
          <p:nvPr/>
        </p:nvCxnSpPr>
        <p:spPr>
          <a:xfrm rot="16200000" flipH="1">
            <a:off x="7111626" y="3568326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4"/>
            <a:endCxn id="37" idx="0"/>
          </p:cNvCxnSpPr>
          <p:nvPr/>
        </p:nvCxnSpPr>
        <p:spPr>
          <a:xfrm rot="16200000" flipH="1">
            <a:off x="7372350" y="3867150"/>
            <a:ext cx="152400" cy="3429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52600" y="4416623"/>
            <a:ext cx="128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FDF"/>
                </a:solidFill>
              </a:rPr>
              <a:t>February, 2011</a:t>
            </a:r>
            <a:endParaRPr lang="en-US" sz="1400" b="1" dirty="0">
              <a:solidFill>
                <a:srgbClr val="FF0FD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1000" y="4386590"/>
            <a:ext cx="1113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FDF"/>
                </a:solidFill>
              </a:rPr>
              <a:t>March, </a:t>
            </a:r>
            <a:r>
              <a:rPr lang="en-US" sz="1400" b="1" dirty="0" smtClean="0">
                <a:solidFill>
                  <a:srgbClr val="FF0FDF"/>
                </a:solidFill>
              </a:rPr>
              <a:t>2011</a:t>
            </a:r>
            <a:endParaRPr lang="en-US" sz="1400" b="1" dirty="0">
              <a:solidFill>
                <a:srgbClr val="FF0FD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38309" y="4343400"/>
            <a:ext cx="1005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FDF"/>
                </a:solidFill>
              </a:rPr>
              <a:t>April,</a:t>
            </a:r>
            <a:r>
              <a:rPr lang="en-US" sz="1400" b="1" dirty="0" smtClean="0">
                <a:solidFill>
                  <a:srgbClr val="FF0FDF"/>
                </a:solidFill>
              </a:rPr>
              <a:t> 2011</a:t>
            </a:r>
            <a:endParaRPr lang="en-US" sz="1400" b="1" dirty="0">
              <a:solidFill>
                <a:srgbClr val="FF0FD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886200" y="2181999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Middle East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76600" y="2524899"/>
            <a:ext cx="10668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Democracy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419600" y="2524899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Revolution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48200" y="2905899"/>
            <a:ext cx="10668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Social Media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5" idx="3"/>
            <a:endCxn id="46" idx="0"/>
          </p:cNvCxnSpPr>
          <p:nvPr/>
        </p:nvCxnSpPr>
        <p:spPr>
          <a:xfrm rot="5400000">
            <a:off x="3846746" y="2340375"/>
            <a:ext cx="147778" cy="2212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5"/>
            <a:endCxn id="47" idx="0"/>
          </p:cNvCxnSpPr>
          <p:nvPr/>
        </p:nvCxnSpPr>
        <p:spPr>
          <a:xfrm rot="16200000" flipH="1">
            <a:off x="4749426" y="2359425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4"/>
            <a:endCxn id="48" idx="0"/>
          </p:cNvCxnSpPr>
          <p:nvPr/>
        </p:nvCxnSpPr>
        <p:spPr>
          <a:xfrm rot="16200000" flipH="1">
            <a:off x="4972050" y="2696349"/>
            <a:ext cx="152400" cy="2667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rot="16200000">
            <a:off x="4552950" y="-242561"/>
            <a:ext cx="304801" cy="7048499"/>
          </a:xfrm>
          <a:prstGeom prst="rightBrac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48000" y="1752600"/>
            <a:ext cx="2893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FDF"/>
                </a:solidFill>
              </a:rPr>
              <a:t>Concepts during entire duration</a:t>
            </a:r>
            <a:endParaRPr lang="en-US" sz="1600" b="1" dirty="0">
              <a:solidFill>
                <a:srgbClr val="FF0FD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16002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#jan26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28699" y="1943101"/>
            <a:ext cx="1485901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Tahrir</a:t>
            </a:r>
            <a:r>
              <a:rPr lang="en-US" sz="1100" b="1" dirty="0" smtClean="0">
                <a:solidFill>
                  <a:schemeClr val="tx1"/>
                </a:solidFill>
              </a:rPr>
              <a:t> Square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90800" y="19431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Cairo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2324100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Mubarak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rot="5400000">
            <a:off x="1913171" y="1653801"/>
            <a:ext cx="147779" cy="43082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 rot="16200000" flipH="1">
            <a:off x="2920626" y="1777626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 rot="16200000" flipH="1">
            <a:off x="3124200" y="2133600"/>
            <a:ext cx="152400" cy="228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09750" y="3039933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Libya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76350" y="3382833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Gadaffi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43150" y="3382833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Benghazi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71750" y="3763833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Rebels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3"/>
            <a:endCxn id="12" idx="0"/>
          </p:cNvCxnSpPr>
          <p:nvPr/>
        </p:nvCxnSpPr>
        <p:spPr>
          <a:xfrm rot="5400000">
            <a:off x="1789346" y="3217359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3" idx="0"/>
          </p:cNvCxnSpPr>
          <p:nvPr/>
        </p:nvCxnSpPr>
        <p:spPr>
          <a:xfrm rot="16200000" flipH="1">
            <a:off x="2672976" y="3217359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4"/>
            <a:endCxn id="14" idx="0"/>
          </p:cNvCxnSpPr>
          <p:nvPr/>
        </p:nvCxnSpPr>
        <p:spPr>
          <a:xfrm rot="16200000" flipH="1">
            <a:off x="2876550" y="3573333"/>
            <a:ext cx="152400" cy="228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9750" y="4536877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Syria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76350" y="4879777"/>
            <a:ext cx="9906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al-Assad</a:t>
            </a:r>
            <a:endParaRPr lang="en-US" sz="1100" dirty="0" smtClean="0"/>
          </a:p>
        </p:txBody>
      </p:sp>
      <p:sp>
        <p:nvSpPr>
          <p:cNvPr id="20" name="Oval 19"/>
          <p:cNvSpPr/>
          <p:nvPr/>
        </p:nvSpPr>
        <p:spPr>
          <a:xfrm>
            <a:off x="2343150" y="4879777"/>
            <a:ext cx="108585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Damascus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09800" y="5260777"/>
            <a:ext cx="161925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Protesters Fired</a:t>
            </a:r>
          </a:p>
        </p:txBody>
      </p:sp>
      <p:cxnSp>
        <p:nvCxnSpPr>
          <p:cNvPr id="22" name="Straight Arrow Connector 21"/>
          <p:cNvCxnSpPr>
            <a:stCxn id="18" idx="3"/>
            <a:endCxn id="19" idx="0"/>
          </p:cNvCxnSpPr>
          <p:nvPr/>
        </p:nvCxnSpPr>
        <p:spPr>
          <a:xfrm rot="5400000">
            <a:off x="1789346" y="4714303"/>
            <a:ext cx="147778" cy="1831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0" idx="0"/>
          </p:cNvCxnSpPr>
          <p:nvPr/>
        </p:nvCxnSpPr>
        <p:spPr>
          <a:xfrm rot="16200000" flipH="1">
            <a:off x="2696788" y="4690490"/>
            <a:ext cx="147778" cy="23079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 rot="16200000" flipH="1">
            <a:off x="2876550" y="5117902"/>
            <a:ext cx="152400" cy="13335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2600" y="2511623"/>
            <a:ext cx="128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FDF"/>
                </a:solidFill>
              </a:rPr>
              <a:t>February, 2011</a:t>
            </a:r>
            <a:endParaRPr lang="en-US" sz="1400" b="1" dirty="0">
              <a:solidFill>
                <a:srgbClr val="FF0FD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9750" y="3959423"/>
            <a:ext cx="1113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FDF"/>
                </a:solidFill>
              </a:rPr>
              <a:t>March, </a:t>
            </a:r>
            <a:r>
              <a:rPr lang="en-US" sz="1400" b="1" dirty="0" smtClean="0">
                <a:solidFill>
                  <a:srgbClr val="FF0FDF"/>
                </a:solidFill>
              </a:rPr>
              <a:t>2011</a:t>
            </a:r>
            <a:endParaRPr lang="en-US" sz="1400" b="1" dirty="0">
              <a:solidFill>
                <a:srgbClr val="FF0FD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0109" y="5483423"/>
            <a:ext cx="1005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FDF"/>
                </a:solidFill>
              </a:rPr>
              <a:t>April,</a:t>
            </a:r>
            <a:r>
              <a:rPr lang="en-US" sz="1400" b="1" dirty="0" smtClean="0">
                <a:solidFill>
                  <a:srgbClr val="FF0FDF"/>
                </a:solidFill>
              </a:rPr>
              <a:t> 2011</a:t>
            </a:r>
            <a:endParaRPr lang="en-US" sz="1400" b="1" dirty="0">
              <a:solidFill>
                <a:srgbClr val="FF0FD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74340" y="2667000"/>
            <a:ext cx="125853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Middle East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91001" y="3009900"/>
            <a:ext cx="1216739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Democracy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83940" y="3009900"/>
            <a:ext cx="14478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People Power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36340" y="3390900"/>
            <a:ext cx="145026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Social Media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0"/>
          </p:cNvCxnSpPr>
          <p:nvPr/>
        </p:nvCxnSpPr>
        <p:spPr>
          <a:xfrm rot="5400000">
            <a:off x="4855120" y="2806373"/>
            <a:ext cx="147778" cy="2592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5"/>
            <a:endCxn id="30" idx="0"/>
          </p:cNvCxnSpPr>
          <p:nvPr/>
        </p:nvCxnSpPr>
        <p:spPr>
          <a:xfrm rot="16200000" flipH="1">
            <a:off x="6004312" y="2806372"/>
            <a:ext cx="147778" cy="25927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4"/>
            <a:endCxn id="31" idx="0"/>
          </p:cNvCxnSpPr>
          <p:nvPr/>
        </p:nvCxnSpPr>
        <p:spPr>
          <a:xfrm rot="16200000" flipH="1">
            <a:off x="6208455" y="3237885"/>
            <a:ext cx="152400" cy="15363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3733800" y="1481554"/>
            <a:ext cx="304801" cy="4233446"/>
          </a:xfrm>
          <a:prstGeom prst="rightBrac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17260" y="1524000"/>
            <a:ext cx="292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FDF"/>
                </a:solidFill>
              </a:rPr>
              <a:t>Concepts During </a:t>
            </a:r>
            <a:r>
              <a:rPr lang="en-US" sz="1600" b="1" dirty="0" smtClean="0">
                <a:solidFill>
                  <a:srgbClr val="FF0FDF"/>
                </a:solidFill>
              </a:rPr>
              <a:t>E</a:t>
            </a:r>
            <a:r>
              <a:rPr lang="en-US" sz="1600" b="1" dirty="0" smtClean="0">
                <a:solidFill>
                  <a:srgbClr val="FF0FDF"/>
                </a:solidFill>
              </a:rPr>
              <a:t>ntire </a:t>
            </a:r>
            <a:r>
              <a:rPr lang="en-US" sz="1600" b="1" dirty="0" smtClean="0">
                <a:solidFill>
                  <a:srgbClr val="FF0FDF"/>
                </a:solidFill>
              </a:rPr>
              <a:t>D</a:t>
            </a:r>
            <a:r>
              <a:rPr lang="en-US" sz="1600" b="1" dirty="0" smtClean="0">
                <a:solidFill>
                  <a:srgbClr val="FF0FDF"/>
                </a:solidFill>
              </a:rPr>
              <a:t>uration</a:t>
            </a:r>
            <a:endParaRPr lang="en-US" sz="1600" b="1" dirty="0">
              <a:solidFill>
                <a:srgbClr val="FF0FD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257800" y="3848100"/>
            <a:ext cx="87384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Twitter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250860" y="3848100"/>
            <a:ext cx="114054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Facebook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31" idx="3"/>
            <a:endCxn id="60" idx="0"/>
          </p:cNvCxnSpPr>
          <p:nvPr/>
        </p:nvCxnSpPr>
        <p:spPr>
          <a:xfrm rot="5400000">
            <a:off x="5640684" y="3640058"/>
            <a:ext cx="262078" cy="15400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4"/>
            <a:endCxn id="61" idx="0"/>
          </p:cNvCxnSpPr>
          <p:nvPr/>
        </p:nvCxnSpPr>
        <p:spPr>
          <a:xfrm rot="16200000" flipH="1">
            <a:off x="6477000" y="3503970"/>
            <a:ext cx="228600" cy="4596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074241" y="3390900"/>
            <a:ext cx="72513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Egypt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724400" y="3543300"/>
            <a:ext cx="684569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Syria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29" idx="3"/>
            <a:endCxn id="77" idx="1"/>
          </p:cNvCxnSpPr>
          <p:nvPr/>
        </p:nvCxnSpPr>
        <p:spPr>
          <a:xfrm rot="5400000">
            <a:off x="4165133" y="3220323"/>
            <a:ext cx="219356" cy="18875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9" idx="4"/>
            <a:endCxn id="78" idx="0"/>
          </p:cNvCxnSpPr>
          <p:nvPr/>
        </p:nvCxnSpPr>
        <p:spPr>
          <a:xfrm rot="16200000" flipH="1">
            <a:off x="4780628" y="3257243"/>
            <a:ext cx="304800" cy="26731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1794" y="3416468"/>
            <a:ext cx="1066800" cy="850858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</a:rPr>
              <a:t>#japan</a:t>
            </a:r>
          </a:p>
          <a:p>
            <a:pPr>
              <a:buFont typeface="Arial"/>
              <a:buChar char="•"/>
            </a:pPr>
            <a:r>
              <a:rPr lang="en-US" sz="800" b="1" dirty="0">
                <a:solidFill>
                  <a:srgbClr val="000000"/>
                </a:solidFill>
              </a:rPr>
              <a:t>t</a:t>
            </a:r>
            <a:r>
              <a:rPr lang="en-US" sz="800" b="1" dirty="0" smtClean="0">
                <a:solidFill>
                  <a:srgbClr val="000000"/>
                </a:solidFill>
              </a:rPr>
              <a:t>sunami</a:t>
            </a:r>
          </a:p>
          <a:p>
            <a:pPr>
              <a:buFont typeface="Arial"/>
              <a:buChar char="•"/>
            </a:pPr>
            <a:r>
              <a:rPr lang="en-US" sz="800" b="1" dirty="0">
                <a:solidFill>
                  <a:srgbClr val="000000"/>
                </a:solidFill>
              </a:rPr>
              <a:t>r</a:t>
            </a:r>
            <a:r>
              <a:rPr lang="en-US" sz="800" b="1" dirty="0" smtClean="0">
                <a:solidFill>
                  <a:srgbClr val="000000"/>
                </a:solidFill>
              </a:rPr>
              <a:t>adioactivity</a:t>
            </a:r>
          </a:p>
          <a:p>
            <a:pPr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</a:rPr>
              <a:t>#libya</a:t>
            </a:r>
          </a:p>
          <a:p>
            <a:pPr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</a:rPr>
              <a:t>Gaddaffi</a:t>
            </a:r>
          </a:p>
          <a:p>
            <a:pPr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</a:rPr>
              <a:t>#libya #feb25</a:t>
            </a:r>
          </a:p>
        </p:txBody>
      </p:sp>
      <p:cxnSp>
        <p:nvCxnSpPr>
          <p:cNvPr id="10" name="Straight Arrow Connector 9"/>
          <p:cNvCxnSpPr>
            <a:stCxn id="13" idx="2"/>
          </p:cNvCxnSpPr>
          <p:nvPr/>
        </p:nvCxnSpPr>
        <p:spPr>
          <a:xfrm rot="16200000" flipH="1">
            <a:off x="777934" y="3298253"/>
            <a:ext cx="198319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81800" y="3886200"/>
            <a:ext cx="304800" cy="15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3978181"/>
            <a:ext cx="762000" cy="23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uble Wave 12"/>
          <p:cNvSpPr/>
          <p:nvPr/>
        </p:nvSpPr>
        <p:spPr>
          <a:xfrm>
            <a:off x="457994" y="2795988"/>
            <a:ext cx="838200" cy="429980"/>
          </a:xfrm>
          <a:prstGeom prst="doubleWave">
            <a:avLst>
              <a:gd name="adj1" fmla="val 6250"/>
              <a:gd name="adj2" fmla="val 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Data stream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384518" y="3787682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62556" y="3841564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787837" y="3940082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40237" y="41148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62200" y="4017871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559236" y="3917763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1" idx="7"/>
            <a:endCxn id="40" idx="2"/>
          </p:cNvCxnSpPr>
          <p:nvPr/>
        </p:nvCxnSpPr>
        <p:spPr>
          <a:xfrm rot="5400000" flipH="1" flipV="1">
            <a:off x="2917919" y="3917764"/>
            <a:ext cx="44636" cy="4463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1"/>
            <a:endCxn id="41" idx="5"/>
          </p:cNvCxnSpPr>
          <p:nvPr/>
        </p:nvCxnSpPr>
        <p:spPr>
          <a:xfrm rot="16200000" flipV="1">
            <a:off x="2906760" y="4081323"/>
            <a:ext cx="66954" cy="4463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2"/>
            <a:endCxn id="44" idx="6"/>
          </p:cNvCxnSpPr>
          <p:nvPr/>
        </p:nvCxnSpPr>
        <p:spPr>
          <a:xfrm rot="10800000">
            <a:off x="2711637" y="3993964"/>
            <a:ext cx="76201" cy="223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6"/>
            <a:endCxn id="44" idx="3"/>
          </p:cNvCxnSpPr>
          <p:nvPr/>
        </p:nvCxnSpPr>
        <p:spPr>
          <a:xfrm flipV="1">
            <a:off x="2514600" y="4047845"/>
            <a:ext cx="66954" cy="4622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9" idx="3"/>
            <a:endCxn id="43" idx="1"/>
          </p:cNvCxnSpPr>
          <p:nvPr/>
        </p:nvCxnSpPr>
        <p:spPr>
          <a:xfrm rot="5400000">
            <a:off x="2334465" y="3967817"/>
            <a:ext cx="122425" cy="2231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1"/>
            <a:endCxn id="39" idx="5"/>
          </p:cNvCxnSpPr>
          <p:nvPr/>
        </p:nvCxnSpPr>
        <p:spPr>
          <a:xfrm rot="16200000" flipV="1">
            <a:off x="2536919" y="3895446"/>
            <a:ext cx="22317" cy="6695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2" idx="0"/>
            <a:endCxn id="40" idx="4"/>
          </p:cNvCxnSpPr>
          <p:nvPr/>
        </p:nvCxnSpPr>
        <p:spPr>
          <a:xfrm rot="5400000" flipH="1" flipV="1">
            <a:off x="2967178" y="4043223"/>
            <a:ext cx="120836" cy="223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581555" y="41148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43" idx="5"/>
            <a:endCxn id="100" idx="3"/>
          </p:cNvCxnSpPr>
          <p:nvPr/>
        </p:nvCxnSpPr>
        <p:spPr>
          <a:xfrm rot="16200000" flipH="1">
            <a:off x="2499613" y="4140621"/>
            <a:ext cx="96929" cy="11159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3308162" y="37338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886200" y="3787682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711481" y="38862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863881" y="4060918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285844" y="3963989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482880" y="3863881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>
            <a:stCxn id="172" idx="7"/>
            <a:endCxn id="171" idx="2"/>
          </p:cNvCxnSpPr>
          <p:nvPr/>
        </p:nvCxnSpPr>
        <p:spPr>
          <a:xfrm rot="5400000" flipH="1" flipV="1">
            <a:off x="3841563" y="3863882"/>
            <a:ext cx="44636" cy="4463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3" idx="1"/>
            <a:endCxn id="172" idx="5"/>
          </p:cNvCxnSpPr>
          <p:nvPr/>
        </p:nvCxnSpPr>
        <p:spPr>
          <a:xfrm rot="16200000" flipV="1">
            <a:off x="3830404" y="4027441"/>
            <a:ext cx="66954" cy="4463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2" idx="2"/>
            <a:endCxn id="175" idx="6"/>
          </p:cNvCxnSpPr>
          <p:nvPr/>
        </p:nvCxnSpPr>
        <p:spPr>
          <a:xfrm rot="10800000">
            <a:off x="3635281" y="3940082"/>
            <a:ext cx="76201" cy="223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4" idx="6"/>
            <a:endCxn id="175" idx="3"/>
          </p:cNvCxnSpPr>
          <p:nvPr/>
        </p:nvCxnSpPr>
        <p:spPr>
          <a:xfrm flipV="1">
            <a:off x="3438244" y="3993963"/>
            <a:ext cx="66954" cy="4622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0" idx="3"/>
            <a:endCxn id="174" idx="1"/>
          </p:cNvCxnSpPr>
          <p:nvPr/>
        </p:nvCxnSpPr>
        <p:spPr>
          <a:xfrm rot="5400000">
            <a:off x="3258109" y="3913935"/>
            <a:ext cx="122425" cy="2231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5" idx="1"/>
            <a:endCxn id="170" idx="5"/>
          </p:cNvCxnSpPr>
          <p:nvPr/>
        </p:nvCxnSpPr>
        <p:spPr>
          <a:xfrm rot="16200000" flipV="1">
            <a:off x="3460563" y="3841564"/>
            <a:ext cx="22317" cy="6695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3" idx="0"/>
            <a:endCxn id="171" idx="4"/>
          </p:cNvCxnSpPr>
          <p:nvPr/>
        </p:nvCxnSpPr>
        <p:spPr>
          <a:xfrm rot="5400000" flipH="1" flipV="1">
            <a:off x="3890822" y="3989341"/>
            <a:ext cx="120836" cy="223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3505199" y="4060918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>
            <a:stCxn id="174" idx="5"/>
            <a:endCxn id="183" idx="3"/>
          </p:cNvCxnSpPr>
          <p:nvPr/>
        </p:nvCxnSpPr>
        <p:spPr>
          <a:xfrm rot="16200000" flipH="1">
            <a:off x="3423257" y="4086739"/>
            <a:ext cx="96929" cy="11159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4222562" y="37338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800600" y="3787682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625881" y="38862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4778281" y="4060918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4200244" y="3963989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397280" y="3863881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/>
          <p:cNvCxnSpPr>
            <a:stCxn id="187" idx="7"/>
            <a:endCxn id="186" idx="2"/>
          </p:cNvCxnSpPr>
          <p:nvPr/>
        </p:nvCxnSpPr>
        <p:spPr>
          <a:xfrm rot="5400000" flipH="1" flipV="1">
            <a:off x="4755963" y="3863882"/>
            <a:ext cx="44636" cy="4463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8" idx="1"/>
            <a:endCxn id="187" idx="5"/>
          </p:cNvCxnSpPr>
          <p:nvPr/>
        </p:nvCxnSpPr>
        <p:spPr>
          <a:xfrm rot="16200000" flipV="1">
            <a:off x="4744804" y="4027441"/>
            <a:ext cx="66954" cy="4463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2"/>
            <a:endCxn id="190" idx="6"/>
          </p:cNvCxnSpPr>
          <p:nvPr/>
        </p:nvCxnSpPr>
        <p:spPr>
          <a:xfrm rot="10800000">
            <a:off x="4549681" y="3940082"/>
            <a:ext cx="76201" cy="223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9" idx="6"/>
            <a:endCxn id="190" idx="3"/>
          </p:cNvCxnSpPr>
          <p:nvPr/>
        </p:nvCxnSpPr>
        <p:spPr>
          <a:xfrm flipV="1">
            <a:off x="4352644" y="3993963"/>
            <a:ext cx="66954" cy="4622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85" idx="3"/>
            <a:endCxn id="189" idx="1"/>
          </p:cNvCxnSpPr>
          <p:nvPr/>
        </p:nvCxnSpPr>
        <p:spPr>
          <a:xfrm rot="5400000">
            <a:off x="4172509" y="3913935"/>
            <a:ext cx="122425" cy="2231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0" idx="1"/>
            <a:endCxn id="185" idx="5"/>
          </p:cNvCxnSpPr>
          <p:nvPr/>
        </p:nvCxnSpPr>
        <p:spPr>
          <a:xfrm rot="16200000" flipV="1">
            <a:off x="4374963" y="3841564"/>
            <a:ext cx="22317" cy="6695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8" idx="0"/>
            <a:endCxn id="186" idx="4"/>
          </p:cNvCxnSpPr>
          <p:nvPr/>
        </p:nvCxnSpPr>
        <p:spPr>
          <a:xfrm rot="5400000" flipH="1" flipV="1">
            <a:off x="4805222" y="3989341"/>
            <a:ext cx="120836" cy="223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4419599" y="4060918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stCxn id="189" idx="5"/>
            <a:endCxn id="198" idx="3"/>
          </p:cNvCxnSpPr>
          <p:nvPr/>
        </p:nvCxnSpPr>
        <p:spPr>
          <a:xfrm rot="16200000" flipH="1">
            <a:off x="4337657" y="4086739"/>
            <a:ext cx="96929" cy="11159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5975162" y="37338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553200" y="3787682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378481" y="38862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30881" y="4060918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952844" y="3963989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149880" y="3863881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>
            <a:stCxn id="202" idx="7"/>
            <a:endCxn id="201" idx="2"/>
          </p:cNvCxnSpPr>
          <p:nvPr/>
        </p:nvCxnSpPr>
        <p:spPr>
          <a:xfrm rot="5400000" flipH="1" flipV="1">
            <a:off x="6508563" y="3863882"/>
            <a:ext cx="44636" cy="4463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3" idx="1"/>
            <a:endCxn id="202" idx="5"/>
          </p:cNvCxnSpPr>
          <p:nvPr/>
        </p:nvCxnSpPr>
        <p:spPr>
          <a:xfrm rot="16200000" flipV="1">
            <a:off x="6497404" y="4027441"/>
            <a:ext cx="66954" cy="4463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2" idx="2"/>
            <a:endCxn id="205" idx="6"/>
          </p:cNvCxnSpPr>
          <p:nvPr/>
        </p:nvCxnSpPr>
        <p:spPr>
          <a:xfrm rot="10800000">
            <a:off x="6302281" y="3940082"/>
            <a:ext cx="76201" cy="223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6"/>
            <a:endCxn id="205" idx="3"/>
          </p:cNvCxnSpPr>
          <p:nvPr/>
        </p:nvCxnSpPr>
        <p:spPr>
          <a:xfrm flipV="1">
            <a:off x="6105244" y="3993963"/>
            <a:ext cx="66954" cy="4622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0" idx="3"/>
            <a:endCxn id="204" idx="1"/>
          </p:cNvCxnSpPr>
          <p:nvPr/>
        </p:nvCxnSpPr>
        <p:spPr>
          <a:xfrm rot="5400000">
            <a:off x="5925109" y="3913935"/>
            <a:ext cx="122425" cy="2231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5" idx="1"/>
            <a:endCxn id="200" idx="5"/>
          </p:cNvCxnSpPr>
          <p:nvPr/>
        </p:nvCxnSpPr>
        <p:spPr>
          <a:xfrm rot="16200000" flipV="1">
            <a:off x="6127563" y="3841564"/>
            <a:ext cx="22317" cy="6695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3" idx="0"/>
            <a:endCxn id="201" idx="4"/>
          </p:cNvCxnSpPr>
          <p:nvPr/>
        </p:nvCxnSpPr>
        <p:spPr>
          <a:xfrm rot="5400000" flipH="1" flipV="1">
            <a:off x="6557822" y="3989341"/>
            <a:ext cx="120836" cy="2231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6172199" y="4060918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>
            <a:stCxn id="204" idx="5"/>
            <a:endCxn id="213" idx="3"/>
          </p:cNvCxnSpPr>
          <p:nvPr/>
        </p:nvCxnSpPr>
        <p:spPr>
          <a:xfrm rot="16200000" flipH="1">
            <a:off x="6090257" y="4086739"/>
            <a:ext cx="96929" cy="11159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029200" y="3962400"/>
            <a:ext cx="838200" cy="1589"/>
          </a:xfrm>
          <a:prstGeom prst="line">
            <a:avLst/>
          </a:prstGeom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3581402" y="2971006"/>
            <a:ext cx="743712" cy="191294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#japan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3657598" y="3200400"/>
            <a:ext cx="914402" cy="191294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tsunami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685508" y="3237706"/>
            <a:ext cx="1105692" cy="191294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radioactivity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4040178" y="2666206"/>
            <a:ext cx="676054" cy="191294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#libya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4937034" y="2545369"/>
            <a:ext cx="800285" cy="191294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gaddaffi</a:t>
            </a:r>
            <a:endParaRPr lang="en-US" sz="1050" b="1" dirty="0">
              <a:solidFill>
                <a:srgbClr val="000000"/>
              </a:solidFill>
            </a:endParaRPr>
          </a:p>
        </p:txBody>
      </p:sp>
      <p:cxnSp>
        <p:nvCxnSpPr>
          <p:cNvPr id="224" name="Straight Connector 223"/>
          <p:cNvCxnSpPr>
            <a:stCxn id="219" idx="4"/>
            <a:endCxn id="220" idx="0"/>
          </p:cNvCxnSpPr>
          <p:nvPr/>
        </p:nvCxnSpPr>
        <p:spPr>
          <a:xfrm rot="16200000" flipH="1">
            <a:off x="4014978" y="3100579"/>
            <a:ext cx="38100" cy="16154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1" idx="2"/>
            <a:endCxn id="220" idx="6"/>
          </p:cNvCxnSpPr>
          <p:nvPr/>
        </p:nvCxnSpPr>
        <p:spPr>
          <a:xfrm rot="10800000">
            <a:off x="4572000" y="3296047"/>
            <a:ext cx="113508" cy="3730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9" idx="6"/>
            <a:endCxn id="221" idx="0"/>
          </p:cNvCxnSpPr>
          <p:nvPr/>
        </p:nvCxnSpPr>
        <p:spPr>
          <a:xfrm>
            <a:off x="4325114" y="3066653"/>
            <a:ext cx="913240" cy="17105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23" idx="2"/>
            <a:endCxn id="222" idx="7"/>
          </p:cNvCxnSpPr>
          <p:nvPr/>
        </p:nvCxnSpPr>
        <p:spPr>
          <a:xfrm rot="10800000" flipV="1">
            <a:off x="4617226" y="2641016"/>
            <a:ext cx="319808" cy="5320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19" idx="0"/>
            <a:endCxn id="222" idx="3"/>
          </p:cNvCxnSpPr>
          <p:nvPr/>
        </p:nvCxnSpPr>
        <p:spPr>
          <a:xfrm rot="5400000" flipH="1" flipV="1">
            <a:off x="3975461" y="2807283"/>
            <a:ext cx="141520" cy="18592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4670519" y="2971006"/>
            <a:ext cx="1282326" cy="191294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#libya #feb25</a:t>
            </a:r>
          </a:p>
          <a:p>
            <a:pPr algn="ctr"/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30" name="Straight Connector 229"/>
          <p:cNvCxnSpPr>
            <a:stCxn id="229" idx="0"/>
            <a:endCxn id="223" idx="4"/>
          </p:cNvCxnSpPr>
          <p:nvPr/>
        </p:nvCxnSpPr>
        <p:spPr>
          <a:xfrm rot="5400000" flipH="1" flipV="1">
            <a:off x="5207258" y="2841088"/>
            <a:ext cx="234343" cy="2549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29" idx="1"/>
            <a:endCxn id="222" idx="5"/>
          </p:cNvCxnSpPr>
          <p:nvPr/>
        </p:nvCxnSpPr>
        <p:spPr>
          <a:xfrm rot="16200000" flipV="1">
            <a:off x="4653002" y="2793710"/>
            <a:ext cx="169534" cy="24108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/>
          <p:cNvSpPr/>
          <p:nvPr/>
        </p:nvSpPr>
        <p:spPr>
          <a:xfrm>
            <a:off x="3200400" y="3605470"/>
            <a:ext cx="3581400" cy="77698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7244115" y="3976827"/>
            <a:ext cx="604485" cy="168181"/>
          </a:xfrm>
          <a:prstGeom prst="ellipse">
            <a:avLst/>
          </a:prstGeom>
          <a:solidFill>
            <a:srgbClr val="FF0FDF">
              <a:alpha val="17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japan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633489" y="3810000"/>
            <a:ext cx="813175" cy="168181"/>
          </a:xfrm>
          <a:prstGeom prst="ellipse">
            <a:avLst/>
          </a:prstGeom>
          <a:solidFill>
            <a:srgbClr val="FF0FDF">
              <a:alpha val="17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tsunami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7723558" y="4099019"/>
            <a:ext cx="1010425" cy="168181"/>
          </a:xfrm>
          <a:prstGeom prst="ellipse">
            <a:avLst/>
          </a:prstGeom>
          <a:solidFill>
            <a:srgbClr val="FF0FDF">
              <a:alpha val="17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radioactivity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7848600" y="3337019"/>
            <a:ext cx="547011" cy="168181"/>
          </a:xfrm>
          <a:prstGeom prst="ellipse">
            <a:avLst/>
          </a:prstGeom>
          <a:solidFill>
            <a:srgbClr val="008000">
              <a:alpha val="18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l</a:t>
            </a:r>
            <a:r>
              <a:rPr lang="en-US" sz="800" b="1" dirty="0" smtClean="0">
                <a:solidFill>
                  <a:srgbClr val="000000"/>
                </a:solidFill>
              </a:rPr>
              <a:t>ibya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8055716" y="3565619"/>
            <a:ext cx="781895" cy="168181"/>
          </a:xfrm>
          <a:prstGeom prst="ellipse">
            <a:avLst/>
          </a:prstGeom>
          <a:solidFill>
            <a:srgbClr val="008000">
              <a:alpha val="18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gaddaffi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7391400" y="3584669"/>
            <a:ext cx="664316" cy="147158"/>
          </a:xfrm>
          <a:prstGeom prst="ellipse">
            <a:avLst/>
          </a:prstGeom>
          <a:solidFill>
            <a:srgbClr val="008000">
              <a:alpha val="18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f</a:t>
            </a:r>
            <a:r>
              <a:rPr lang="en-US" sz="800" b="1" dirty="0" smtClean="0">
                <a:solidFill>
                  <a:srgbClr val="000000"/>
                </a:solidFill>
              </a:rPr>
              <a:t>eb25</a:t>
            </a:r>
          </a:p>
          <a:p>
            <a:pPr algn="ctr"/>
            <a:endParaRPr lang="en-US" sz="800" b="1" dirty="0">
              <a:solidFill>
                <a:srgbClr val="000000"/>
              </a:solidFill>
            </a:endParaRPr>
          </a:p>
        </p:txBody>
      </p:sp>
      <p:cxnSp>
        <p:nvCxnSpPr>
          <p:cNvPr id="274" name="Straight Arrow Connector 273"/>
          <p:cNvCxnSpPr>
            <a:stCxn id="269" idx="3"/>
            <a:endCxn id="268" idx="0"/>
          </p:cNvCxnSpPr>
          <p:nvPr/>
        </p:nvCxnSpPr>
        <p:spPr>
          <a:xfrm rot="5400000">
            <a:off x="7637829" y="3862080"/>
            <a:ext cx="23276" cy="206218"/>
          </a:xfrm>
          <a:prstGeom prst="straightConnector1">
            <a:avLst/>
          </a:prstGeom>
          <a:ln w="12700" cap="flat" cmpd="sng">
            <a:solidFill>
              <a:schemeClr val="tx1"/>
            </a:solidFill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69" idx="5"/>
            <a:endCxn id="270" idx="0"/>
          </p:cNvCxnSpPr>
          <p:nvPr/>
        </p:nvCxnSpPr>
        <p:spPr>
          <a:xfrm rot="5400000">
            <a:off x="8205440" y="3976882"/>
            <a:ext cx="145468" cy="98806"/>
          </a:xfrm>
          <a:prstGeom prst="straightConnector1">
            <a:avLst/>
          </a:prstGeom>
          <a:ln w="12700" cap="flat" cmpd="sng">
            <a:solidFill>
              <a:schemeClr val="tx1"/>
            </a:solidFill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71" idx="3"/>
            <a:endCxn id="273" idx="0"/>
          </p:cNvCxnSpPr>
          <p:nvPr/>
        </p:nvCxnSpPr>
        <p:spPr>
          <a:xfrm rot="5400000">
            <a:off x="7774084" y="3430044"/>
            <a:ext cx="104099" cy="205150"/>
          </a:xfrm>
          <a:prstGeom prst="straightConnector1">
            <a:avLst/>
          </a:prstGeom>
          <a:ln w="12700" cap="flat" cmpd="sng">
            <a:solidFill>
              <a:schemeClr val="tx1"/>
            </a:solidFill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71" idx="5"/>
            <a:endCxn id="272" idx="0"/>
          </p:cNvCxnSpPr>
          <p:nvPr/>
        </p:nvCxnSpPr>
        <p:spPr>
          <a:xfrm rot="16200000" flipH="1">
            <a:off x="8338559" y="3457513"/>
            <a:ext cx="85049" cy="131161"/>
          </a:xfrm>
          <a:prstGeom prst="straightConnector1">
            <a:avLst/>
          </a:prstGeom>
          <a:ln w="12700" cap="flat" cmpd="sng">
            <a:solidFill>
              <a:schemeClr val="tx1"/>
            </a:solidFill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Oval 307"/>
          <p:cNvSpPr/>
          <p:nvPr/>
        </p:nvSpPr>
        <p:spPr>
          <a:xfrm>
            <a:off x="76994" y="3302168"/>
            <a:ext cx="1600200" cy="1092116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10274" y="4394284"/>
            <a:ext cx="23519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</a:rPr>
              <a:t>1. Trending Phrases Discovery Problem </a:t>
            </a:r>
            <a:endParaRPr lang="en-US" sz="1050" b="1" dirty="0">
              <a:solidFill>
                <a:srgbClr val="008000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2209800" y="3694742"/>
            <a:ext cx="1037945" cy="687716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2324155" y="4343400"/>
            <a:ext cx="2095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</a:rPr>
              <a:t>2. Trending Phrase Graph Problem </a:t>
            </a:r>
            <a:endParaRPr lang="en-US" sz="1050" b="1" dirty="0">
              <a:solidFill>
                <a:srgbClr val="008000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3308163" y="2362200"/>
            <a:ext cx="2864038" cy="121919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5715000" y="3346534"/>
            <a:ext cx="1544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</a:rPr>
              <a:t>3. Graph Union Problem </a:t>
            </a:r>
            <a:endParaRPr lang="en-US" sz="1050" b="1" dirty="0">
              <a:solidFill>
                <a:srgbClr val="008000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13540" y="4394284"/>
            <a:ext cx="2185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</a:rPr>
              <a:t>4. Phrase Topic Hierarchies Problem </a:t>
            </a:r>
            <a:endParaRPr lang="en-US" sz="1050" b="1" dirty="0">
              <a:solidFill>
                <a:srgbClr val="008000"/>
              </a:solidFill>
            </a:endParaRPr>
          </a:p>
        </p:txBody>
      </p:sp>
      <p:sp>
        <p:nvSpPr>
          <p:cNvPr id="329" name="Oval 328"/>
          <p:cNvSpPr/>
          <p:nvPr/>
        </p:nvSpPr>
        <p:spPr>
          <a:xfrm>
            <a:off x="7086600" y="3237705"/>
            <a:ext cx="1981200" cy="1144753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95629" y="3124200"/>
            <a:ext cx="1789906" cy="952500"/>
          </a:xfrm>
          <a:prstGeom prst="roundRect">
            <a:avLst/>
          </a:prstGeom>
          <a:noFill/>
          <a:ln w="285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 smtClean="0">
                <a:solidFill>
                  <a:srgbClr val="953735"/>
                </a:solidFill>
              </a:rPr>
              <a:t>Discover Trending Phrases</a:t>
            </a:r>
          </a:p>
          <a:p>
            <a:pPr>
              <a:buFont typeface="Arial"/>
              <a:buChar char="•"/>
            </a:pPr>
            <a:r>
              <a:rPr lang="en-US" sz="700" dirty="0" smtClean="0">
                <a:solidFill>
                  <a:srgbClr val="000000"/>
                </a:solidFill>
              </a:rPr>
              <a:t>#japan</a:t>
            </a:r>
          </a:p>
          <a:p>
            <a:pPr>
              <a:buFont typeface="Arial"/>
              <a:buChar char="•"/>
            </a:pPr>
            <a:r>
              <a:rPr lang="en-US" sz="700" dirty="0">
                <a:solidFill>
                  <a:srgbClr val="000000"/>
                </a:solidFill>
              </a:rPr>
              <a:t>t</a:t>
            </a:r>
            <a:r>
              <a:rPr lang="en-US" sz="700" dirty="0" smtClean="0">
                <a:solidFill>
                  <a:srgbClr val="000000"/>
                </a:solidFill>
              </a:rPr>
              <a:t>sunami</a:t>
            </a:r>
          </a:p>
          <a:p>
            <a:pPr>
              <a:buFont typeface="Arial"/>
              <a:buChar char="•"/>
            </a:pPr>
            <a:r>
              <a:rPr lang="en-US" sz="700" dirty="0">
                <a:solidFill>
                  <a:srgbClr val="000000"/>
                </a:solidFill>
              </a:rPr>
              <a:t>r</a:t>
            </a:r>
            <a:r>
              <a:rPr lang="en-US" sz="700" dirty="0" smtClean="0">
                <a:solidFill>
                  <a:srgbClr val="000000"/>
                </a:solidFill>
              </a:rPr>
              <a:t>adioactivity</a:t>
            </a:r>
          </a:p>
          <a:p>
            <a:pPr>
              <a:buFont typeface="Arial"/>
              <a:buChar char="•"/>
            </a:pPr>
            <a:r>
              <a:rPr lang="en-US" sz="700" dirty="0" smtClean="0">
                <a:solidFill>
                  <a:srgbClr val="000000"/>
                </a:solidFill>
              </a:rPr>
              <a:t>#libya</a:t>
            </a:r>
          </a:p>
          <a:p>
            <a:pPr>
              <a:buFont typeface="Arial"/>
              <a:buChar char="•"/>
            </a:pPr>
            <a:r>
              <a:rPr lang="en-US" sz="700" dirty="0" smtClean="0">
                <a:solidFill>
                  <a:srgbClr val="000000"/>
                </a:solidFill>
              </a:rPr>
              <a:t>Gaddaffi</a:t>
            </a:r>
          </a:p>
          <a:p>
            <a:pPr>
              <a:buFont typeface="Arial"/>
              <a:buChar char="•"/>
            </a:pPr>
            <a:r>
              <a:rPr lang="en-US" sz="700" dirty="0" smtClean="0">
                <a:solidFill>
                  <a:srgbClr val="000000"/>
                </a:solidFill>
              </a:rPr>
              <a:t>#libya #feb25</a:t>
            </a:r>
          </a:p>
        </p:txBody>
      </p:sp>
      <p:cxnSp>
        <p:nvCxnSpPr>
          <p:cNvPr id="8" name="Straight Arrow Connector 7"/>
          <p:cNvCxnSpPr>
            <a:stCxn id="184" idx="2"/>
          </p:cNvCxnSpPr>
          <p:nvPr/>
        </p:nvCxnSpPr>
        <p:spPr>
          <a:xfrm rot="16200000" flipH="1">
            <a:off x="1010524" y="2985454"/>
            <a:ext cx="276698" cy="7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12373" y="2247900"/>
            <a:ext cx="2362200" cy="1828800"/>
          </a:xfrm>
          <a:prstGeom prst="round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 smtClean="0">
                <a:solidFill>
                  <a:schemeClr val="accent2">
                    <a:lumMod val="75000"/>
                  </a:schemeClr>
                </a:solidFill>
              </a:rPr>
              <a:t>Generate Phrase Trend Graph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84" idx="3"/>
          </p:cNvCxnSpPr>
          <p:nvPr/>
        </p:nvCxnSpPr>
        <p:spPr>
          <a:xfrm>
            <a:off x="1701323" y="2567688"/>
            <a:ext cx="1079183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2385535" y="3600450"/>
            <a:ext cx="394971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3245037"/>
            <a:ext cx="743347" cy="304800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#japan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971800" y="3702237"/>
            <a:ext cx="743347" cy="304800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tsunami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715147" y="3511737"/>
            <a:ext cx="1113433" cy="304800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radioactivity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429000" y="2787837"/>
            <a:ext cx="743347" cy="304800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#libya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285853" y="2667000"/>
            <a:ext cx="743347" cy="304800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gaddaffi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77" name="Straight Connector 76"/>
          <p:cNvCxnSpPr>
            <a:stCxn id="71" idx="4"/>
            <a:endCxn id="72" idx="0"/>
          </p:cNvCxnSpPr>
          <p:nvPr/>
        </p:nvCxnSpPr>
        <p:spPr>
          <a:xfrm rot="5400000">
            <a:off x="3267274" y="3626037"/>
            <a:ext cx="152400" cy="1588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3"/>
            <a:endCxn id="72" idx="6"/>
          </p:cNvCxnSpPr>
          <p:nvPr/>
        </p:nvCxnSpPr>
        <p:spPr>
          <a:xfrm rot="5400000">
            <a:off x="3755308" y="3731739"/>
            <a:ext cx="82737" cy="163058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6"/>
            <a:endCxn id="73" idx="0"/>
          </p:cNvCxnSpPr>
          <p:nvPr/>
        </p:nvCxnSpPr>
        <p:spPr>
          <a:xfrm>
            <a:off x="3715147" y="3397437"/>
            <a:ext cx="556717" cy="11430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74" idx="7"/>
          </p:cNvCxnSpPr>
          <p:nvPr/>
        </p:nvCxnSpPr>
        <p:spPr>
          <a:xfrm rot="10800000" flipV="1">
            <a:off x="4063487" y="2819400"/>
            <a:ext cx="222367" cy="13074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0"/>
            <a:endCxn id="74" idx="3"/>
          </p:cNvCxnSpPr>
          <p:nvPr/>
        </p:nvCxnSpPr>
        <p:spPr>
          <a:xfrm rot="5400000" flipH="1" flipV="1">
            <a:off x="3342149" y="3049326"/>
            <a:ext cx="197037" cy="194387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38600" y="3092637"/>
            <a:ext cx="1076920" cy="304800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#libya #feb25</a:t>
            </a:r>
          </a:p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94" name="Straight Connector 93"/>
          <p:cNvCxnSpPr>
            <a:stCxn id="93" idx="0"/>
            <a:endCxn id="75" idx="4"/>
          </p:cNvCxnSpPr>
          <p:nvPr/>
        </p:nvCxnSpPr>
        <p:spPr>
          <a:xfrm rot="5400000" flipH="1" flipV="1">
            <a:off x="4556875" y="2991986"/>
            <a:ext cx="120837" cy="80467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5562600" y="2209800"/>
            <a:ext cx="2858294" cy="1905000"/>
          </a:xfrm>
          <a:prstGeom prst="round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 smtClean="0">
                <a:solidFill>
                  <a:srgbClr val="953735"/>
                </a:solidFill>
              </a:rPr>
              <a:t>Generate Phrase Trend Hierarchy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8335" y="3695700"/>
            <a:ext cx="743347" cy="304800"/>
          </a:xfrm>
          <a:prstGeom prst="ellipse">
            <a:avLst/>
          </a:prstGeom>
          <a:solidFill>
            <a:srgbClr val="FF0FDF">
              <a:alpha val="17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japan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164205" y="3346261"/>
            <a:ext cx="743347" cy="304800"/>
          </a:xfrm>
          <a:prstGeom prst="ellipse">
            <a:avLst/>
          </a:prstGeom>
          <a:solidFill>
            <a:srgbClr val="FF0FDF">
              <a:alpha val="17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tsunami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744494" y="3695700"/>
            <a:ext cx="1113433" cy="304800"/>
          </a:xfrm>
          <a:prstGeom prst="ellipse">
            <a:avLst/>
          </a:prstGeom>
          <a:solidFill>
            <a:srgbClr val="FF0FDF">
              <a:alpha val="17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radioactivity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067550" y="2667000"/>
            <a:ext cx="743347" cy="304800"/>
          </a:xfrm>
          <a:prstGeom prst="ellipse">
            <a:avLst/>
          </a:prstGeom>
          <a:solidFill>
            <a:srgbClr val="008000">
              <a:alpha val="18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l</a:t>
            </a:r>
            <a:r>
              <a:rPr lang="en-US" sz="800" dirty="0" smtClean="0">
                <a:solidFill>
                  <a:srgbClr val="000000"/>
                </a:solidFill>
              </a:rPr>
              <a:t>ibya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557411" y="3034925"/>
            <a:ext cx="786885" cy="304800"/>
          </a:xfrm>
          <a:prstGeom prst="ellipse">
            <a:avLst/>
          </a:prstGeom>
          <a:solidFill>
            <a:srgbClr val="008000">
              <a:alpha val="18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gaddaffi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705600" y="3053975"/>
            <a:ext cx="723900" cy="266700"/>
          </a:xfrm>
          <a:prstGeom prst="ellipse">
            <a:avLst/>
          </a:prstGeom>
          <a:solidFill>
            <a:srgbClr val="008000">
              <a:alpha val="18000"/>
            </a:srgbClr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f</a:t>
            </a:r>
            <a:r>
              <a:rPr lang="en-US" sz="800" dirty="0" smtClean="0">
                <a:solidFill>
                  <a:srgbClr val="000000"/>
                </a:solidFill>
              </a:rPr>
              <a:t>eb25</a:t>
            </a:r>
          </a:p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20" name="Straight Arrow Connector 119"/>
          <p:cNvCxnSpPr>
            <a:stCxn id="10" idx="3"/>
            <a:endCxn id="105" idx="1"/>
          </p:cNvCxnSpPr>
          <p:nvPr/>
        </p:nvCxnSpPr>
        <p:spPr>
          <a:xfrm>
            <a:off x="5174573" y="3162300"/>
            <a:ext cx="388027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7" idx="3"/>
            <a:endCxn id="106" idx="0"/>
          </p:cNvCxnSpPr>
          <p:nvPr/>
        </p:nvCxnSpPr>
        <p:spPr>
          <a:xfrm rot="5400000">
            <a:off x="6146900" y="3569534"/>
            <a:ext cx="89276" cy="163057"/>
          </a:xfrm>
          <a:prstGeom prst="straightConnector1">
            <a:avLst/>
          </a:prstGeom>
          <a:ln w="12700" cap="flat" cmpd="sng"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7" idx="5"/>
            <a:endCxn id="108" idx="1"/>
          </p:cNvCxnSpPr>
          <p:nvPr/>
        </p:nvCxnSpPr>
        <p:spPr>
          <a:xfrm rot="16200000" flipH="1">
            <a:off x="6786165" y="3618949"/>
            <a:ext cx="133913" cy="108861"/>
          </a:xfrm>
          <a:prstGeom prst="straightConnector1">
            <a:avLst/>
          </a:prstGeom>
          <a:ln w="12700" cap="flat" cmpd="sng"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9" idx="3"/>
            <a:endCxn id="116" idx="0"/>
          </p:cNvCxnSpPr>
          <p:nvPr/>
        </p:nvCxnSpPr>
        <p:spPr>
          <a:xfrm rot="5400000">
            <a:off x="7058575" y="2936139"/>
            <a:ext cx="126812" cy="108861"/>
          </a:xfrm>
          <a:prstGeom prst="straightConnector1">
            <a:avLst/>
          </a:prstGeom>
          <a:ln w="12700" cap="flat" cmpd="sng"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9" idx="5"/>
            <a:endCxn id="110" idx="0"/>
          </p:cNvCxnSpPr>
          <p:nvPr/>
        </p:nvCxnSpPr>
        <p:spPr>
          <a:xfrm rot="16200000" flipH="1">
            <a:off x="7772564" y="2856635"/>
            <a:ext cx="107762" cy="248818"/>
          </a:xfrm>
          <a:prstGeom prst="straightConnector1">
            <a:avLst/>
          </a:prstGeom>
          <a:ln w="12700" cap="flat" cmpd="sng">
            <a:round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Double Wave 183"/>
          <p:cNvSpPr/>
          <p:nvPr/>
        </p:nvSpPr>
        <p:spPr>
          <a:xfrm>
            <a:off x="595629" y="2247900"/>
            <a:ext cx="1105694" cy="639575"/>
          </a:xfrm>
          <a:prstGeom prst="doubleWave">
            <a:avLst>
              <a:gd name="adj1" fmla="val 6250"/>
              <a:gd name="adj2" fmla="val 0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Data stream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37" name="Straight Connector 236"/>
          <p:cNvCxnSpPr>
            <a:stCxn id="93" idx="1"/>
            <a:endCxn id="74" idx="5"/>
          </p:cNvCxnSpPr>
          <p:nvPr/>
        </p:nvCxnSpPr>
        <p:spPr>
          <a:xfrm rot="16200000" flipV="1">
            <a:off x="4085262" y="3026224"/>
            <a:ext cx="89274" cy="132825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66005" y="5867400"/>
            <a:ext cx="7620795" cy="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V="1">
            <a:off x="-1524396" y="3278585"/>
            <a:ext cx="5183984" cy="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332351" y="2895600"/>
            <a:ext cx="242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Candidate Phrase Score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>
          <a:xfrm>
            <a:off x="1524000" y="1372658"/>
            <a:ext cx="4591050" cy="4491567"/>
          </a:xfrm>
          <a:custGeom>
            <a:avLst/>
            <a:gdLst>
              <a:gd name="connsiteX0" fmla="*/ 0 w 4591050"/>
              <a:gd name="connsiteY0" fmla="*/ 4478867 h 4491567"/>
              <a:gd name="connsiteX1" fmla="*/ 2393950 w 4591050"/>
              <a:gd name="connsiteY1" fmla="*/ 2117 h 4491567"/>
              <a:gd name="connsiteX2" fmla="*/ 4591050 w 4591050"/>
              <a:gd name="connsiteY2" fmla="*/ 4491567 h 449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491567">
                <a:moveTo>
                  <a:pt x="0" y="4478867"/>
                </a:moveTo>
                <a:cubicBezTo>
                  <a:pt x="814387" y="2239433"/>
                  <a:pt x="1628775" y="0"/>
                  <a:pt x="2393950" y="2117"/>
                </a:cubicBezTo>
                <a:cubicBezTo>
                  <a:pt x="3159125" y="4234"/>
                  <a:pt x="3875087" y="2247900"/>
                  <a:pt x="4591050" y="4491567"/>
                </a:cubicBez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657600" y="1676400"/>
            <a:ext cx="2609850" cy="4187825"/>
          </a:xfrm>
          <a:custGeom>
            <a:avLst/>
            <a:gdLst>
              <a:gd name="connsiteX0" fmla="*/ 0 w 1524000"/>
              <a:gd name="connsiteY0" fmla="*/ 2266950 h 2266950"/>
              <a:gd name="connsiteX1" fmla="*/ 838200 w 1524000"/>
              <a:gd name="connsiteY1" fmla="*/ 6350 h 2266950"/>
              <a:gd name="connsiteX2" fmla="*/ 1524000 w 1524000"/>
              <a:gd name="connsiteY2" fmla="*/ 22288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2266950">
                <a:moveTo>
                  <a:pt x="0" y="2266950"/>
                </a:moveTo>
                <a:cubicBezTo>
                  <a:pt x="292100" y="1139825"/>
                  <a:pt x="584200" y="12700"/>
                  <a:pt x="838200" y="6350"/>
                </a:cubicBezTo>
                <a:cubicBezTo>
                  <a:pt x="1092200" y="0"/>
                  <a:pt x="1308100" y="1114425"/>
                  <a:pt x="1524000" y="2228850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7595" y="683419"/>
            <a:ext cx="7618410" cy="16756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6005" y="4038600"/>
            <a:ext cx="7619205" cy="182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600" y="99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 bowl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16811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Grammys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04900" y="7503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Trending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2373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Transition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050268"/>
            <a:ext cx="1524000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Non-trending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56518" y="5068669"/>
            <a:ext cx="162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Non-trending but growing. 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49924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Non-trending and decaying.</a:t>
            </a:r>
            <a:endParaRPr lang="en-US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67597" y="3802989"/>
            <a:ext cx="7314403" cy="158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6800" y="2365375"/>
            <a:ext cx="7315200" cy="158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76400" y="540861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62650" y="5334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24199" y="5919215"/>
            <a:ext cx="152401" cy="176785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24400" y="5926015"/>
            <a:ext cx="152400" cy="169985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10200" y="5926015"/>
            <a:ext cx="165100" cy="1841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457586" y="3581400"/>
            <a:ext cx="493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US" sz="1200" b="1" dirty="0" err="1" smtClean="0">
                <a:latin typeface="Lucida Grande"/>
                <a:ea typeface="Lucida Grande"/>
                <a:cs typeface="Lucida Grande"/>
              </a:rPr>
              <a:t>ut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457586" y="2174359"/>
            <a:ext cx="455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US" sz="1200" b="1" dirty="0" err="1" smtClean="0">
                <a:latin typeface="Lucida Grande"/>
                <a:ea typeface="Lucida Grande"/>
                <a:cs typeface="Lucida Grande"/>
              </a:rPr>
              <a:t>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609600" y="3047206"/>
            <a:ext cx="8229600" cy="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571497" y="1867695"/>
            <a:ext cx="2365378" cy="15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94209" y="5879068"/>
            <a:ext cx="6237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1296195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62995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795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395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86400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77795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68395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05800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5400000">
            <a:off x="4648199" y="-1600993"/>
            <a:ext cx="381001" cy="7391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93509" y="1523206"/>
            <a:ext cx="30072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Linear Graph Union: 8 Graphs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8012" y="5955266"/>
            <a:ext cx="8229600" cy="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-573883" y="4771785"/>
            <a:ext cx="2365378" cy="15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293809" y="541789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60609" y="541789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02814" y="541789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18009" y="541789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84014" y="541789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5409" y="541789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466009" y="541789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303414" y="541789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30054" y="3524564"/>
            <a:ext cx="354456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Logarithmic Graph Union: 1 Graph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2359814" y="5090778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17214" y="5036896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74614" y="5033721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03414" y="5033721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17214" y="4655896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302620" y="4633578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303414" y="4122496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26420" y="4046296"/>
            <a:ext cx="304800" cy="3048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5" idx="2"/>
            <a:endCxn id="45" idx="7"/>
          </p:cNvCxnSpPr>
          <p:nvPr/>
        </p:nvCxnSpPr>
        <p:spPr>
          <a:xfrm rot="10800000" flipV="1">
            <a:off x="1423892" y="5166978"/>
            <a:ext cx="935923" cy="273236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  <a:endCxn id="46" idx="0"/>
          </p:cNvCxnSpPr>
          <p:nvPr/>
        </p:nvCxnSpPr>
        <p:spPr>
          <a:xfrm rot="16200000" flipH="1">
            <a:off x="2349052" y="5330139"/>
            <a:ext cx="174718" cy="795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55" idx="7"/>
          </p:cNvCxnSpPr>
          <p:nvPr/>
        </p:nvCxnSpPr>
        <p:spPr>
          <a:xfrm rot="10800000" flipV="1">
            <a:off x="2489896" y="4732096"/>
            <a:ext cx="1927318" cy="381000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4"/>
            <a:endCxn id="56" idx="0"/>
          </p:cNvCxnSpPr>
          <p:nvPr/>
        </p:nvCxnSpPr>
        <p:spPr>
          <a:xfrm rot="5400000">
            <a:off x="4379114" y="4922596"/>
            <a:ext cx="228600" cy="1588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1" idx="2"/>
            <a:endCxn id="59" idx="6"/>
          </p:cNvCxnSpPr>
          <p:nvPr/>
        </p:nvCxnSpPr>
        <p:spPr>
          <a:xfrm rot="10800000" flipV="1">
            <a:off x="4569614" y="4198696"/>
            <a:ext cx="3733800" cy="533400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4"/>
            <a:endCxn id="60" idx="0"/>
          </p:cNvCxnSpPr>
          <p:nvPr/>
        </p:nvCxnSpPr>
        <p:spPr>
          <a:xfrm rot="5400000">
            <a:off x="8199876" y="4453840"/>
            <a:ext cx="358682" cy="794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6" idx="2"/>
            <a:endCxn id="47" idx="7"/>
          </p:cNvCxnSpPr>
          <p:nvPr/>
        </p:nvCxnSpPr>
        <p:spPr>
          <a:xfrm rot="10800000" flipV="1">
            <a:off x="3632896" y="5113096"/>
            <a:ext cx="784318" cy="327118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6" idx="4"/>
            <a:endCxn id="48" idx="0"/>
          </p:cNvCxnSpPr>
          <p:nvPr/>
        </p:nvCxnSpPr>
        <p:spPr>
          <a:xfrm rot="16200000" flipH="1">
            <a:off x="4379511" y="5303198"/>
            <a:ext cx="228600" cy="795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3"/>
            <a:endCxn id="49" idx="7"/>
          </p:cNvCxnSpPr>
          <p:nvPr/>
        </p:nvCxnSpPr>
        <p:spPr>
          <a:xfrm rot="5400000">
            <a:off x="5917309" y="4860590"/>
            <a:ext cx="276411" cy="882836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8" idx="2"/>
            <a:endCxn id="51" idx="6"/>
          </p:cNvCxnSpPr>
          <p:nvPr/>
        </p:nvCxnSpPr>
        <p:spPr>
          <a:xfrm rot="10800000" flipV="1">
            <a:off x="7618410" y="5109920"/>
            <a:ext cx="685005" cy="384175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7" idx="4"/>
            <a:endCxn id="50" idx="0"/>
          </p:cNvCxnSpPr>
          <p:nvPr/>
        </p:nvCxnSpPr>
        <p:spPr>
          <a:xfrm rot="16200000" flipH="1">
            <a:off x="6435324" y="5301610"/>
            <a:ext cx="231775" cy="795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8" idx="4"/>
            <a:endCxn id="52" idx="0"/>
          </p:cNvCxnSpPr>
          <p:nvPr/>
        </p:nvCxnSpPr>
        <p:spPr>
          <a:xfrm rot="5400000">
            <a:off x="8263727" y="5302008"/>
            <a:ext cx="231775" cy="1588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0" idx="2"/>
            <a:endCxn id="57" idx="6"/>
          </p:cNvCxnSpPr>
          <p:nvPr/>
        </p:nvCxnSpPr>
        <p:spPr>
          <a:xfrm rot="10800000" flipV="1">
            <a:off x="6627014" y="4709777"/>
            <a:ext cx="1675606" cy="400143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0" idx="4"/>
            <a:endCxn id="58" idx="0"/>
          </p:cNvCxnSpPr>
          <p:nvPr/>
        </p:nvCxnSpPr>
        <p:spPr>
          <a:xfrm rot="16200000" flipH="1">
            <a:off x="8255346" y="4909452"/>
            <a:ext cx="247743" cy="794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prstDash val="dash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719960" y="304800"/>
            <a:ext cx="191884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Interval length = 8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11241</TotalTime>
  <Words>214</Words>
  <Application>Microsoft Macintosh PowerPoint</Application>
  <PresentationFormat>On-screen Show (4:3)</PresentationFormat>
  <Paragraphs>104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Texas A&amp;M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 Kamath</dc:creator>
  <cp:lastModifiedBy>Krishna Kamath</cp:lastModifiedBy>
  <cp:revision>132</cp:revision>
  <dcterms:created xsi:type="dcterms:W3CDTF">2011-04-26T04:25:20Z</dcterms:created>
  <dcterms:modified xsi:type="dcterms:W3CDTF">2011-04-26T06:10:39Z</dcterms:modified>
</cp:coreProperties>
</file>