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9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7" r:id="rId4"/>
    <p:sldId id="268" r:id="rId5"/>
  </p:sldIdLst>
  <p:sldSz cx="9144000" cy="5143500" type="screen16x9"/>
  <p:notesSz cx="6858000" cy="9144000"/>
  <p:defaultTextStyle>
    <a:defPPr>
      <a:defRPr lang="en-I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win Kanhere" initials="AK" lastIdx="91" clrIdx="0">
    <p:extLst>
      <p:ext uri="{19B8F6BF-5375-455C-9EA6-DF929625EA0E}">
        <p15:presenceInfo xmlns:p15="http://schemas.microsoft.com/office/powerpoint/2012/main" userId="90d818678d35ad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3DC"/>
    <a:srgbClr val="947B82"/>
    <a:srgbClr val="A69152"/>
    <a:srgbClr val="D5BEBF"/>
    <a:srgbClr val="3C3229"/>
    <a:srgbClr val="A7D9FF"/>
    <a:srgbClr val="1199FF"/>
    <a:srgbClr val="C2966B"/>
    <a:srgbClr val="DCD1B4"/>
    <a:srgbClr val="F5C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41054F-9BAA-4A1F-9399-3A336F647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BCB65-0C2E-4A0A-82B8-60E8EC3C8A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0E32572-0E9C-42E5-BD4E-81330790567B}" type="datetimeFigureOut">
              <a:rPr lang="en-IN" altLang="en-US"/>
              <a:pPr/>
              <a:t>12-01-2021</a:t>
            </a:fld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0D2CD-3FF6-4E32-90AA-E1976BA651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78E5-71C4-4BDE-BF47-9C6A4453B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7202ED1-D9DE-436D-8290-DC7B226725F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8BD378-65FD-40CD-B9F4-3D16E9ABC7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FFC7D-D550-4306-B659-93B6739BBF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82C37C1-A4C8-4DAE-BFA7-A310559A46F7}" type="datetimeFigureOut">
              <a:rPr lang="en-IN" altLang="en-US"/>
              <a:pPr/>
              <a:t>12-01-2021</a:t>
            </a:fld>
            <a:endParaRPr lang="en-I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1C8C64B-9814-4BA9-9B7F-B2DF931F76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35C083-C27B-4018-BF28-6B6869A64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C1766-8C9F-4E62-A80E-8D5D8D97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DFBD-043F-4F97-ACCD-B43DE5E15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CDDE126-FDA4-4BBA-8C40-54CAB9F6A18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DE126-FDA4-4BBA-8C40-54CAB9F6A180}" type="slidenum">
              <a:rPr lang="en-IN" altLang="en-US" smtClean="0"/>
              <a:pPr/>
              <a:t>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2416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4457C7BD-C9FD-45D6-A915-5E121522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CE28F3-825E-44BF-A184-E545147C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79B0034D-5E8E-4B4B-BE60-F133F6F1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34" y="364564"/>
            <a:ext cx="8089200" cy="601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87134" y="1028692"/>
            <a:ext cx="8056216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00" cap="small" spc="0" baseline="0">
                <a:solidFill>
                  <a:srgbClr val="A4001D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C0E6C4-E0C3-4000-9406-C12ED74AEB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8614" b="29036"/>
          <a:stretch/>
        </p:blipFill>
        <p:spPr>
          <a:xfrm>
            <a:off x="0" y="1575776"/>
            <a:ext cx="9144000" cy="3193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955FF-70E3-4D0E-94A7-6B95625971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44852" y="250118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ED69AC-A0DB-480A-A78A-2C83AC9F8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61409DE7-7982-4143-B3A2-33D16929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42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87133" y="1024963"/>
            <a:ext cx="8769600" cy="3718800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Title Placeholder 2">
            <a:extLst>
              <a:ext uri="{FF2B5EF4-FFF2-40B4-BE49-F238E27FC236}">
                <a16:creationId xmlns:a16="http://schemas.microsoft.com/office/drawing/2014/main" id="{90A0D6E3-9991-400C-BF77-F221D3804AA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7134" y="369351"/>
            <a:ext cx="7707313" cy="60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DC1FCF1-35DF-4D70-8130-B33B533F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Crimson" panose="02000503000000000000" pitchFamily="50" charset="0"/>
              </a:defRPr>
            </a:lvl1pPr>
          </a:lstStyle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491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207192" y="1052671"/>
            <a:ext cx="4320000" cy="3718800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616808" y="1052671"/>
            <a:ext cx="4320000" cy="3718800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DA849352-F485-4CF0-B066-C991324BC2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7134" y="369351"/>
            <a:ext cx="7707313" cy="60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9F9FC96-DD42-4285-BBE9-6240BE05B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Crimson" panose="02000503000000000000" pitchFamily="50" charset="0"/>
              </a:defRPr>
            </a:lvl1pPr>
          </a:lstStyle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383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91774" y="1024706"/>
            <a:ext cx="8769600" cy="1816607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192322" y="2918209"/>
            <a:ext cx="8769600" cy="1816607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Title Placeholder 2">
            <a:extLst>
              <a:ext uri="{FF2B5EF4-FFF2-40B4-BE49-F238E27FC236}">
                <a16:creationId xmlns:a16="http://schemas.microsoft.com/office/drawing/2014/main" id="{B18D35F0-163E-4735-AD3D-D315A63ED6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7134" y="369351"/>
            <a:ext cx="7707313" cy="60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B7B36CD-BACA-43D7-8450-26AB3CA4E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Crimson" panose="02000503000000000000" pitchFamily="50" charset="0"/>
              </a:defRPr>
            </a:lvl1pPr>
          </a:lstStyle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532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92323" y="1052671"/>
            <a:ext cx="4320000" cy="3759042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631679" y="1052671"/>
            <a:ext cx="4320000" cy="1823085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634971" y="2943919"/>
            <a:ext cx="4316706" cy="1830230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8A852090-AA6E-4A28-BD3E-A29677BFD0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7134" y="369351"/>
            <a:ext cx="7707313" cy="60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4B36C55-C50B-4F1B-8344-A60F8C3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Crimson" panose="02000503000000000000" pitchFamily="50" charset="0"/>
              </a:defRPr>
            </a:lvl1pPr>
          </a:lstStyle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012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87133" y="1017528"/>
            <a:ext cx="4320000" cy="1823085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193483" y="2940669"/>
            <a:ext cx="4320000" cy="1827114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636869" y="1017528"/>
            <a:ext cx="4320000" cy="1823085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630517" y="2947035"/>
            <a:ext cx="4320000" cy="1827114"/>
          </a:xfrm>
        </p:spPr>
        <p:txBody>
          <a:bodyPr/>
          <a:lstStyle>
            <a:lvl1pPr>
              <a:defRPr sz="20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B3675C2C-08E6-4A34-BB33-2697B8EF92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7134" y="369351"/>
            <a:ext cx="7707313" cy="60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281E116-C20D-473F-ACB0-0B355E1F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Crimson" panose="02000503000000000000" pitchFamily="50" charset="0"/>
              </a:defRPr>
            </a:lvl1pPr>
          </a:lstStyle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1265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CE6D-E728-4BB6-9885-E6BF7F3EC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5407" y="1971532"/>
            <a:ext cx="2373186" cy="60021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Thank you!</a:t>
            </a:r>
            <a:endParaRPr lang="en-IN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44088A1B-9A89-4A1C-9A3C-28877CB683F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3483" y="2940669"/>
            <a:ext cx="3448877" cy="1827114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enter contact info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4420A09-59C9-4B54-96E8-769F9C56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Crimson" panose="02000503000000000000" pitchFamily="50" charset="0"/>
              </a:defRPr>
            </a:lvl1pPr>
          </a:lstStyle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0422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0C003-757D-4A71-8C1A-2C8858D86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859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64ADC5-4014-4D0C-A23D-511D2CA7D2E1}"/>
              </a:ext>
            </a:extLst>
          </p:cNvPr>
          <p:cNvSpPr/>
          <p:nvPr/>
        </p:nvSpPr>
        <p:spPr>
          <a:xfrm>
            <a:off x="1" y="4800600"/>
            <a:ext cx="9143999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  <a:latin typeface="Arial"/>
            </a:endParaRPr>
          </a:p>
        </p:txBody>
      </p:sp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446804E1-F757-4643-8428-21AB7EFEA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7134" y="369351"/>
            <a:ext cx="8090592" cy="60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8CD75-236D-4247-80EB-83FA7098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34" y="1022973"/>
            <a:ext cx="8769732" cy="3717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title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8D8278B-8445-4553-9EFD-D01DD53DE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Crimson" panose="02000503000000000000" pitchFamily="50" charset="0"/>
              </a:defRPr>
            </a:lvl1pPr>
          </a:lstStyle>
          <a:p>
            <a:fld id="{15AFBCF4-FF24-49DE-AC5E-700FFC84B50E}" type="slidenum">
              <a:rPr lang="en-IN" altLang="en-US" smtClean="0"/>
              <a:pPr/>
              <a:t>‹#›</a:t>
            </a:fld>
            <a:endParaRPr lang="en-I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A2523-A74D-4A7A-8B2E-98B2D97175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517447" y="4800600"/>
            <a:ext cx="1626553" cy="347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5FAB7-47FA-4237-A832-11686567CB2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344852" y="258843"/>
            <a:ext cx="715646" cy="7156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</p:sldLayoutIdLst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2000" kern="1200" cap="none" spc="20" baseline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6297-5578-4D2E-843E-80D61CA5B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34" y="427492"/>
            <a:ext cx="8089200" cy="601200"/>
          </a:xfrm>
        </p:spPr>
        <p:txBody>
          <a:bodyPr/>
          <a:lstStyle/>
          <a:p>
            <a:r>
              <a:rPr lang="en-US" sz="3400" dirty="0">
                <a:ea typeface="MS PGothic"/>
              </a:rPr>
              <a:t>Allstate/Stanford Research Update: Observation Noise</a:t>
            </a:r>
            <a:endParaRPr lang="en-IN" sz="34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96DFD-DB12-4F84-A8F0-B9706439B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>
                <a:latin typeface="+mn-lt"/>
              </a:rPr>
              <a:t>Shubh Gupta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B7DF2-E642-4128-9139-C581EB21F17C}"/>
              </a:ext>
            </a:extLst>
          </p:cNvPr>
          <p:cNvSpPr txBox="1"/>
          <p:nvPr/>
        </p:nvSpPr>
        <p:spPr>
          <a:xfrm>
            <a:off x="-5906" y="4789096"/>
            <a:ext cx="286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Crimson" panose="02000503000000000000" pitchFamily="50" charset="0"/>
              </a:rPr>
              <a:t>Jan 12, 2021</a:t>
            </a:r>
          </a:p>
        </p:txBody>
      </p:sp>
    </p:spTree>
    <p:extLst>
      <p:ext uri="{BB962C8B-B14F-4D97-AF65-F5344CB8AC3E}">
        <p14:creationId xmlns:p14="http://schemas.microsoft.com/office/powerpoint/2010/main" val="18330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45C91-1BB3-43BB-B260-336D2FA0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" y="447703"/>
            <a:ext cx="8008849" cy="600218"/>
          </a:xfrm>
        </p:spPr>
        <p:txBody>
          <a:bodyPr/>
          <a:lstStyle/>
          <a:p>
            <a:r>
              <a:rPr lang="en-US" dirty="0"/>
              <a:t>Neural Network-based Probability Approximation for 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060C7-E30B-4A84-86C9-6973E3AE8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AFBCF4-FF24-49DE-AC5E-700FFC84B50E}" type="slidenum">
              <a:rPr lang="en-IN" altLang="en-US" smtClean="0"/>
              <a:pPr/>
              <a:t>1</a:t>
            </a:fld>
            <a:endParaRPr lang="en-I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BBAEB-84F6-42A4-BFCB-BD08EAE7C2DE}"/>
              </a:ext>
            </a:extLst>
          </p:cNvPr>
          <p:cNvSpPr/>
          <p:nvPr/>
        </p:nvSpPr>
        <p:spPr>
          <a:xfrm>
            <a:off x="3232702" y="1920367"/>
            <a:ext cx="1813528" cy="600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84E6E5-1A2E-40A0-841F-259C73327F68}"/>
              </a:ext>
            </a:extLst>
          </p:cNvPr>
          <p:cNvSpPr/>
          <p:nvPr/>
        </p:nvSpPr>
        <p:spPr>
          <a:xfrm>
            <a:off x="265678" y="1916684"/>
            <a:ext cx="1117014" cy="600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Reward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0303F-186F-4B77-AF7B-0377D00900F8}"/>
              </a:ext>
            </a:extLst>
          </p:cNvPr>
          <p:cNvSpPr/>
          <p:nvPr/>
        </p:nvSpPr>
        <p:spPr>
          <a:xfrm>
            <a:off x="265678" y="3324052"/>
            <a:ext cx="1117013" cy="604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61B097-EC22-4B3E-BE43-EDCA642D920E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1382692" y="2216793"/>
            <a:ext cx="2438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F95D32-B863-4378-8D1A-63921235D7B9}"/>
              </a:ext>
            </a:extLst>
          </p:cNvPr>
          <p:cNvCxnSpPr>
            <a:cxnSpLocks/>
          </p:cNvCxnSpPr>
          <p:nvPr/>
        </p:nvCxnSpPr>
        <p:spPr>
          <a:xfrm>
            <a:off x="1202159" y="2531724"/>
            <a:ext cx="0" cy="80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824EE6-A731-4434-AB42-1D5D76914411}"/>
              </a:ext>
            </a:extLst>
          </p:cNvPr>
          <p:cNvSpPr txBox="1"/>
          <p:nvPr/>
        </p:nvSpPr>
        <p:spPr>
          <a:xfrm>
            <a:off x="1363444" y="3431963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Actions: Noisy agent states</a:t>
            </a:r>
          </a:p>
          <a:p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DB0BC-2D2F-4471-865D-EB41F07C1D9D}"/>
              </a:ext>
            </a:extLst>
          </p:cNvPr>
          <p:cNvSpPr txBox="1"/>
          <p:nvPr/>
        </p:nvSpPr>
        <p:spPr>
          <a:xfrm>
            <a:off x="2226660" y="187823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1BE51-52B9-49BF-810A-E34806AF5C3E}"/>
              </a:ext>
            </a:extLst>
          </p:cNvPr>
          <p:cNvSpPr/>
          <p:nvPr/>
        </p:nvSpPr>
        <p:spPr>
          <a:xfrm>
            <a:off x="3821156" y="3338874"/>
            <a:ext cx="1117014" cy="600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Policies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C4190D-DE03-4DD5-9DD6-214CD8A9E5AB}"/>
              </a:ext>
            </a:extLst>
          </p:cNvPr>
          <p:cNvCxnSpPr>
            <a:cxnSpLocks/>
          </p:cNvCxnSpPr>
          <p:nvPr/>
        </p:nvCxnSpPr>
        <p:spPr>
          <a:xfrm>
            <a:off x="1382691" y="3760180"/>
            <a:ext cx="2438465" cy="1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44158D-F304-4157-8E51-155629953D3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379663" y="2516902"/>
            <a:ext cx="0" cy="82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35E670-33C6-4925-B3FE-B798572915B5}"/>
              </a:ext>
            </a:extLst>
          </p:cNvPr>
          <p:cNvSpPr/>
          <p:nvPr/>
        </p:nvSpPr>
        <p:spPr>
          <a:xfrm>
            <a:off x="2357842" y="2449646"/>
            <a:ext cx="1367386" cy="604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Probability Computation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A037CB5-9A28-4478-A167-AD250D559124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382692" y="2378711"/>
            <a:ext cx="975151" cy="373216"/>
          </a:xfrm>
          <a:prstGeom prst="bentConnector3">
            <a:avLst>
              <a:gd name="adj1" fmla="val 72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A5035B-38DA-47BF-A95C-52ED45AD814D}"/>
              </a:ext>
            </a:extLst>
          </p:cNvPr>
          <p:cNvSpPr txBox="1"/>
          <p:nvPr/>
        </p:nvSpPr>
        <p:spPr>
          <a:xfrm>
            <a:off x="1177412" y="2355666"/>
            <a:ext cx="111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Log probability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0B88F7-2B8E-4AD4-80D9-1B3E3168CC9D}"/>
              </a:ext>
            </a:extLst>
          </p:cNvPr>
          <p:cNvCxnSpPr>
            <a:endCxn id="36" idx="2"/>
          </p:cNvCxnSpPr>
          <p:nvPr/>
        </p:nvCxnSpPr>
        <p:spPr>
          <a:xfrm flipV="1">
            <a:off x="1382691" y="3054208"/>
            <a:ext cx="1658844" cy="4002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3F93FF-0EFB-4028-A83C-7FEFF31B663A}"/>
              </a:ext>
            </a:extLst>
          </p:cNvPr>
          <p:cNvSpPr txBox="1"/>
          <p:nvPr/>
        </p:nvSpPr>
        <p:spPr>
          <a:xfrm>
            <a:off x="3704130" y="1939247"/>
            <a:ext cx="13510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Next Agent States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527BAF-58C5-469F-A73C-41DB4C5F1783}"/>
              </a:ext>
            </a:extLst>
          </p:cNvPr>
          <p:cNvSpPr txBox="1"/>
          <p:nvPr/>
        </p:nvSpPr>
        <p:spPr>
          <a:xfrm>
            <a:off x="-73959" y="2737957"/>
            <a:ext cx="132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Optimization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434F13-78ED-466D-B5EB-0EC6427AA428}"/>
              </a:ext>
            </a:extLst>
          </p:cNvPr>
          <p:cNvSpPr/>
          <p:nvPr/>
        </p:nvSpPr>
        <p:spPr>
          <a:xfrm>
            <a:off x="5301745" y="946631"/>
            <a:ext cx="3581029" cy="325023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Training (to be done once)</a:t>
            </a:r>
            <a:r>
              <a:rPr lang="en-US" sz="16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Generate random agent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Simulate sensor observations from each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Calculate noisy agent state from state estimation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Fit a Neural Network to model probability distribution of noisy agent state from an input agent state</a:t>
            </a:r>
          </a:p>
          <a:p>
            <a:r>
              <a:rPr lang="en-US" sz="1600" u="sng" dirty="0"/>
              <a:t>Evaluation</a:t>
            </a:r>
            <a:r>
              <a:rPr lang="en-US" sz="1600" dirty="0"/>
              <a:t>:</a:t>
            </a:r>
          </a:p>
          <a:p>
            <a:r>
              <a:rPr lang="en-US" sz="1600" dirty="0"/>
              <a:t>Evaluate log probability of noisy states from the Neural Network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0EBB7E-1B3B-46FB-AB84-694C35B6D18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725228" y="2751927"/>
            <a:ext cx="1576517" cy="14449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E350FD-3E59-49AE-B8DF-65C6692C2AC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725228" y="946631"/>
            <a:ext cx="1576517" cy="180529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7501F9-DDFE-426E-B5C9-3449243476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Advantages</a:t>
            </a:r>
          </a:p>
          <a:p>
            <a:r>
              <a:rPr lang="en-US" dirty="0"/>
              <a:t>Separated AST optimization and probability computation from sensor observations</a:t>
            </a:r>
          </a:p>
          <a:p>
            <a:r>
              <a:rPr lang="en-US" dirty="0"/>
              <a:t>Fast probability evaluation in optimization </a:t>
            </a:r>
          </a:p>
          <a:p>
            <a:r>
              <a:rPr lang="en-US" dirty="0"/>
              <a:t>Supports batching during evaluation and training</a:t>
            </a:r>
          </a:p>
          <a:p>
            <a:r>
              <a:rPr lang="en-US" dirty="0"/>
              <a:t>Does not require a probabilistic model for measurements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Challenges</a:t>
            </a:r>
          </a:p>
          <a:p>
            <a:r>
              <a:rPr lang="en-US" dirty="0"/>
              <a:t>Incorporating sequential algorithms requires many samples of agent state sequences in training</a:t>
            </a:r>
          </a:p>
          <a:p>
            <a:r>
              <a:rPr lang="en-US" dirty="0"/>
              <a:t>Neural network probability distribution is modeled as a Gaussian distribution with zero off-diagonal covariance terms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31316A-0242-4B80-BAC8-6DA3AC04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41004-82CF-4C8E-8BCC-1CA1BCCCF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AFBCF4-FF24-49DE-AC5E-700FFC84B50E}" type="slidenum">
              <a:rPr lang="en-IN" altLang="en-US" smtClean="0"/>
              <a:pPr/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231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01E2E1-73ED-46FC-BE53-61A5E39BEF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A629F-B7BC-4AB1-9FE0-615C2BA4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DB8DF-98B1-4AAC-ADAF-4856FFBBD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AFBCF4-FF24-49DE-AC5E-700FFC84B50E}" type="slidenum">
              <a:rPr lang="en-IN" altLang="en-US" smtClean="0"/>
              <a:pPr/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8517486"/>
      </p:ext>
    </p:extLst>
  </p:cSld>
  <p:clrMapOvr>
    <a:masterClrMapping/>
  </p:clrMapOvr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156</Words>
  <Application>Microsoft Office PowerPoint</Application>
  <PresentationFormat>On-screen Show (16:9)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Crimson</vt:lpstr>
      <vt:lpstr>Source Sans Pro</vt:lpstr>
      <vt:lpstr>Source Sans Pro Semibold</vt:lpstr>
      <vt:lpstr>Wingdings</vt:lpstr>
      <vt:lpstr>SU_Template_TopBar</vt:lpstr>
      <vt:lpstr>Allstate/Stanford Research Update: Observation Noise</vt:lpstr>
      <vt:lpstr>Neural Network-based Probability Approximation for AST</vt:lpstr>
      <vt:lpstr>Key Features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Overview of ROS and Kalman Filter</dc:title>
  <dc:creator>Shubh Gupta</dc:creator>
  <cp:lastModifiedBy>Shubh Gupta</cp:lastModifiedBy>
  <cp:revision>417</cp:revision>
  <dcterms:created xsi:type="dcterms:W3CDTF">2020-09-20T18:59:01Z</dcterms:created>
  <dcterms:modified xsi:type="dcterms:W3CDTF">2021-01-12T21:57:36Z</dcterms:modified>
</cp:coreProperties>
</file>