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305" r:id="rId2"/>
    <p:sldId id="329" r:id="rId3"/>
    <p:sldId id="306" r:id="rId4"/>
    <p:sldId id="331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327"/>
  </p:normalViewPr>
  <p:slideViewPr>
    <p:cSldViewPr snapToGrid="0" snapToObjects="1">
      <p:cViewPr varScale="1">
        <p:scale>
          <a:sx n="102" d="100"/>
          <a:sy n="102" d="100"/>
        </p:scale>
        <p:origin x="192" y="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1FCA70-065E-DD49-B9F6-5E0C395FBB55}" type="datetimeFigureOut">
              <a:rPr lang="en-US" smtClean="0"/>
              <a:t>11/2/20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259641-A17E-6F43-8D9A-CC5EAB382B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720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EF8759-1139-2A43-892E-D66C2A8642B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3027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EF8759-1139-2A43-892E-D66C2A8642B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7406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EF8759-1139-2A43-892E-D66C2A8642B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8034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8AB806-C043-794F-9037-0441D31D29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98C7F4-A404-BF4B-B6C0-0221EB4EB1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948AC2-8F6C-C645-BF59-7F15840F4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599E0-569C-254C-A5CC-3F98A9CFDBC1}" type="datetimeFigureOut">
              <a:rPr lang="en-US" smtClean="0"/>
              <a:t>11/2/20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F61DDB-A4DF-E64F-B151-EB19D65F98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174456-358A-6E42-B7E1-C776E45AE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90B64-8C80-DD46-B198-558F7E4109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7310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14F7C-FC30-CA4A-BC0F-60ADEE94F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B6F181-2BBF-8649-929A-4D37CB7453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EC6A7D-2697-7C48-9A6C-58BAFC47D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599E0-569C-254C-A5CC-3F98A9CFDBC1}" type="datetimeFigureOut">
              <a:rPr lang="en-US" smtClean="0"/>
              <a:t>11/2/20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607ABF-1237-1B49-841F-CDBA0EB92A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A1BD0F-E21C-9043-A326-BFC1E205D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90B64-8C80-DD46-B198-558F7E4109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2561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9993269-AD7E-EA4B-8842-53ABCA42CB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1DF220-1547-B444-898A-C21A40F39F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57C8A5-9CC2-1F47-AA37-0102333FAD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599E0-569C-254C-A5CC-3F98A9CFDBC1}" type="datetimeFigureOut">
              <a:rPr lang="en-US" smtClean="0"/>
              <a:t>11/2/20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E5A8D3-D609-7F44-87B4-A02EF121F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FCCD5F-5348-6047-A3A9-A882D2E96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90B64-8C80-DD46-B198-558F7E4109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8484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F7A18-6B12-A541-BF09-9BC36F26C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991C9C-E448-B948-A239-9AB4CE15C6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565BAD-3102-B844-9D95-A3D8CAB3A0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599E0-569C-254C-A5CC-3F98A9CFDBC1}" type="datetimeFigureOut">
              <a:rPr lang="en-US" smtClean="0"/>
              <a:t>11/2/20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C15FF1-9C74-D349-83B3-FE2093DE8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62BB3B-74C3-3747-9B9B-CD4B057A2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90B64-8C80-DD46-B198-558F7E4109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2542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00A4E-0CA5-A045-B90F-5E37B6D03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526F63-A833-0448-B4D6-7A3B83F243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725262-C3EC-D747-914A-081D3D506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599E0-569C-254C-A5CC-3F98A9CFDBC1}" type="datetimeFigureOut">
              <a:rPr lang="en-US" smtClean="0"/>
              <a:t>11/2/20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D254E9-510D-D94B-89FD-662C4B69D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0A6CA1-5260-9B4D-8A63-943E96BDA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90B64-8C80-DD46-B198-558F7E4109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884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6B346-EEB6-3C48-98B8-C0CF26ABB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901CE6-C133-EC46-BE6F-5931E922E2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816B66-897B-B54A-8CC4-658894ACD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AFA3BD-F05A-D444-943E-4B60320D8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599E0-569C-254C-A5CC-3F98A9CFDBC1}" type="datetimeFigureOut">
              <a:rPr lang="en-US" smtClean="0"/>
              <a:t>11/2/20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313FFF-3F34-5440-860F-B0F2F0B1B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89F197-8364-5543-BC05-D7FEB8909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90B64-8C80-DD46-B198-558F7E4109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651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8F6CB2-D722-A84E-A12C-3E86B847FF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B1EB9E-0C93-634B-A437-47392B4550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EB732E-499A-A547-AD0C-65D8441B55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44B3E9-1099-C24A-893F-AD1D8BD41E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CD6B0BD-83A5-C948-9B07-AB1414E6E0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35FAF83-E1EE-824B-A402-5593D66BF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599E0-569C-254C-A5CC-3F98A9CFDBC1}" type="datetimeFigureOut">
              <a:rPr lang="en-US" smtClean="0"/>
              <a:t>11/2/20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8BF0EB2-0556-AF41-880D-A3EB7EED5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E697CF8-006C-3A4F-A857-531AF10F3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90B64-8C80-DD46-B198-558F7E4109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3237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68A0B-FB98-5947-85B0-3A6430167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94999F-78F4-E645-9609-F0B92A1E34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599E0-569C-254C-A5CC-3F98A9CFDBC1}" type="datetimeFigureOut">
              <a:rPr lang="en-US" smtClean="0"/>
              <a:t>11/2/20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4E1131-BA38-F44C-94E0-686BDA99CE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5EB22C-8F45-AF40-AE0E-AC67CF839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90B64-8C80-DD46-B198-558F7E4109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9662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C95E5A-A1CA-714C-A147-30FE0C07F1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599E0-569C-254C-A5CC-3F98A9CFDBC1}" type="datetimeFigureOut">
              <a:rPr lang="en-US" smtClean="0"/>
              <a:t>11/2/20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29D507-C8FB-514A-BB6F-19D360ECA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F75B3D-19EF-844A-8334-CF21CC19D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90B64-8C80-DD46-B198-558F7E4109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0587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54651-5557-7F48-865C-7ECA01433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CFEDBC-645A-144A-9F6D-14EC4263E0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880B1F-8FA6-3143-BADF-D5D656D7A0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93B05D-5F94-4647-897A-27D8C3138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599E0-569C-254C-A5CC-3F98A9CFDBC1}" type="datetimeFigureOut">
              <a:rPr lang="en-US" smtClean="0"/>
              <a:t>11/2/20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279A07-EA1A-BA4F-A21E-1500AB590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33CF6F-090F-114F-BC77-41C2DEFCB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90B64-8C80-DD46-B198-558F7E4109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447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DE4A9-1DE0-334C-86CE-4D0B5795BA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E61F6C6-F0B6-B04D-8DB4-518614ECFB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FBA4C8-AF6A-4E4B-B195-AFEE8CFB5C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88B12C-FCC4-DA42-B46D-4E7B309C4F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599E0-569C-254C-A5CC-3F98A9CFDBC1}" type="datetimeFigureOut">
              <a:rPr lang="en-US" smtClean="0"/>
              <a:t>11/2/20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BCC3D5-27E1-8C43-8599-854EC3B6F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DDB048-AA9F-EF47-9B16-E4D5BFC7E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90B64-8C80-DD46-B198-558F7E4109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7403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109305-AD42-B74A-B248-FA0DF37F1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6C83C5-F4D0-5D43-BBE9-F3DA063D87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EE5584-12CC-894B-AA26-95670F4A4D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E599E0-569C-254C-A5CC-3F98A9CFDBC1}" type="datetimeFigureOut">
              <a:rPr lang="en-US" smtClean="0"/>
              <a:t>11/2/20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675560-3409-9F4F-911A-1C0B2F6635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E3333D-026F-CA47-AC60-F6B8BF0A4E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E90B64-8C80-DD46-B198-558F7E4109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26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emf"/><Relationship Id="rId5" Type="http://schemas.openxmlformats.org/officeDocument/2006/relationships/image" Target="../media/image3.emf"/><Relationship Id="rId4" Type="http://schemas.openxmlformats.org/officeDocument/2006/relationships/image" Target="../media/image2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emf"/><Relationship Id="rId13" Type="http://schemas.openxmlformats.org/officeDocument/2006/relationships/image" Target="../media/image17.emf"/><Relationship Id="rId3" Type="http://schemas.openxmlformats.org/officeDocument/2006/relationships/image" Target="../media/image7.png"/><Relationship Id="rId7" Type="http://schemas.openxmlformats.org/officeDocument/2006/relationships/image" Target="../media/image11.emf"/><Relationship Id="rId12" Type="http://schemas.openxmlformats.org/officeDocument/2006/relationships/image" Target="../media/image16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emf"/><Relationship Id="rId11" Type="http://schemas.openxmlformats.org/officeDocument/2006/relationships/image" Target="../media/image15.emf"/><Relationship Id="rId5" Type="http://schemas.openxmlformats.org/officeDocument/2006/relationships/image" Target="../media/image9.emf"/><Relationship Id="rId10" Type="http://schemas.openxmlformats.org/officeDocument/2006/relationships/image" Target="../media/image14.emf"/><Relationship Id="rId4" Type="http://schemas.openxmlformats.org/officeDocument/2006/relationships/image" Target="../media/image8.emf"/><Relationship Id="rId9" Type="http://schemas.openxmlformats.org/officeDocument/2006/relationships/image" Target="../media/image13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D3CE6E-0719-C942-BE47-743ABF2E0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Signal Temporal Logic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DC9D3CF-A70D-8445-A029-AD3730A5F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91033" y="1808281"/>
            <a:ext cx="11425767" cy="4577808"/>
          </a:xfrm>
        </p:spPr>
        <p:txBody>
          <a:bodyPr>
            <a:normAutofit/>
          </a:bodyPr>
          <a:lstStyle/>
          <a:p>
            <a:r>
              <a:rPr lang="en-US" sz="2400" dirty="0"/>
              <a:t>Temporal logics provide </a:t>
            </a:r>
            <a:r>
              <a:rPr lang="en-US" sz="2400" i="1" dirty="0"/>
              <a:t>rules and formalisms </a:t>
            </a:r>
            <a:r>
              <a:rPr lang="en-US" sz="2400" dirty="0"/>
              <a:t>for representing, and reasoning about propositions qualified in terms of time. </a:t>
            </a:r>
          </a:p>
          <a:p>
            <a:pPr lvl="1"/>
            <a:r>
              <a:rPr lang="en-US" sz="1867" dirty="0"/>
              <a:t>E.g., Planes flying in this area will eventually land in the next 5 minutes.</a:t>
            </a:r>
          </a:p>
          <a:p>
            <a:r>
              <a:rPr lang="en-US" sz="2400" dirty="0"/>
              <a:t>STL is specified over dense-time real-valued signals, such as time-series data produced from continuous and hybrid systems.</a:t>
            </a:r>
          </a:p>
        </p:txBody>
      </p:sp>
      <p:grpSp>
        <p:nvGrpSpPr>
          <p:cNvPr id="72" name="Group 71">
            <a:extLst>
              <a:ext uri="{FF2B5EF4-FFF2-40B4-BE49-F238E27FC236}">
                <a16:creationId xmlns:a16="http://schemas.microsoft.com/office/drawing/2014/main" id="{DDAAA3B4-EEC9-1342-9C76-D1FEEA2F5387}"/>
              </a:ext>
            </a:extLst>
          </p:cNvPr>
          <p:cNvGrpSpPr/>
          <p:nvPr/>
        </p:nvGrpSpPr>
        <p:grpSpPr>
          <a:xfrm>
            <a:off x="546537" y="1797270"/>
            <a:ext cx="9973264" cy="1077218"/>
            <a:chOff x="409903" y="1347952"/>
            <a:chExt cx="7479948" cy="807913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D3E84B37-2B0C-BC48-84ED-2188B36F622E}"/>
                </a:ext>
              </a:extLst>
            </p:cNvPr>
            <p:cNvSpPr txBox="1"/>
            <p:nvPr/>
          </p:nvSpPr>
          <p:spPr>
            <a:xfrm>
              <a:off x="409903" y="1347952"/>
              <a:ext cx="1379483" cy="8079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/>
                <a:t>LOGIC	</a:t>
              </a:r>
            </a:p>
          </p:txBody>
        </p: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D737115E-C223-6145-95CD-5D511C24713E}"/>
                </a:ext>
              </a:extLst>
            </p:cNvPr>
            <p:cNvGrpSpPr/>
            <p:nvPr/>
          </p:nvGrpSpPr>
          <p:grpSpPr>
            <a:xfrm>
              <a:off x="2792083" y="1358181"/>
              <a:ext cx="4798462" cy="407133"/>
              <a:chOff x="2089588" y="1358182"/>
              <a:chExt cx="4798462" cy="407133"/>
            </a:xfrm>
          </p:grpSpPr>
          <p:pic>
            <p:nvPicPr>
              <p:cNvPr id="19" name="Picture 18">
                <a:extLst>
                  <a:ext uri="{FF2B5EF4-FFF2-40B4-BE49-F238E27FC236}">
                    <a16:creationId xmlns:a16="http://schemas.microsoft.com/office/drawing/2014/main" id="{0710823E-8E67-744E-AF2A-BCE7FE038BF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89588" y="1409715"/>
                <a:ext cx="1181100" cy="355600"/>
              </a:xfrm>
              <a:prstGeom prst="rect">
                <a:avLst/>
              </a:prstGeom>
            </p:spPr>
          </p:pic>
          <p:pic>
            <p:nvPicPr>
              <p:cNvPr id="20" name="Picture 19">
                <a:extLst>
                  <a:ext uri="{FF2B5EF4-FFF2-40B4-BE49-F238E27FC236}">
                    <a16:creationId xmlns:a16="http://schemas.microsoft.com/office/drawing/2014/main" id="{080866CD-9E58-6E41-B40B-27D634614B4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177669" y="1407850"/>
                <a:ext cx="1181100" cy="355600"/>
              </a:xfrm>
              <a:prstGeom prst="rect">
                <a:avLst/>
              </a:prstGeom>
            </p:spPr>
          </p:pic>
          <p:pic>
            <p:nvPicPr>
              <p:cNvPr id="21" name="Picture 20">
                <a:extLst>
                  <a:ext uri="{FF2B5EF4-FFF2-40B4-BE49-F238E27FC236}">
                    <a16:creationId xmlns:a16="http://schemas.microsoft.com/office/drawing/2014/main" id="{56D163A5-BD5B-A942-9836-B4945476030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265750" y="1358182"/>
                <a:ext cx="622300" cy="342900"/>
              </a:xfrm>
              <a:prstGeom prst="rect">
                <a:avLst/>
              </a:prstGeom>
            </p:spPr>
          </p:pic>
        </p:grp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E64B605-52B0-8A4F-AA32-1E9F60A414E6}"/>
                </a:ext>
              </a:extLst>
            </p:cNvPr>
            <p:cNvSpPr txBox="1"/>
            <p:nvPr/>
          </p:nvSpPr>
          <p:spPr>
            <a:xfrm>
              <a:off x="2792083" y="1808252"/>
              <a:ext cx="1181100" cy="3462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AND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5153370-A9AE-B342-9763-36F3BE05B6C6}"/>
                </a:ext>
              </a:extLst>
            </p:cNvPr>
            <p:cNvSpPr txBox="1"/>
            <p:nvPr/>
          </p:nvSpPr>
          <p:spPr>
            <a:xfrm>
              <a:off x="4861057" y="1763449"/>
              <a:ext cx="1181100" cy="3462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OR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3AC60626-9C7E-014C-8704-F9781CF51895}"/>
                </a:ext>
              </a:extLst>
            </p:cNvPr>
            <p:cNvSpPr txBox="1"/>
            <p:nvPr/>
          </p:nvSpPr>
          <p:spPr>
            <a:xfrm>
              <a:off x="6708751" y="1763449"/>
              <a:ext cx="1181100" cy="3462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NOT</a:t>
              </a:r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043EDF60-3CE8-7B4A-87EB-B4999CC8D82C}"/>
              </a:ext>
            </a:extLst>
          </p:cNvPr>
          <p:cNvGrpSpPr/>
          <p:nvPr/>
        </p:nvGrpSpPr>
        <p:grpSpPr>
          <a:xfrm>
            <a:off x="546536" y="3162843"/>
            <a:ext cx="10179968" cy="937116"/>
            <a:chOff x="409902" y="2372132"/>
            <a:chExt cx="7634976" cy="702837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273130A-D3F9-7F4B-9FED-CA8C2A08D6F1}"/>
                </a:ext>
              </a:extLst>
            </p:cNvPr>
            <p:cNvSpPr txBox="1"/>
            <p:nvPr/>
          </p:nvSpPr>
          <p:spPr>
            <a:xfrm>
              <a:off x="409902" y="2465622"/>
              <a:ext cx="2010105" cy="4385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/>
                <a:t>TEMPORAL</a:t>
              </a:r>
            </a:p>
          </p:txBody>
        </p:sp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7DBA26E9-BC40-314C-822E-BF9CE75F18AD}"/>
                </a:ext>
              </a:extLst>
            </p:cNvPr>
            <p:cNvGrpSpPr/>
            <p:nvPr/>
          </p:nvGrpSpPr>
          <p:grpSpPr>
            <a:xfrm>
              <a:off x="2193761" y="2372132"/>
              <a:ext cx="5851117" cy="702837"/>
              <a:chOff x="2193761" y="2372132"/>
              <a:chExt cx="5851117" cy="702837"/>
            </a:xfrm>
          </p:grpSpPr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id="{8F676BEB-E2C1-BA4D-BB80-3BE6A10D1787}"/>
                  </a:ext>
                </a:extLst>
              </p:cNvPr>
              <p:cNvCxnSpPr>
                <a:cxnSpLocks/>
                <a:stCxn id="28" idx="2"/>
              </p:cNvCxnSpPr>
              <p:nvPr/>
            </p:nvCxnSpPr>
            <p:spPr>
              <a:xfrm>
                <a:off x="2892519" y="2927287"/>
                <a:ext cx="5152359" cy="0"/>
              </a:xfrm>
              <a:prstGeom prst="straightConnector1">
                <a:avLst/>
              </a:prstGeom>
              <a:ln w="22225">
                <a:solidFill>
                  <a:schemeClr val="tx1"/>
                </a:solidFill>
                <a:headEnd type="none" w="sm" len="lg"/>
                <a:tailEnd type="triangle" w="sm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AAA67C87-C3FE-BC4F-9838-01C608891CCF}"/>
                  </a:ext>
                </a:extLst>
              </p:cNvPr>
              <p:cNvSpPr/>
              <p:nvPr/>
            </p:nvSpPr>
            <p:spPr>
              <a:xfrm>
                <a:off x="2892519" y="2864225"/>
                <a:ext cx="126124" cy="126124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B094FED6-954F-1D40-AADE-71B18D54E8AA}"/>
                  </a:ext>
                </a:extLst>
              </p:cNvPr>
              <p:cNvSpPr/>
              <p:nvPr/>
            </p:nvSpPr>
            <p:spPr>
              <a:xfrm>
                <a:off x="3411804" y="2864225"/>
                <a:ext cx="126124" cy="126124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A01EFD61-AD3B-4141-A7EA-2D5AD0E3681B}"/>
                  </a:ext>
                </a:extLst>
              </p:cNvPr>
              <p:cNvSpPr/>
              <p:nvPr/>
            </p:nvSpPr>
            <p:spPr>
              <a:xfrm>
                <a:off x="3931089" y="2864225"/>
                <a:ext cx="126124" cy="126124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28EF564A-AD72-1541-887B-101A390F061E}"/>
                  </a:ext>
                </a:extLst>
              </p:cNvPr>
              <p:cNvSpPr/>
              <p:nvPr/>
            </p:nvSpPr>
            <p:spPr>
              <a:xfrm>
                <a:off x="4450374" y="2864225"/>
                <a:ext cx="126124" cy="126124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2F692DEE-0D8F-8E40-B2B7-32770BF84249}"/>
                  </a:ext>
                </a:extLst>
              </p:cNvPr>
              <p:cNvSpPr/>
              <p:nvPr/>
            </p:nvSpPr>
            <p:spPr>
              <a:xfrm>
                <a:off x="4969659" y="2864225"/>
                <a:ext cx="126124" cy="126124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80D935CD-B9BA-0940-B43C-2458DE20DEA8}"/>
                  </a:ext>
                </a:extLst>
              </p:cNvPr>
              <p:cNvSpPr/>
              <p:nvPr/>
            </p:nvSpPr>
            <p:spPr>
              <a:xfrm>
                <a:off x="5488944" y="2864225"/>
                <a:ext cx="126124" cy="126124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AF65E805-33CB-3C4F-BE5F-661788C80920}"/>
                  </a:ext>
                </a:extLst>
              </p:cNvPr>
              <p:cNvSpPr/>
              <p:nvPr/>
            </p:nvSpPr>
            <p:spPr>
              <a:xfrm>
                <a:off x="6008229" y="2864225"/>
                <a:ext cx="126124" cy="126124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F7FE5668-64AD-AE4C-8F5F-8743AB12A866}"/>
                  </a:ext>
                </a:extLst>
              </p:cNvPr>
              <p:cNvSpPr/>
              <p:nvPr/>
            </p:nvSpPr>
            <p:spPr>
              <a:xfrm>
                <a:off x="6527514" y="2864225"/>
                <a:ext cx="126124" cy="126124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B05D6037-16EA-084D-AE7F-14DD15C9D9A9}"/>
                  </a:ext>
                </a:extLst>
              </p:cNvPr>
              <p:cNvSpPr/>
              <p:nvPr/>
            </p:nvSpPr>
            <p:spPr>
              <a:xfrm>
                <a:off x="7048868" y="2864225"/>
                <a:ext cx="126124" cy="126124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7EE26BF2-2693-0047-8687-380851B50FB1}"/>
                  </a:ext>
                </a:extLst>
              </p:cNvPr>
              <p:cNvSpPr/>
              <p:nvPr/>
            </p:nvSpPr>
            <p:spPr>
              <a:xfrm>
                <a:off x="7570222" y="2869561"/>
                <a:ext cx="126124" cy="126124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pic>
            <p:nvPicPr>
              <p:cNvPr id="38" name="Picture 37">
                <a:extLst>
                  <a:ext uri="{FF2B5EF4-FFF2-40B4-BE49-F238E27FC236}">
                    <a16:creationId xmlns:a16="http://schemas.microsoft.com/office/drawing/2014/main" id="{37E736EA-954A-2645-A881-F30EAEC9A0D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389635" y="2379572"/>
                <a:ext cx="254000" cy="419100"/>
              </a:xfrm>
              <a:prstGeom prst="rect">
                <a:avLst/>
              </a:prstGeom>
            </p:spPr>
          </p:pic>
          <p:pic>
            <p:nvPicPr>
              <p:cNvPr id="39" name="Picture 38">
                <a:extLst>
                  <a:ext uri="{FF2B5EF4-FFF2-40B4-BE49-F238E27FC236}">
                    <a16:creationId xmlns:a16="http://schemas.microsoft.com/office/drawing/2014/main" id="{60E8C8F7-9BEB-EB49-941C-83044898BCB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911446" y="2372132"/>
                <a:ext cx="254000" cy="419100"/>
              </a:xfrm>
              <a:prstGeom prst="rect">
                <a:avLst/>
              </a:prstGeom>
            </p:spPr>
          </p:pic>
          <p:pic>
            <p:nvPicPr>
              <p:cNvPr id="40" name="Picture 39">
                <a:extLst>
                  <a:ext uri="{FF2B5EF4-FFF2-40B4-BE49-F238E27FC236}">
                    <a16:creationId xmlns:a16="http://schemas.microsoft.com/office/drawing/2014/main" id="{F77E41CE-0628-DB4F-80B4-2BB37293447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425006" y="2379572"/>
                <a:ext cx="254000" cy="419100"/>
              </a:xfrm>
              <a:prstGeom prst="rect">
                <a:avLst/>
              </a:prstGeom>
            </p:spPr>
          </p:pic>
          <p:pic>
            <p:nvPicPr>
              <p:cNvPr id="41" name="Picture 40">
                <a:extLst>
                  <a:ext uri="{FF2B5EF4-FFF2-40B4-BE49-F238E27FC236}">
                    <a16:creationId xmlns:a16="http://schemas.microsoft.com/office/drawing/2014/main" id="{FBD84413-74F3-E643-969D-BEA8EEC31D1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931363" y="2379572"/>
                <a:ext cx="254000" cy="419100"/>
              </a:xfrm>
              <a:prstGeom prst="rect">
                <a:avLst/>
              </a:prstGeom>
            </p:spPr>
          </p:pic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7D9582C1-FC80-8746-9F87-25A71C2D1CE1}"/>
                  </a:ext>
                </a:extLst>
              </p:cNvPr>
              <p:cNvSpPr txBox="1"/>
              <p:nvPr/>
            </p:nvSpPr>
            <p:spPr>
              <a:xfrm>
                <a:off x="2193761" y="2728720"/>
                <a:ext cx="841082" cy="3462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Time</a:t>
                </a:r>
              </a:p>
            </p:txBody>
          </p:sp>
        </p:grp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B3D9D248-0675-1945-A48A-04A40BDE6627}"/>
              </a:ext>
            </a:extLst>
          </p:cNvPr>
          <p:cNvGrpSpPr/>
          <p:nvPr/>
        </p:nvGrpSpPr>
        <p:grpSpPr>
          <a:xfrm>
            <a:off x="546537" y="4624032"/>
            <a:ext cx="11034816" cy="1299585"/>
            <a:chOff x="409903" y="3468024"/>
            <a:chExt cx="8276112" cy="974689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51050B0-A652-D04E-A641-4A50DECB770B}"/>
                </a:ext>
              </a:extLst>
            </p:cNvPr>
            <p:cNvSpPr txBox="1"/>
            <p:nvPr/>
          </p:nvSpPr>
          <p:spPr>
            <a:xfrm>
              <a:off x="409903" y="3655291"/>
              <a:ext cx="1379484" cy="4385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/>
                <a:t>SIGNAL</a:t>
              </a:r>
            </a:p>
          </p:txBody>
        </p: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20CB2084-A2D7-4A45-9E4C-653A5E14956D}"/>
                </a:ext>
              </a:extLst>
            </p:cNvPr>
            <p:cNvGrpSpPr/>
            <p:nvPr/>
          </p:nvGrpSpPr>
          <p:grpSpPr>
            <a:xfrm>
              <a:off x="1991164" y="3468024"/>
              <a:ext cx="6694851" cy="974689"/>
              <a:chOff x="1991164" y="3468024"/>
              <a:chExt cx="6694851" cy="974689"/>
            </a:xfrm>
          </p:grpSpPr>
          <p:sp>
            <p:nvSpPr>
              <p:cNvPr id="46" name="Freeform 45">
                <a:extLst>
                  <a:ext uri="{FF2B5EF4-FFF2-40B4-BE49-F238E27FC236}">
                    <a16:creationId xmlns:a16="http://schemas.microsoft.com/office/drawing/2014/main" id="{113E6440-1134-2E4F-91F1-32FB98D47BA1}"/>
                  </a:ext>
                </a:extLst>
              </p:cNvPr>
              <p:cNvSpPr/>
              <p:nvPr/>
            </p:nvSpPr>
            <p:spPr>
              <a:xfrm>
                <a:off x="2003729" y="3515555"/>
                <a:ext cx="6679095" cy="864096"/>
              </a:xfrm>
              <a:custGeom>
                <a:avLst/>
                <a:gdLst>
                  <a:gd name="connsiteX0" fmla="*/ 0 w 6679095"/>
                  <a:gd name="connsiteY0" fmla="*/ 841760 h 864096"/>
                  <a:gd name="connsiteX1" fmla="*/ 954156 w 6679095"/>
                  <a:gd name="connsiteY1" fmla="*/ 14824 h 864096"/>
                  <a:gd name="connsiteX2" fmla="*/ 2393342 w 6679095"/>
                  <a:gd name="connsiteY2" fmla="*/ 738393 h 864096"/>
                  <a:gd name="connsiteX3" fmla="*/ 3753015 w 6679095"/>
                  <a:gd name="connsiteY3" fmla="*/ 22775 h 864096"/>
                  <a:gd name="connsiteX4" fmla="*/ 4961614 w 6679095"/>
                  <a:gd name="connsiteY4" fmla="*/ 237461 h 864096"/>
                  <a:gd name="connsiteX5" fmla="*/ 5971429 w 6679095"/>
                  <a:gd name="connsiteY5" fmla="*/ 833808 h 864096"/>
                  <a:gd name="connsiteX6" fmla="*/ 6679095 w 6679095"/>
                  <a:gd name="connsiteY6" fmla="*/ 722490 h 86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679095" h="864096">
                    <a:moveTo>
                      <a:pt x="0" y="841760"/>
                    </a:moveTo>
                    <a:cubicBezTo>
                      <a:pt x="277633" y="436906"/>
                      <a:pt x="555266" y="32052"/>
                      <a:pt x="954156" y="14824"/>
                    </a:cubicBezTo>
                    <a:cubicBezTo>
                      <a:pt x="1353046" y="-2404"/>
                      <a:pt x="1926866" y="737068"/>
                      <a:pt x="2393342" y="738393"/>
                    </a:cubicBezTo>
                    <a:cubicBezTo>
                      <a:pt x="2859818" y="739718"/>
                      <a:pt x="3324970" y="106264"/>
                      <a:pt x="3753015" y="22775"/>
                    </a:cubicBezTo>
                    <a:cubicBezTo>
                      <a:pt x="4181060" y="-60714"/>
                      <a:pt x="4591878" y="102289"/>
                      <a:pt x="4961614" y="237461"/>
                    </a:cubicBezTo>
                    <a:cubicBezTo>
                      <a:pt x="5331350" y="372633"/>
                      <a:pt x="5685182" y="752970"/>
                      <a:pt x="5971429" y="833808"/>
                    </a:cubicBezTo>
                    <a:cubicBezTo>
                      <a:pt x="6257676" y="914646"/>
                      <a:pt x="6468385" y="818568"/>
                      <a:pt x="6679095" y="722490"/>
                    </a:cubicBezTo>
                  </a:path>
                </a:pathLst>
              </a:cu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F53F276E-3721-7747-9789-0A70CD0282D3}"/>
                  </a:ext>
                </a:extLst>
              </p:cNvPr>
              <p:cNvSpPr/>
              <p:nvPr/>
            </p:nvSpPr>
            <p:spPr>
              <a:xfrm>
                <a:off x="1991164" y="4253527"/>
                <a:ext cx="126124" cy="126124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77C90196-66B8-1D43-85EE-3693CC548853}"/>
                  </a:ext>
                </a:extLst>
              </p:cNvPr>
              <p:cNvSpPr/>
              <p:nvPr/>
            </p:nvSpPr>
            <p:spPr>
              <a:xfrm>
                <a:off x="2237937" y="3886123"/>
                <a:ext cx="126124" cy="126124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07B8F4B1-4720-AA40-A1EB-AACCEBE3B99F}"/>
                  </a:ext>
                </a:extLst>
              </p:cNvPr>
              <p:cNvSpPr/>
              <p:nvPr/>
            </p:nvSpPr>
            <p:spPr>
              <a:xfrm>
                <a:off x="2551240" y="3594148"/>
                <a:ext cx="126124" cy="126124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A9AF7D10-5039-7045-93FD-F81E17AFF25B}"/>
                  </a:ext>
                </a:extLst>
              </p:cNvPr>
              <p:cNvSpPr/>
              <p:nvPr/>
            </p:nvSpPr>
            <p:spPr>
              <a:xfrm>
                <a:off x="2955581" y="3470782"/>
                <a:ext cx="126124" cy="126124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43A3AC3F-B2F0-AA48-B2F2-E863E7AF196B}"/>
                  </a:ext>
                </a:extLst>
              </p:cNvPr>
              <p:cNvSpPr/>
              <p:nvPr/>
            </p:nvSpPr>
            <p:spPr>
              <a:xfrm>
                <a:off x="3295872" y="3611780"/>
                <a:ext cx="126124" cy="126124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9A172DDC-7F56-BA4C-8144-06A2546F24DE}"/>
                  </a:ext>
                </a:extLst>
              </p:cNvPr>
              <p:cNvSpPr/>
              <p:nvPr/>
            </p:nvSpPr>
            <p:spPr>
              <a:xfrm>
                <a:off x="3576079" y="3821479"/>
                <a:ext cx="126124" cy="126124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AD265FD8-E9A6-3449-974D-4769EF8BE109}"/>
                  </a:ext>
                </a:extLst>
              </p:cNvPr>
              <p:cNvSpPr/>
              <p:nvPr/>
            </p:nvSpPr>
            <p:spPr>
              <a:xfrm>
                <a:off x="3910121" y="4027114"/>
                <a:ext cx="126124" cy="126124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F03DEDEE-2A04-194F-86E5-A7D66507D308}"/>
                  </a:ext>
                </a:extLst>
              </p:cNvPr>
              <p:cNvSpPr/>
              <p:nvPr/>
            </p:nvSpPr>
            <p:spPr>
              <a:xfrm>
                <a:off x="4243142" y="4196071"/>
                <a:ext cx="126124" cy="126124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31C7AC14-4C6D-8A4E-A24A-C87719972B41}"/>
                  </a:ext>
                </a:extLst>
              </p:cNvPr>
              <p:cNvSpPr/>
              <p:nvPr/>
            </p:nvSpPr>
            <p:spPr>
              <a:xfrm>
                <a:off x="4658634" y="4106727"/>
                <a:ext cx="126124" cy="126124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BA4C73C7-EC72-B84B-ABD2-8970C1BC1DEC}"/>
                  </a:ext>
                </a:extLst>
              </p:cNvPr>
              <p:cNvSpPr/>
              <p:nvPr/>
            </p:nvSpPr>
            <p:spPr>
              <a:xfrm>
                <a:off x="5023309" y="3873266"/>
                <a:ext cx="126124" cy="126124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565F343F-B15E-5146-9D59-82B09B37D8A0}"/>
                  </a:ext>
                </a:extLst>
              </p:cNvPr>
              <p:cNvSpPr/>
              <p:nvPr/>
            </p:nvSpPr>
            <p:spPr>
              <a:xfrm>
                <a:off x="5342574" y="3628306"/>
                <a:ext cx="126124" cy="126124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74C4893B-23CE-794F-BBF8-A268CF13AFCD}"/>
                  </a:ext>
                </a:extLst>
              </p:cNvPr>
              <p:cNvSpPr/>
              <p:nvPr/>
            </p:nvSpPr>
            <p:spPr>
              <a:xfrm>
                <a:off x="5726059" y="3484526"/>
                <a:ext cx="126124" cy="126124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9BC15419-D32F-7541-9E7F-9D2EA310DD63}"/>
                  </a:ext>
                </a:extLst>
              </p:cNvPr>
              <p:cNvSpPr/>
              <p:nvPr/>
            </p:nvSpPr>
            <p:spPr>
              <a:xfrm>
                <a:off x="6158625" y="3468024"/>
                <a:ext cx="126124" cy="126124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D7F056B6-74E7-674E-A9CF-B41B20FF1BFB}"/>
                  </a:ext>
                </a:extLst>
              </p:cNvPr>
              <p:cNvSpPr/>
              <p:nvPr/>
            </p:nvSpPr>
            <p:spPr>
              <a:xfrm>
                <a:off x="6541611" y="3564014"/>
                <a:ext cx="126124" cy="126124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65" name="Oval 64">
                <a:extLst>
                  <a:ext uri="{FF2B5EF4-FFF2-40B4-BE49-F238E27FC236}">
                    <a16:creationId xmlns:a16="http://schemas.microsoft.com/office/drawing/2014/main" id="{272C401D-2141-C54B-8382-59BB6914B3FB}"/>
                  </a:ext>
                </a:extLst>
              </p:cNvPr>
              <p:cNvSpPr/>
              <p:nvPr/>
            </p:nvSpPr>
            <p:spPr>
              <a:xfrm>
                <a:off x="6886794" y="3688025"/>
                <a:ext cx="126124" cy="126124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F8D75615-D95A-BF40-BAF4-D0F30E8108EA}"/>
                  </a:ext>
                </a:extLst>
              </p:cNvPr>
              <p:cNvSpPr/>
              <p:nvPr/>
            </p:nvSpPr>
            <p:spPr>
              <a:xfrm>
                <a:off x="7203799" y="3836635"/>
                <a:ext cx="126124" cy="126124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0C28EA5D-B428-4F49-9F56-EB8365486233}"/>
                  </a:ext>
                </a:extLst>
              </p:cNvPr>
              <p:cNvSpPr/>
              <p:nvPr/>
            </p:nvSpPr>
            <p:spPr>
              <a:xfrm>
                <a:off x="7487949" y="4040371"/>
                <a:ext cx="126124" cy="126124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6BE1D3AC-7047-C14A-81BD-944E22FF7E9F}"/>
                  </a:ext>
                </a:extLst>
              </p:cNvPr>
              <p:cNvSpPr/>
              <p:nvPr/>
            </p:nvSpPr>
            <p:spPr>
              <a:xfrm>
                <a:off x="7763450" y="4232851"/>
                <a:ext cx="126124" cy="126124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69" name="Oval 68">
                <a:extLst>
                  <a:ext uri="{FF2B5EF4-FFF2-40B4-BE49-F238E27FC236}">
                    <a16:creationId xmlns:a16="http://schemas.microsoft.com/office/drawing/2014/main" id="{7B159E56-FFE6-C941-893B-31105C052B02}"/>
                  </a:ext>
                </a:extLst>
              </p:cNvPr>
              <p:cNvSpPr/>
              <p:nvPr/>
            </p:nvSpPr>
            <p:spPr>
              <a:xfrm>
                <a:off x="8145510" y="4316589"/>
                <a:ext cx="126124" cy="126124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70" name="Oval 69">
                <a:extLst>
                  <a:ext uri="{FF2B5EF4-FFF2-40B4-BE49-F238E27FC236}">
                    <a16:creationId xmlns:a16="http://schemas.microsoft.com/office/drawing/2014/main" id="{40C77A48-5C08-FE4B-8435-79A808CB785C}"/>
                  </a:ext>
                </a:extLst>
              </p:cNvPr>
              <p:cNvSpPr/>
              <p:nvPr/>
            </p:nvSpPr>
            <p:spPr>
              <a:xfrm>
                <a:off x="8559891" y="4206241"/>
                <a:ext cx="126124" cy="126124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78228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2F003-31CE-4549-B45D-7B9DA08CE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Grammar of Signal Temporal Logic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88B0251-4605-7349-ADF4-F3392E059D8C}"/>
              </a:ext>
            </a:extLst>
          </p:cNvPr>
          <p:cNvGrpSpPr/>
          <p:nvPr/>
        </p:nvGrpSpPr>
        <p:grpSpPr>
          <a:xfrm>
            <a:off x="2478614" y="1926913"/>
            <a:ext cx="7234773" cy="1278834"/>
            <a:chOff x="1149441" y="2908851"/>
            <a:chExt cx="5426080" cy="959126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538DBD4-D1CB-9C41-807B-74396F2B99E7}"/>
                </a:ext>
              </a:extLst>
            </p:cNvPr>
            <p:cNvSpPr txBox="1"/>
            <p:nvPr/>
          </p:nvSpPr>
          <p:spPr>
            <a:xfrm>
              <a:off x="1545977" y="3244729"/>
              <a:ext cx="4876262" cy="6232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C00000"/>
                  </a:solidFill>
                </a:rPr>
                <a:t>True    |       predicate        |    not     |        and         |          until </a:t>
              </a:r>
            </a:p>
          </p:txBody>
        </p:sp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CB75B63B-E0DB-A544-A70B-F541D59A5F1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/>
            <a:stretch/>
          </p:blipFill>
          <p:spPr>
            <a:xfrm>
              <a:off x="1149441" y="2908851"/>
              <a:ext cx="5426080" cy="338613"/>
            </a:xfrm>
            <a:prstGeom prst="rect">
              <a:avLst/>
            </a:prstGeom>
          </p:spPr>
        </p:pic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79B8EE2-C3F3-8E4C-AF1B-511C81A6BEBB}"/>
              </a:ext>
            </a:extLst>
          </p:cNvPr>
          <p:cNvGrpSpPr/>
          <p:nvPr/>
        </p:nvGrpSpPr>
        <p:grpSpPr>
          <a:xfrm>
            <a:off x="3233682" y="3429000"/>
            <a:ext cx="5724636" cy="2216366"/>
            <a:chOff x="2147289" y="4071307"/>
            <a:chExt cx="5891156" cy="2280839"/>
          </a:xfrm>
        </p:grpSpPr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DCD15B42-9B75-3B4D-AEB5-8622B6E3CA0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6921" t="-430" b="56320"/>
            <a:stretch/>
          </p:blipFill>
          <p:spPr>
            <a:xfrm>
              <a:off x="2559046" y="4071307"/>
              <a:ext cx="5201214" cy="352931"/>
            </a:xfrm>
            <a:prstGeom prst="rect">
              <a:avLst/>
            </a:pr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C0A7EEA1-A7A8-D540-AA7D-0C0F106FA17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50000"/>
            <a:stretch/>
          </p:blipFill>
          <p:spPr>
            <a:xfrm>
              <a:off x="2450445" y="5477006"/>
              <a:ext cx="5588000" cy="400050"/>
            </a:xfrm>
            <a:prstGeom prst="rect">
              <a:avLst/>
            </a:prstGeom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DAACE9F-C39C-9946-ABA0-8D1DBD90A68B}"/>
                </a:ext>
              </a:extLst>
            </p:cNvPr>
            <p:cNvSpPr txBox="1"/>
            <p:nvPr/>
          </p:nvSpPr>
          <p:spPr>
            <a:xfrm>
              <a:off x="2363267" y="4391745"/>
              <a:ext cx="1211157" cy="4750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C00000"/>
                  </a:solidFill>
                </a:rPr>
                <a:t>or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ED86342-B56D-3A40-9794-11D5E1CE983A}"/>
                </a:ext>
              </a:extLst>
            </p:cNvPr>
            <p:cNvSpPr txBox="1"/>
            <p:nvPr/>
          </p:nvSpPr>
          <p:spPr>
            <a:xfrm>
              <a:off x="5376563" y="4391753"/>
              <a:ext cx="1211157" cy="4750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C00000"/>
                  </a:solidFill>
                </a:rPr>
                <a:t>implies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4C1592F-29D7-4044-992D-7772D93E12D2}"/>
                </a:ext>
              </a:extLst>
            </p:cNvPr>
            <p:cNvSpPr txBox="1"/>
            <p:nvPr/>
          </p:nvSpPr>
          <p:spPr>
            <a:xfrm>
              <a:off x="2147289" y="5877051"/>
              <a:ext cx="1616156" cy="4750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C00000"/>
                  </a:solidFill>
                </a:rPr>
                <a:t>eventually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8252A4A4-BE52-DD40-AF92-58B12B5BF550}"/>
                </a:ext>
              </a:extLst>
            </p:cNvPr>
            <p:cNvSpPr txBox="1"/>
            <p:nvPr/>
          </p:nvSpPr>
          <p:spPr>
            <a:xfrm>
              <a:off x="5159654" y="5863224"/>
              <a:ext cx="1211157" cy="4750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C00000"/>
                  </a:solidFill>
                </a:rPr>
                <a:t>always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20602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7636D29-0975-9B46-80DC-96A4A5FFDC97}"/>
              </a:ext>
            </a:extLst>
          </p:cNvPr>
          <p:cNvSpPr/>
          <p:nvPr/>
        </p:nvSpPr>
        <p:spPr>
          <a:xfrm>
            <a:off x="809396" y="2850150"/>
            <a:ext cx="1913317" cy="1192277"/>
          </a:xfrm>
          <a:prstGeom prst="rect">
            <a:avLst/>
          </a:prstGeom>
          <a:solidFill>
            <a:schemeClr val="bg2">
              <a:alpha val="5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E300D89-ADC0-604A-9000-188CACA26E2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r="49697"/>
          <a:stretch/>
        </p:blipFill>
        <p:spPr>
          <a:xfrm rot="1692446">
            <a:off x="812283" y="2090456"/>
            <a:ext cx="1982584" cy="1925333"/>
          </a:xfrm>
          <a:custGeom>
            <a:avLst/>
            <a:gdLst>
              <a:gd name="connsiteX0" fmla="*/ 0 w 1486938"/>
              <a:gd name="connsiteY0" fmla="*/ 0 h 1444000"/>
              <a:gd name="connsiteX1" fmla="*/ 1486938 w 1486938"/>
              <a:gd name="connsiteY1" fmla="*/ 0 h 1444000"/>
              <a:gd name="connsiteX2" fmla="*/ 1486938 w 1486938"/>
              <a:gd name="connsiteY2" fmla="*/ 614753 h 1444000"/>
              <a:gd name="connsiteX3" fmla="*/ 1431353 w 1486938"/>
              <a:gd name="connsiteY3" fmla="*/ 664998 h 1444000"/>
              <a:gd name="connsiteX4" fmla="*/ 1486938 w 1486938"/>
              <a:gd name="connsiteY4" fmla="*/ 726490 h 1444000"/>
              <a:gd name="connsiteX5" fmla="*/ 1486938 w 1486938"/>
              <a:gd name="connsiteY5" fmla="*/ 1444000 h 1444000"/>
              <a:gd name="connsiteX6" fmla="*/ 0 w 1486938"/>
              <a:gd name="connsiteY6" fmla="*/ 1444000 h 144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86938" h="1444000">
                <a:moveTo>
                  <a:pt x="0" y="0"/>
                </a:moveTo>
                <a:lnTo>
                  <a:pt x="1486938" y="0"/>
                </a:lnTo>
                <a:lnTo>
                  <a:pt x="1486938" y="614753"/>
                </a:lnTo>
                <a:lnTo>
                  <a:pt x="1431353" y="664998"/>
                </a:lnTo>
                <a:lnTo>
                  <a:pt x="1486938" y="726490"/>
                </a:lnTo>
                <a:lnTo>
                  <a:pt x="1486938" y="1444000"/>
                </a:lnTo>
                <a:lnTo>
                  <a:pt x="0" y="1444000"/>
                </a:lnTo>
                <a:close/>
              </a:path>
            </a:pathLst>
          </a:cu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F3ADADDE-5303-9A4C-8673-A7DCA25C374B}"/>
              </a:ext>
            </a:extLst>
          </p:cNvPr>
          <p:cNvSpPr/>
          <p:nvPr/>
        </p:nvSpPr>
        <p:spPr>
          <a:xfrm>
            <a:off x="2744763" y="4055547"/>
            <a:ext cx="1996845" cy="1160839"/>
          </a:xfrm>
          <a:prstGeom prst="rect">
            <a:avLst/>
          </a:prstGeom>
          <a:solidFill>
            <a:schemeClr val="accent2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B37EECD-5315-0644-A5AB-869BB004E197}"/>
              </a:ext>
            </a:extLst>
          </p:cNvPr>
          <p:cNvSpPr/>
          <p:nvPr/>
        </p:nvSpPr>
        <p:spPr>
          <a:xfrm>
            <a:off x="809396" y="2855225"/>
            <a:ext cx="3923155" cy="1187203"/>
          </a:xfrm>
          <a:prstGeom prst="rect">
            <a:avLst/>
          </a:prstGeom>
          <a:solidFill>
            <a:schemeClr val="bg2">
              <a:alpha val="5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8361AE1-5966-EE4A-B0A7-2DEF7467F72A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1692446">
            <a:off x="702302" y="2557592"/>
            <a:ext cx="3941271" cy="192533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709B77F-F8ED-C541-8CB0-46C5C7109E6D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257304" y="1467639"/>
            <a:ext cx="5232563" cy="275789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7B16C464-AE9F-6348-B0E6-276BE1E2A6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117" y="165101"/>
            <a:ext cx="11425767" cy="1254911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r>
              <a:rPr lang="en-US" dirty="0"/>
              <a:t>Robustness of STL formulas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2ECB848-9A32-0042-A01E-2FBD93297D0C}"/>
              </a:ext>
            </a:extLst>
          </p:cNvPr>
          <p:cNvSpPr txBox="1"/>
          <p:nvPr/>
        </p:nvSpPr>
        <p:spPr>
          <a:xfrm>
            <a:off x="5603178" y="2153627"/>
            <a:ext cx="6141565" cy="25549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67" u="sng" dirty="0"/>
              <a:t>Boolean</a:t>
            </a:r>
            <a:endParaRPr lang="en-US" sz="2667" dirty="0"/>
          </a:p>
          <a:p>
            <a:pPr algn="ctr"/>
            <a:r>
              <a:rPr lang="en-US" sz="2667" dirty="0"/>
              <a:t>Does the signal satisfy the formula?</a:t>
            </a:r>
          </a:p>
          <a:p>
            <a:pPr algn="ctr"/>
            <a:endParaRPr lang="en-US" sz="2667" dirty="0"/>
          </a:p>
          <a:p>
            <a:pPr algn="ctr"/>
            <a:r>
              <a:rPr lang="en-US" sz="2667" i="1" u="sng" dirty="0"/>
              <a:t>Robustness</a:t>
            </a:r>
            <a:endParaRPr lang="en-US" sz="2667" dirty="0"/>
          </a:p>
          <a:p>
            <a:pPr algn="ctr"/>
            <a:r>
              <a:rPr lang="en-US" sz="2667" b="1" i="1" dirty="0"/>
              <a:t>How much</a:t>
            </a:r>
            <a:r>
              <a:rPr lang="en-US" sz="2667" i="1" dirty="0"/>
              <a:t> does the signal satisfy or violate the formula?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B31DC56F-2DFA-9945-B33B-F105903DE0D9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383116" y="1869671"/>
            <a:ext cx="4910667" cy="242867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C740D29-AF99-C44B-BF19-8C62F4714F62}"/>
              </a:ext>
            </a:extLst>
          </p:cNvPr>
          <p:cNvCxnSpPr>
            <a:cxnSpLocks/>
          </p:cNvCxnSpPr>
          <p:nvPr/>
        </p:nvCxnSpPr>
        <p:spPr>
          <a:xfrm>
            <a:off x="809390" y="4055547"/>
            <a:ext cx="3981825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E79698F-5516-4E47-AF3B-AF28404E1B3F}"/>
              </a:ext>
            </a:extLst>
          </p:cNvPr>
          <p:cNvCxnSpPr>
            <a:cxnSpLocks/>
          </p:cNvCxnSpPr>
          <p:nvPr/>
        </p:nvCxnSpPr>
        <p:spPr>
          <a:xfrm>
            <a:off x="2733737" y="2839302"/>
            <a:ext cx="0" cy="237708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6CC7E58-0C62-9946-A658-111F0ACD318E}"/>
              </a:ext>
            </a:extLst>
          </p:cNvPr>
          <p:cNvCxnSpPr>
            <a:cxnSpLocks/>
          </p:cNvCxnSpPr>
          <p:nvPr/>
        </p:nvCxnSpPr>
        <p:spPr>
          <a:xfrm>
            <a:off x="2283912" y="2790004"/>
            <a:ext cx="0" cy="2510049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5F51F06-3FC8-214B-8A13-BA018EC277BD}"/>
              </a:ext>
            </a:extLst>
          </p:cNvPr>
          <p:cNvCxnSpPr/>
          <p:nvPr/>
        </p:nvCxnSpPr>
        <p:spPr>
          <a:xfrm>
            <a:off x="809391" y="5101272"/>
            <a:ext cx="3848659" cy="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2">
            <a:extLst>
              <a:ext uri="{FF2B5EF4-FFF2-40B4-BE49-F238E27FC236}">
                <a16:creationId xmlns:a16="http://schemas.microsoft.com/office/drawing/2014/main" id="{D21E1AE4-9040-114B-9DD9-9A42FD3DD3E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67826" y="5264015"/>
            <a:ext cx="122733" cy="212739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059877AC-29CE-224E-85F5-6A7BB16D6D9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30339" y="4121109"/>
            <a:ext cx="270015" cy="212739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EDA65A29-E71F-6042-8C85-EB6B64811D0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732550" y="5031723"/>
            <a:ext cx="155461" cy="139099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3A1D4631-6F3E-024F-8E81-45A07F9C2A2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214363" y="2452197"/>
            <a:ext cx="139099" cy="196375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05C49A3D-F54B-B84D-AC6A-74BB4674D02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67361" y="1872724"/>
            <a:ext cx="739055" cy="218760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BCF97E35-9330-A44A-8983-7EAA15D32EE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68217" y="1872471"/>
            <a:ext cx="1714607" cy="218760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4C740B30-9D59-024A-A924-A6DB0170D680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35508" y="1869944"/>
            <a:ext cx="2252627" cy="242408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9B092246-BFBA-624D-8BD8-6CC0C5574F36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53901" y="1873177"/>
            <a:ext cx="2430001" cy="242408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942B7F24-BFC3-4140-9F1C-6DF5EF9B06A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21240" r="50061"/>
          <a:stretch/>
        </p:blipFill>
        <p:spPr>
          <a:xfrm rot="1692446">
            <a:off x="1607782" y="2287338"/>
            <a:ext cx="1131095" cy="1925333"/>
          </a:xfrm>
          <a:custGeom>
            <a:avLst/>
            <a:gdLst>
              <a:gd name="connsiteX0" fmla="*/ 0 w 848321"/>
              <a:gd name="connsiteY0" fmla="*/ 0 h 1444000"/>
              <a:gd name="connsiteX1" fmla="*/ 848321 w 848321"/>
              <a:gd name="connsiteY1" fmla="*/ 0 h 1444000"/>
              <a:gd name="connsiteX2" fmla="*/ 848321 w 848321"/>
              <a:gd name="connsiteY2" fmla="*/ 523788 h 1444000"/>
              <a:gd name="connsiteX3" fmla="*/ 759986 w 848321"/>
              <a:gd name="connsiteY3" fmla="*/ 628463 h 1444000"/>
              <a:gd name="connsiteX4" fmla="*/ 848321 w 848321"/>
              <a:gd name="connsiteY4" fmla="*/ 703008 h 1444000"/>
              <a:gd name="connsiteX5" fmla="*/ 848321 w 848321"/>
              <a:gd name="connsiteY5" fmla="*/ 1444000 h 1444000"/>
              <a:gd name="connsiteX6" fmla="*/ 0 w 848321"/>
              <a:gd name="connsiteY6" fmla="*/ 1444000 h 1444000"/>
              <a:gd name="connsiteX7" fmla="*/ 0 w 848321"/>
              <a:gd name="connsiteY7" fmla="*/ 740528 h 1444000"/>
              <a:gd name="connsiteX8" fmla="*/ 142579 w 848321"/>
              <a:gd name="connsiteY8" fmla="*/ 664054 h 1444000"/>
              <a:gd name="connsiteX9" fmla="*/ 56934 w 848321"/>
              <a:gd name="connsiteY9" fmla="*/ 504378 h 1444000"/>
              <a:gd name="connsiteX10" fmla="*/ 0 w 848321"/>
              <a:gd name="connsiteY10" fmla="*/ 534915 h 144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848321" h="1444000">
                <a:moveTo>
                  <a:pt x="0" y="0"/>
                </a:moveTo>
                <a:lnTo>
                  <a:pt x="848321" y="0"/>
                </a:lnTo>
                <a:lnTo>
                  <a:pt x="848321" y="523788"/>
                </a:lnTo>
                <a:lnTo>
                  <a:pt x="759986" y="628463"/>
                </a:lnTo>
                <a:lnTo>
                  <a:pt x="848321" y="703008"/>
                </a:lnTo>
                <a:lnTo>
                  <a:pt x="848321" y="1444000"/>
                </a:lnTo>
                <a:lnTo>
                  <a:pt x="0" y="1444000"/>
                </a:lnTo>
                <a:lnTo>
                  <a:pt x="0" y="740528"/>
                </a:lnTo>
                <a:lnTo>
                  <a:pt x="142579" y="664054"/>
                </a:lnTo>
                <a:lnTo>
                  <a:pt x="56934" y="504378"/>
                </a:lnTo>
                <a:lnTo>
                  <a:pt x="0" y="534915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096408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9" grpId="1" animBg="1"/>
      <p:bldP spid="1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24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5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6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7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8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9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12" name="Title 1">
            <a:extLst>
              <a:ext uri="{FF2B5EF4-FFF2-40B4-BE49-F238E27FC236}">
                <a16:creationId xmlns:a16="http://schemas.microsoft.com/office/drawing/2014/main" id="{7B16C464-AE9F-6348-B0E6-276BE1E2A6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0" y="685800"/>
            <a:ext cx="2780271" cy="51054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Robustness formulas of STL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815419A-FF7E-2246-97F3-EA6F63404B6B}"/>
              </a:ext>
            </a:extLst>
          </p:cNvPr>
          <p:cNvGrpSpPr/>
          <p:nvPr/>
        </p:nvGrpSpPr>
        <p:grpSpPr>
          <a:xfrm>
            <a:off x="5010150" y="1126563"/>
            <a:ext cx="6492875" cy="4223873"/>
            <a:chOff x="4568869" y="1004922"/>
            <a:chExt cx="4323060" cy="2812322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F3B7D17-A506-EA4B-B037-E82EA4FB7CA7}"/>
                </a:ext>
              </a:extLst>
            </p:cNvPr>
            <p:cNvSpPr txBox="1"/>
            <p:nvPr/>
          </p:nvSpPr>
          <p:spPr>
            <a:xfrm>
              <a:off x="4588068" y="1004922"/>
              <a:ext cx="4284662" cy="438581"/>
            </a:xfrm>
            <a:prstGeom prst="rect">
              <a:avLst/>
            </a:prstGeom>
            <a:noFill/>
          </p:spPr>
          <p:txBody>
            <a:bodyPr wrap="square" rtlCol="0">
              <a:normAutofit/>
            </a:bodyPr>
            <a:lstStyle/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en-US" sz="3900" u="sng"/>
                <a:t>Quantitative semantics</a:t>
              </a:r>
              <a:endParaRPr lang="en-US" sz="3900" i="1" u="sng"/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8E5FDF78-E76D-9645-A695-1FD4AEF86C9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68869" y="1715996"/>
              <a:ext cx="4323060" cy="210124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314003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118</Words>
  <Application>Microsoft Macintosh PowerPoint</Application>
  <PresentationFormat>Widescreen</PresentationFormat>
  <Paragraphs>28</Paragraphs>
  <Slides>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Signal Temporal Logic</vt:lpstr>
      <vt:lpstr>Grammar of Signal Temporal Logic</vt:lpstr>
      <vt:lpstr>Robustness of STL formulas</vt:lpstr>
      <vt:lpstr>Robustness formulas of STL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Signal Temporal Logic</dc:title>
  <dc:creator>Karen Yan Ming Leung</dc:creator>
  <cp:lastModifiedBy>Karen Yan Ming Leung</cp:lastModifiedBy>
  <cp:revision>1</cp:revision>
  <dcterms:created xsi:type="dcterms:W3CDTF">2020-11-02T20:05:19Z</dcterms:created>
  <dcterms:modified xsi:type="dcterms:W3CDTF">2020-11-02T20:05:20Z</dcterms:modified>
</cp:coreProperties>
</file>