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292" r:id="rId4"/>
    <p:sldId id="258" r:id="rId5"/>
    <p:sldId id="290" r:id="rId6"/>
    <p:sldId id="291" r:id="rId7"/>
    <p:sldId id="259" r:id="rId8"/>
    <p:sldId id="260" r:id="rId9"/>
    <p:sldId id="261" r:id="rId10"/>
    <p:sldId id="262" r:id="rId11"/>
    <p:sldId id="263" r:id="rId12"/>
    <p:sldId id="264" r:id="rId13"/>
    <p:sldId id="267" r:id="rId14"/>
    <p:sldId id="268" r:id="rId15"/>
    <p:sldId id="269" r:id="rId16"/>
    <p:sldId id="270" r:id="rId17"/>
    <p:sldId id="337" r:id="rId18"/>
    <p:sldId id="271" r:id="rId19"/>
    <p:sldId id="272" r:id="rId20"/>
    <p:sldId id="293" r:id="rId21"/>
    <p:sldId id="324" r:id="rId22"/>
    <p:sldId id="294" r:id="rId23"/>
    <p:sldId id="298" r:id="rId24"/>
    <p:sldId id="325" r:id="rId25"/>
    <p:sldId id="299" r:id="rId26"/>
    <p:sldId id="326" r:id="rId27"/>
    <p:sldId id="327" r:id="rId28"/>
    <p:sldId id="328" r:id="rId29"/>
    <p:sldId id="329" r:id="rId30"/>
    <p:sldId id="330" r:id="rId31"/>
    <p:sldId id="331" r:id="rId32"/>
    <p:sldId id="332" r:id="rId33"/>
    <p:sldId id="333" r:id="rId34"/>
    <p:sldId id="334" r:id="rId35"/>
    <p:sldId id="335" r:id="rId36"/>
    <p:sldId id="336" r:id="rId37"/>
    <p:sldId id="300" r:id="rId38"/>
    <p:sldId id="295" r:id="rId39"/>
    <p:sldId id="296" r:id="rId40"/>
    <p:sldId id="297" r:id="rId41"/>
    <p:sldId id="301" r:id="rId42"/>
    <p:sldId id="302" r:id="rId43"/>
    <p:sldId id="303" r:id="rId44"/>
    <p:sldId id="305" r:id="rId45"/>
    <p:sldId id="306" r:id="rId46"/>
    <p:sldId id="323" r:id="rId47"/>
    <p:sldId id="321" r:id="rId48"/>
    <p:sldId id="322" r:id="rId49"/>
    <p:sldId id="307" r:id="rId50"/>
    <p:sldId id="309" r:id="rId51"/>
    <p:sldId id="310" r:id="rId52"/>
    <p:sldId id="273" r:id="rId53"/>
    <p:sldId id="315" r:id="rId54"/>
    <p:sldId id="316" r:id="rId55"/>
    <p:sldId id="317" r:id="rId56"/>
    <p:sldId id="274" r:id="rId57"/>
    <p:sldId id="311" r:id="rId58"/>
    <p:sldId id="314" r:id="rId59"/>
    <p:sldId id="312" r:id="rId60"/>
    <p:sldId id="313" r:id="rId61"/>
    <p:sldId id="275" r:id="rId62"/>
    <p:sldId id="276" r:id="rId63"/>
    <p:sldId id="277" r:id="rId64"/>
    <p:sldId id="278" r:id="rId65"/>
    <p:sldId id="279" r:id="rId66"/>
    <p:sldId id="280" r:id="rId67"/>
    <p:sldId id="281" r:id="rId68"/>
    <p:sldId id="282" r:id="rId69"/>
    <p:sldId id="283" r:id="rId70"/>
    <p:sldId id="284" r:id="rId71"/>
    <p:sldId id="285" r:id="rId72"/>
    <p:sldId id="286" r:id="rId73"/>
    <p:sldId id="287" r:id="rId74"/>
    <p:sldId id="308" r:id="rId75"/>
    <p:sldId id="318" r:id="rId76"/>
    <p:sldId id="319" r:id="rId77"/>
    <p:sldId id="320" r:id="rId78"/>
    <p:sldId id="288" r:id="rId79"/>
    <p:sldId id="289"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p>
            <a:fld id="{F26B92FC-4C6C-49CC-8BCE-353DFBCDB791}" type="datetimeFigureOut">
              <a:rPr lang="fr-BE" smtClean="0"/>
              <a:t>21/09/2017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389702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26B92FC-4C6C-49CC-8BCE-353DFBCDB791}" type="datetimeFigureOut">
              <a:rPr lang="fr-BE" smtClean="0"/>
              <a:t>21/09/2017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144349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26B92FC-4C6C-49CC-8BCE-353DFBCDB791}" type="datetimeFigureOut">
              <a:rPr lang="fr-BE" smtClean="0"/>
              <a:t>21/09/2017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199710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26B92FC-4C6C-49CC-8BCE-353DFBCDB791}" type="datetimeFigureOut">
              <a:rPr lang="fr-BE" smtClean="0"/>
              <a:t>21/09/2017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36749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26B92FC-4C6C-49CC-8BCE-353DFBCDB791}" type="datetimeFigureOut">
              <a:rPr lang="fr-BE" smtClean="0"/>
              <a:t>21/09/2017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92536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F26B92FC-4C6C-49CC-8BCE-353DFBCDB791}" type="datetimeFigureOut">
              <a:rPr lang="fr-BE" smtClean="0"/>
              <a:t>21/09/2017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154442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F26B92FC-4C6C-49CC-8BCE-353DFBCDB791}" type="datetimeFigureOut">
              <a:rPr lang="fr-BE" smtClean="0"/>
              <a:t>21/09/2017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396156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F26B92FC-4C6C-49CC-8BCE-353DFBCDB791}" type="datetimeFigureOut">
              <a:rPr lang="fr-BE" smtClean="0"/>
              <a:t>21/09/2017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108089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26B92FC-4C6C-49CC-8BCE-353DFBCDB791}" type="datetimeFigureOut">
              <a:rPr lang="fr-BE" smtClean="0"/>
              <a:t>21/09/2017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54833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26B92FC-4C6C-49CC-8BCE-353DFBCDB791}" type="datetimeFigureOut">
              <a:rPr lang="fr-BE" smtClean="0"/>
              <a:t>21/09/2017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345763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26B92FC-4C6C-49CC-8BCE-353DFBCDB791}" type="datetimeFigureOut">
              <a:rPr lang="fr-BE" smtClean="0"/>
              <a:t>21/09/2017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B6FDFC9E-1BCC-475B-BC83-852198F94003}" type="slidenum">
              <a:rPr lang="fr-BE" smtClean="0"/>
              <a:t>‹N°›</a:t>
            </a:fld>
            <a:endParaRPr lang="fr-BE"/>
          </a:p>
        </p:txBody>
      </p:sp>
    </p:spTree>
    <p:extLst>
      <p:ext uri="{BB962C8B-B14F-4D97-AF65-F5344CB8AC3E}">
        <p14:creationId xmlns:p14="http://schemas.microsoft.com/office/powerpoint/2010/main" val="270642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B92FC-4C6C-49CC-8BCE-353DFBCDB791}" type="datetimeFigureOut">
              <a:rPr lang="fr-BE" smtClean="0"/>
              <a:t>21/09/2017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DFC9E-1BCC-475B-BC83-852198F94003}" type="slidenum">
              <a:rPr lang="fr-BE" smtClean="0"/>
              <a:t>‹N°›</a:t>
            </a:fld>
            <a:endParaRPr lang="fr-BE"/>
          </a:p>
        </p:txBody>
      </p:sp>
    </p:spTree>
    <p:extLst>
      <p:ext uri="{BB962C8B-B14F-4D97-AF65-F5344CB8AC3E}">
        <p14:creationId xmlns:p14="http://schemas.microsoft.com/office/powerpoint/2010/main" val="400394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normAutofit/>
          </a:bodyPr>
          <a:lstStyle/>
          <a:p>
            <a:endParaRPr lang="fr-BE" sz="1100" dirty="0" smtClean="0"/>
          </a:p>
          <a:p>
            <a:pPr marL="0" indent="0" algn="ctr">
              <a:buNone/>
            </a:pPr>
            <a:r>
              <a:rPr lang="fr-BE" sz="9600" dirty="0" smtClean="0">
                <a:latin typeface="Lucida Handwriting" panose="03010101010101010101" pitchFamily="66" charset="0"/>
              </a:rPr>
              <a:t>Les Lumières</a:t>
            </a:r>
            <a:endParaRPr lang="fr-BE" sz="9600" dirty="0">
              <a:latin typeface="Lucida Handwriting" panose="03010101010101010101" pitchFamily="66" charset="0"/>
            </a:endParaRPr>
          </a:p>
        </p:txBody>
      </p:sp>
    </p:spTree>
    <p:extLst>
      <p:ext uri="{BB962C8B-B14F-4D97-AF65-F5344CB8AC3E}">
        <p14:creationId xmlns:p14="http://schemas.microsoft.com/office/powerpoint/2010/main" val="3494000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Kant : la croyance </a:t>
            </a:r>
            <a:endParaRPr lang="fr-BE"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BE" i="1" dirty="0"/>
              <a:t>« La croyance, ou la valeur subjective du jugement par rapport à la conviction (qui a en même temps une valeur objective), présente les trois degrés suivants : l’opinion, la foi et la science. L’opinion est une croyance qui a conscience d’être insuffisante aussi bien subjectivement qu’objectivement. Si la croyance n’est que subjectivement suffisante, et si elle est en même temps tenue pour objectivement insuffisante, elle s’appelle foi. Enfin, la croyance suffisante aussi bien subjectivement qu’objectivement s’appelle science ; la suffisance subjective s’appelle conviction (pour moi-même), et la suffisance objective certitude (pour tout le monde).</a:t>
            </a:r>
            <a:r>
              <a:rPr lang="fr-BE" dirty="0"/>
              <a:t> » </a:t>
            </a:r>
            <a:r>
              <a:rPr lang="fr-BE" dirty="0" smtClean="0"/>
              <a:t>(CRP)</a:t>
            </a:r>
            <a:endParaRPr lang="fr-BE" dirty="0"/>
          </a:p>
          <a:p>
            <a:endParaRPr lang="fr-BE" dirty="0"/>
          </a:p>
        </p:txBody>
      </p:sp>
    </p:spTree>
    <p:extLst>
      <p:ext uri="{BB962C8B-B14F-4D97-AF65-F5344CB8AC3E}">
        <p14:creationId xmlns:p14="http://schemas.microsoft.com/office/powerpoint/2010/main" val="418942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b="1" dirty="0"/>
              <a:t>Condorcet</a:t>
            </a:r>
            <a:r>
              <a:rPr lang="fr-BE" dirty="0"/>
              <a:t> </a:t>
            </a:r>
          </a:p>
        </p:txBody>
      </p:sp>
      <p:sp>
        <p:nvSpPr>
          <p:cNvPr id="3" name="Espace réservé du contenu 2"/>
          <p:cNvSpPr>
            <a:spLocks noGrp="1"/>
          </p:cNvSpPr>
          <p:nvPr>
            <p:ph idx="1"/>
          </p:nvPr>
        </p:nvSpPr>
        <p:spPr/>
        <p:txBody>
          <a:bodyPr>
            <a:normAutofit fontScale="92500" lnSpcReduction="20000"/>
          </a:bodyPr>
          <a:lstStyle/>
          <a:p>
            <a:pPr marL="0" indent="0">
              <a:buNone/>
            </a:pPr>
            <a:r>
              <a:rPr lang="fr-BE" i="1" dirty="0"/>
              <a:t>« Il fut enfin permis de proclamer hautement ce droit si longtemps méconnu, de soumettre toutes les opinions à notre propre raison, c'est-à-dire, d'employer, pour saisir la vérité, le seul instrument qui nous ait été donné pour la reconnaître. Chaque homme apprit, avec une sorte d'orgueil, que la nature ne l'avait pas absolument destiné à croire sur la parole d'autrui ; et la superstition de l'antiquité, l'abaissement de la raison devant le délire d'une foi surnaturelle, disparurent de la société comme de la philosophie</a:t>
            </a:r>
            <a:r>
              <a:rPr lang="fr-BE" i="1" dirty="0" smtClean="0"/>
              <a:t>. »</a:t>
            </a:r>
            <a:endParaRPr lang="fr-BE" dirty="0"/>
          </a:p>
          <a:p>
            <a:endParaRPr lang="fr-BE" dirty="0"/>
          </a:p>
        </p:txBody>
      </p:sp>
    </p:spTree>
    <p:extLst>
      <p:ext uri="{BB962C8B-B14F-4D97-AF65-F5344CB8AC3E}">
        <p14:creationId xmlns:p14="http://schemas.microsoft.com/office/powerpoint/2010/main" val="191795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Condorcet</a:t>
            </a:r>
            <a:endParaRPr lang="fr-BE" dirty="0"/>
          </a:p>
        </p:txBody>
      </p:sp>
      <p:sp>
        <p:nvSpPr>
          <p:cNvPr id="3" name="Espace réservé du contenu 2"/>
          <p:cNvSpPr>
            <a:spLocks noGrp="1"/>
          </p:cNvSpPr>
          <p:nvPr>
            <p:ph idx="1"/>
          </p:nvPr>
        </p:nvSpPr>
        <p:spPr/>
        <p:txBody>
          <a:bodyPr/>
          <a:lstStyle/>
          <a:p>
            <a:r>
              <a:rPr lang="fr-BE" dirty="0" smtClean="0"/>
              <a:t>«  (..) </a:t>
            </a:r>
            <a:r>
              <a:rPr lang="fr-BE" i="1" dirty="0"/>
              <a:t>ne se lassant jamais de réclamer l'indépendance de la raison, la liberté d'écrire comme le droit, comme le salut du genre humain ; s'élevant, avec une infatigable énergie, contre tous les crimes du fanatisme et de la tyrannie ; </a:t>
            </a:r>
            <a:r>
              <a:rPr lang="fr-BE" i="1" dirty="0" smtClean="0"/>
              <a:t>(…)</a:t>
            </a:r>
          </a:p>
          <a:p>
            <a:r>
              <a:rPr lang="fr-BE" i="1" dirty="0"/>
              <a:t>prenant enfin, pour cri de guerre, raison, tolérance, humanité</a:t>
            </a:r>
            <a:r>
              <a:rPr lang="fr-BE" dirty="0"/>
              <a:t>. » </a:t>
            </a:r>
          </a:p>
        </p:txBody>
      </p:sp>
    </p:spTree>
    <p:extLst>
      <p:ext uri="{BB962C8B-B14F-4D97-AF65-F5344CB8AC3E}">
        <p14:creationId xmlns:p14="http://schemas.microsoft.com/office/powerpoint/2010/main" val="235164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Kant</a:t>
            </a:r>
            <a:endParaRPr lang="fr-BE" dirty="0"/>
          </a:p>
        </p:txBody>
      </p:sp>
      <p:sp>
        <p:nvSpPr>
          <p:cNvPr id="3" name="Espace réservé du contenu 2"/>
          <p:cNvSpPr>
            <a:spLocks noGrp="1"/>
          </p:cNvSpPr>
          <p:nvPr>
            <p:ph idx="1"/>
          </p:nvPr>
        </p:nvSpPr>
        <p:spPr/>
        <p:txBody>
          <a:bodyPr/>
          <a:lstStyle/>
          <a:p>
            <a:pPr marL="0" indent="0">
              <a:buNone/>
            </a:pPr>
            <a:r>
              <a:rPr lang="fr-BE" i="1" dirty="0" smtClean="0"/>
              <a:t>Qu’est ce que les Lumières? (1784)</a:t>
            </a:r>
          </a:p>
          <a:p>
            <a:endParaRPr lang="fr-BE" dirty="0" smtClean="0"/>
          </a:p>
          <a:p>
            <a:r>
              <a:rPr lang="fr-BE" dirty="0" smtClean="0"/>
              <a:t>Aie le courage de penser par toi-même</a:t>
            </a:r>
          </a:p>
          <a:p>
            <a:r>
              <a:rPr lang="fr-BE" dirty="0"/>
              <a:t>« </a:t>
            </a:r>
            <a:r>
              <a:rPr lang="fr-BE" i="1" dirty="0" err="1"/>
              <a:t>S</a:t>
            </a:r>
            <a:r>
              <a:rPr lang="fr-BE" i="1" dirty="0" err="1" smtClean="0"/>
              <a:t>apere</a:t>
            </a:r>
            <a:r>
              <a:rPr lang="fr-BE" i="1" dirty="0" smtClean="0"/>
              <a:t> </a:t>
            </a:r>
            <a:r>
              <a:rPr lang="fr-BE" i="1" dirty="0" err="1"/>
              <a:t>aude</a:t>
            </a:r>
            <a:r>
              <a:rPr lang="fr-BE" dirty="0"/>
              <a:t>, aie le courage de te servir de ta propre intelligence, de ton propre entendement ! Voilà donc la devise des Lumières </a:t>
            </a:r>
            <a:r>
              <a:rPr lang="fr-BE" dirty="0" smtClean="0"/>
              <a:t>».</a:t>
            </a:r>
            <a:endParaRPr lang="fr-BE" dirty="0"/>
          </a:p>
        </p:txBody>
      </p:sp>
    </p:spTree>
    <p:extLst>
      <p:ext uri="{BB962C8B-B14F-4D97-AF65-F5344CB8AC3E}">
        <p14:creationId xmlns:p14="http://schemas.microsoft.com/office/powerpoint/2010/main" val="316955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Kant</a:t>
            </a:r>
            <a:endParaRPr lang="fr-BE" dirty="0"/>
          </a:p>
        </p:txBody>
      </p:sp>
      <p:sp>
        <p:nvSpPr>
          <p:cNvPr id="3" name="Espace réservé du contenu 2"/>
          <p:cNvSpPr>
            <a:spLocks noGrp="1"/>
          </p:cNvSpPr>
          <p:nvPr>
            <p:ph idx="1"/>
          </p:nvPr>
        </p:nvSpPr>
        <p:spPr/>
        <p:txBody>
          <a:bodyPr>
            <a:normAutofit fontScale="92500" lnSpcReduction="20000"/>
          </a:bodyPr>
          <a:lstStyle/>
          <a:p>
            <a:r>
              <a:rPr lang="fr-BE" dirty="0" smtClean="0"/>
              <a:t>« Les Lumières, c’est </a:t>
            </a:r>
            <a:r>
              <a:rPr lang="fr-BE" dirty="0"/>
              <a:t>la sortie de l’homme hors de l’état de tutelle dont il est lui-même responsable. L’état de tutelle est l’incapacité de se servir de son entendement sans la conduite d’un autre. On est soi-même responsable de cet état de tutelle quand la cause tient non pas à une insuffisance de l’entendement mais à une  insuffisance de la résolution et du courage de s’en servir sans la conduite d’un autre. </a:t>
            </a:r>
            <a:r>
              <a:rPr lang="fr-BE" i="1" dirty="0" err="1"/>
              <a:t>Sapere</a:t>
            </a:r>
            <a:r>
              <a:rPr lang="fr-BE" i="1" dirty="0"/>
              <a:t> </a:t>
            </a:r>
            <a:r>
              <a:rPr lang="fr-BE" i="1" dirty="0" err="1"/>
              <a:t>aude</a:t>
            </a:r>
            <a:r>
              <a:rPr lang="fr-BE" i="1" dirty="0"/>
              <a:t> !</a:t>
            </a:r>
            <a:r>
              <a:rPr lang="fr-BE" dirty="0"/>
              <a:t> Aie le courage de te servir de ton propre entendement ! Voilà la devise des Lumières</a:t>
            </a:r>
            <a:r>
              <a:rPr lang="fr-BE" dirty="0" smtClean="0"/>
              <a:t>. »</a:t>
            </a:r>
            <a:endParaRPr lang="fr-BE" dirty="0"/>
          </a:p>
        </p:txBody>
      </p:sp>
    </p:spTree>
    <p:extLst>
      <p:ext uri="{BB962C8B-B14F-4D97-AF65-F5344CB8AC3E}">
        <p14:creationId xmlns:p14="http://schemas.microsoft.com/office/powerpoint/2010/main" val="161216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457200" y="228919"/>
            <a:ext cx="8229600" cy="45719"/>
          </a:xfrm>
        </p:spPr>
        <p:txBody>
          <a:bodyPr>
            <a:normAutofit fontScale="90000"/>
          </a:bodyPr>
          <a:lstStyle/>
          <a:p>
            <a:endParaRPr lang="fr-BE" dirty="0"/>
          </a:p>
        </p:txBody>
      </p:sp>
      <p:sp>
        <p:nvSpPr>
          <p:cNvPr id="3" name="Espace réservé du contenu 2"/>
          <p:cNvSpPr>
            <a:spLocks noGrp="1"/>
          </p:cNvSpPr>
          <p:nvPr>
            <p:ph idx="1"/>
          </p:nvPr>
        </p:nvSpPr>
        <p:spPr>
          <a:xfrm>
            <a:off x="457200" y="332656"/>
            <a:ext cx="8229600" cy="5793507"/>
          </a:xfrm>
        </p:spPr>
        <p:txBody>
          <a:bodyPr>
            <a:normAutofit fontScale="85000" lnSpcReduction="10000"/>
          </a:bodyPr>
          <a:lstStyle/>
          <a:p>
            <a:r>
              <a:rPr lang="fr-BE" dirty="0" smtClean="0"/>
              <a:t>« Paresse </a:t>
            </a:r>
            <a:r>
              <a:rPr lang="fr-BE" dirty="0"/>
              <a:t>et lâcheté sont les causes qui font qu’un si grand nombre d’hommes, après que la nature les eut affranchis depuis longtemps d’une conduite étrangère (</a:t>
            </a:r>
            <a:r>
              <a:rPr lang="fr-BE" i="1" dirty="0" err="1"/>
              <a:t>naturaliter</a:t>
            </a:r>
            <a:r>
              <a:rPr lang="fr-BE" i="1" dirty="0"/>
              <a:t> </a:t>
            </a:r>
            <a:r>
              <a:rPr lang="fr-BE" i="1" dirty="0" err="1"/>
              <a:t>maiorennes</a:t>
            </a:r>
            <a:r>
              <a:rPr lang="fr-BE" dirty="0"/>
              <a:t>), restent cependant volontiers toute leur vie dans un état de tutelle ; et qui font qu’il est si facile à d’autres de se poser comme leurs tuteurs. Il est si commode d’être sous tutelle. Si j’ai un livre qui a de l’entendement à ma place, un directeur de conscience qui a de la conscience à ma place, un médecin qui juge à ma place de mon régime alimentaire, etc., je n’ai alors pas moi-même à fournir d’efforts. Il ne m’est pas nécessaire de penser dès lors que je peux payer ; d’autres assumeront bien à ma place cette fastidieuse besogne</a:t>
            </a:r>
            <a:r>
              <a:rPr lang="fr-BE" dirty="0" smtClean="0"/>
              <a:t>. »</a:t>
            </a:r>
            <a:endParaRPr lang="fr-BE" dirty="0"/>
          </a:p>
        </p:txBody>
      </p:sp>
    </p:spTree>
    <p:extLst>
      <p:ext uri="{BB962C8B-B14F-4D97-AF65-F5344CB8AC3E}">
        <p14:creationId xmlns:p14="http://schemas.microsoft.com/office/powerpoint/2010/main" val="287933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8018"/>
          </a:xfrm>
        </p:spPr>
        <p:txBody>
          <a:bodyPr>
            <a:normAutofit fontScale="90000"/>
          </a:bodyPr>
          <a:lstStyle/>
          <a:p>
            <a:endParaRPr lang="fr-BE" dirty="0"/>
          </a:p>
        </p:txBody>
      </p:sp>
      <p:sp>
        <p:nvSpPr>
          <p:cNvPr id="3" name="Espace réservé du contenu 2"/>
          <p:cNvSpPr>
            <a:spLocks noGrp="1"/>
          </p:cNvSpPr>
          <p:nvPr>
            <p:ph idx="1"/>
          </p:nvPr>
        </p:nvSpPr>
        <p:spPr>
          <a:xfrm>
            <a:off x="457200" y="476672"/>
            <a:ext cx="8229600" cy="5649491"/>
          </a:xfrm>
        </p:spPr>
        <p:txBody>
          <a:bodyPr>
            <a:normAutofit fontScale="85000" lnSpcReduction="10000"/>
          </a:bodyPr>
          <a:lstStyle/>
          <a:p>
            <a:r>
              <a:rPr lang="fr-BE" dirty="0" smtClean="0"/>
              <a:t>« Et </a:t>
            </a:r>
            <a:r>
              <a:rPr lang="fr-BE" dirty="0"/>
              <a:t>si la plus grande partie, et de loin, des hommes (…) tient ce pas qui affranchit de la tutelle pour très dangereux et de surcroît très pénible, c’est que s’y emploient ces tuteurs qui, dans leur extrême bienveillance, se chargent de les surveiller. Après avoir d’abord abêti leur bétail et avoir empêché avec sollicitude ces créatures paisibles d’oser faire un pas sans la roulette d’enfant où ils les avaient emprisonnés, ils leur montrent ensuite le danger qui les menace s’ils essaient de marcher seuls. Or ce danger n’est sans doute pas si grand, car après quelques chutes ils finiraient bien par apprendre à marcher ; un tel exemple rend pourtant timide et dissuade d’ordinaire de toute autre tentative ultérieure » Kant, </a:t>
            </a:r>
            <a:r>
              <a:rPr lang="fr-BE" i="1" dirty="0"/>
              <a:t>Qu’est-ce que les </a:t>
            </a:r>
            <a:r>
              <a:rPr lang="fr-BE" i="1" dirty="0" smtClean="0"/>
              <a:t>Lumières ?</a:t>
            </a:r>
            <a:r>
              <a:rPr lang="fr-BE" dirty="0" smtClean="0"/>
              <a:t> »</a:t>
            </a:r>
            <a:endParaRPr lang="fr-BE" dirty="0"/>
          </a:p>
          <a:p>
            <a:endParaRPr lang="fr-BE" dirty="0"/>
          </a:p>
        </p:txBody>
      </p:sp>
    </p:spTree>
    <p:extLst>
      <p:ext uri="{BB962C8B-B14F-4D97-AF65-F5344CB8AC3E}">
        <p14:creationId xmlns:p14="http://schemas.microsoft.com/office/powerpoint/2010/main" val="572946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dirty="0" smtClean="0"/>
              <a:t>Émancipation face aux préjugés, aux idées reçues, aux croyance</a:t>
            </a:r>
          </a:p>
          <a:p>
            <a:r>
              <a:rPr lang="fr-BE" dirty="0" smtClean="0"/>
              <a:t>Siècle de la raison qui écarte les ténèbres de l’obscurantisme</a:t>
            </a:r>
          </a:p>
          <a:p>
            <a:r>
              <a:rPr lang="fr-BE" dirty="0" smtClean="0"/>
              <a:t>Combats pour la tolérance, droits de l’homme qui en découlent</a:t>
            </a:r>
          </a:p>
          <a:p>
            <a:r>
              <a:rPr lang="fr-BE" dirty="0" smtClean="0"/>
              <a:t>Définition du philosophe</a:t>
            </a:r>
          </a:p>
          <a:p>
            <a:endParaRPr lang="fr-BE" dirty="0" smtClean="0"/>
          </a:p>
          <a:p>
            <a:endParaRPr lang="fr-BE" dirty="0"/>
          </a:p>
        </p:txBody>
      </p:sp>
    </p:spTree>
    <p:extLst>
      <p:ext uri="{BB962C8B-B14F-4D97-AF65-F5344CB8AC3E}">
        <p14:creationId xmlns:p14="http://schemas.microsoft.com/office/powerpoint/2010/main" val="121989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 rejet de la métaphysique</a:t>
            </a:r>
            <a:endParaRPr lang="fr-BE" dirty="0"/>
          </a:p>
        </p:txBody>
      </p:sp>
      <p:sp>
        <p:nvSpPr>
          <p:cNvPr id="3" name="Espace réservé du contenu 2"/>
          <p:cNvSpPr>
            <a:spLocks noGrp="1"/>
          </p:cNvSpPr>
          <p:nvPr>
            <p:ph idx="1"/>
          </p:nvPr>
        </p:nvSpPr>
        <p:spPr/>
        <p:txBody>
          <a:bodyPr/>
          <a:lstStyle/>
          <a:p>
            <a:endParaRPr lang="fr-BE" dirty="0" smtClean="0"/>
          </a:p>
          <a:p>
            <a:r>
              <a:rPr lang="fr-BE" dirty="0" smtClean="0"/>
              <a:t>Pierre Bayle</a:t>
            </a:r>
          </a:p>
          <a:p>
            <a:r>
              <a:rPr lang="fr-BE" dirty="0" smtClean="0"/>
              <a:t>John Locke</a:t>
            </a:r>
          </a:p>
          <a:p>
            <a:r>
              <a:rPr lang="fr-BE" dirty="0" smtClean="0"/>
              <a:t>Voltaire : </a:t>
            </a:r>
            <a:r>
              <a:rPr lang="fr-BE" i="1" dirty="0" err="1" smtClean="0"/>
              <a:t>Micromégas</a:t>
            </a:r>
            <a:r>
              <a:rPr lang="fr-BE" dirty="0" smtClean="0"/>
              <a:t> </a:t>
            </a:r>
            <a:r>
              <a:rPr lang="fr-BE" dirty="0"/>
              <a:t>: contre la métaphysique et le dogmatisme</a:t>
            </a:r>
          </a:p>
          <a:p>
            <a:endParaRPr lang="fr-BE" dirty="0"/>
          </a:p>
        </p:txBody>
      </p:sp>
    </p:spTree>
    <p:extLst>
      <p:ext uri="{BB962C8B-B14F-4D97-AF65-F5344CB8AC3E}">
        <p14:creationId xmlns:p14="http://schemas.microsoft.com/office/powerpoint/2010/main" val="29465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normAutofit fontScale="92500"/>
          </a:bodyPr>
          <a:lstStyle/>
          <a:p>
            <a:endParaRPr lang="fr-BE" dirty="0"/>
          </a:p>
          <a:p>
            <a:r>
              <a:rPr lang="fr-BE" dirty="0" smtClean="0">
                <a:sym typeface="Wingdings" panose="05000000000000000000" pitchFamily="2" charset="2"/>
              </a:rPr>
              <a:t></a:t>
            </a:r>
            <a:r>
              <a:rPr lang="fr-BE" dirty="0"/>
              <a:t> </a:t>
            </a:r>
            <a:r>
              <a:rPr lang="fr-BE" dirty="0" smtClean="0"/>
              <a:t>Les </a:t>
            </a:r>
            <a:r>
              <a:rPr lang="fr-BE" dirty="0"/>
              <a:t>Lumières, c’est le refus des dogmatismes, la séparation de la science et de la théologie, du savoir et de la foi, le refus des superstitions, la foi en la </a:t>
            </a:r>
            <a:r>
              <a:rPr lang="fr-BE" dirty="0" smtClean="0"/>
              <a:t>raison et dans le progrès. </a:t>
            </a:r>
            <a:r>
              <a:rPr lang="fr-BE" b="1" dirty="0" smtClean="0"/>
              <a:t>Autonomie, raison</a:t>
            </a:r>
            <a:r>
              <a:rPr lang="fr-BE" dirty="0" smtClean="0"/>
              <a:t>.</a:t>
            </a:r>
            <a:endParaRPr lang="fr-BE" dirty="0"/>
          </a:p>
          <a:p>
            <a:r>
              <a:rPr lang="fr-BE" dirty="0" smtClean="0"/>
              <a:t>Tolérance, perfectibilité de l’homme, éducation. </a:t>
            </a:r>
            <a:r>
              <a:rPr lang="fr-BE" b="1" dirty="0" smtClean="0"/>
              <a:t>Humanisme</a:t>
            </a:r>
          </a:p>
          <a:p>
            <a:r>
              <a:rPr lang="fr-BE" dirty="0" smtClean="0"/>
              <a:t>Liberté conçue comme un droit. </a:t>
            </a:r>
            <a:r>
              <a:rPr lang="fr-BE" b="1" dirty="0" smtClean="0"/>
              <a:t>Universalisme</a:t>
            </a:r>
            <a:endParaRPr lang="fr-BE" b="1" dirty="0"/>
          </a:p>
        </p:txBody>
      </p:sp>
    </p:spTree>
    <p:extLst>
      <p:ext uri="{BB962C8B-B14F-4D97-AF65-F5344CB8AC3E}">
        <p14:creationId xmlns:p14="http://schemas.microsoft.com/office/powerpoint/2010/main" val="161355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Plan</a:t>
            </a:r>
            <a:endParaRPr lang="fr-BE" dirty="0"/>
          </a:p>
        </p:txBody>
      </p:sp>
      <p:sp>
        <p:nvSpPr>
          <p:cNvPr id="3" name="Espace réservé du contenu 2"/>
          <p:cNvSpPr>
            <a:spLocks noGrp="1"/>
          </p:cNvSpPr>
          <p:nvPr>
            <p:ph idx="1"/>
          </p:nvPr>
        </p:nvSpPr>
        <p:spPr/>
        <p:txBody>
          <a:bodyPr/>
          <a:lstStyle/>
          <a:p>
            <a:r>
              <a:rPr lang="fr-BE" dirty="0" smtClean="0"/>
              <a:t>Introduction </a:t>
            </a:r>
          </a:p>
          <a:p>
            <a:r>
              <a:rPr lang="fr-BE" dirty="0" smtClean="0"/>
              <a:t>Locke</a:t>
            </a:r>
          </a:p>
          <a:p>
            <a:r>
              <a:rPr lang="fr-BE" dirty="0" smtClean="0"/>
              <a:t>Hume (4 cours)</a:t>
            </a:r>
          </a:p>
          <a:p>
            <a:r>
              <a:rPr lang="fr-BE" dirty="0" smtClean="0"/>
              <a:t>Diderot, Voltaire (3/4 cours)</a:t>
            </a:r>
          </a:p>
          <a:p>
            <a:r>
              <a:rPr lang="fr-BE" dirty="0" smtClean="0"/>
              <a:t>Kant (2 cours)</a:t>
            </a:r>
          </a:p>
          <a:p>
            <a:r>
              <a:rPr lang="fr-BE" dirty="0" smtClean="0"/>
              <a:t>Conclusion (1 cours)</a:t>
            </a:r>
            <a:endParaRPr lang="fr-BE" dirty="0"/>
          </a:p>
        </p:txBody>
      </p:sp>
    </p:spTree>
    <p:extLst>
      <p:ext uri="{BB962C8B-B14F-4D97-AF65-F5344CB8AC3E}">
        <p14:creationId xmlns:p14="http://schemas.microsoft.com/office/powerpoint/2010/main" val="4037433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Théorie de la connaissance et conception de la nature</a:t>
            </a:r>
            <a:endParaRPr lang="fr-BE" dirty="0"/>
          </a:p>
        </p:txBody>
      </p:sp>
      <p:sp>
        <p:nvSpPr>
          <p:cNvPr id="3" name="Espace réservé du contenu 2"/>
          <p:cNvSpPr>
            <a:spLocks noGrp="1"/>
          </p:cNvSpPr>
          <p:nvPr>
            <p:ph idx="1"/>
          </p:nvPr>
        </p:nvSpPr>
        <p:spPr/>
        <p:txBody>
          <a:bodyPr/>
          <a:lstStyle/>
          <a:p>
            <a:r>
              <a:rPr lang="fr-BE" dirty="0" smtClean="0"/>
              <a:t>Changement de paradigme avec Copernic, Galilée, …</a:t>
            </a:r>
          </a:p>
          <a:p>
            <a:r>
              <a:rPr lang="fr-BE" dirty="0" smtClean="0"/>
              <a:t>Le livre de la nature est écrit en langage géométrique et mathématique</a:t>
            </a:r>
          </a:p>
          <a:p>
            <a:r>
              <a:rPr lang="fr-BE" dirty="0" smtClean="0"/>
              <a:t>Dualisme cartésien</a:t>
            </a:r>
          </a:p>
          <a:p>
            <a:r>
              <a:rPr lang="fr-BE" dirty="0" smtClean="0"/>
              <a:t>matérialisme, athéisme</a:t>
            </a:r>
          </a:p>
          <a:p>
            <a:r>
              <a:rPr lang="fr-BE" dirty="0" smtClean="0">
                <a:sym typeface="Wingdings" pitchFamily="2" charset="2"/>
              </a:rPr>
              <a:t> modèle newtonien, de la biologie, de la chimie</a:t>
            </a:r>
            <a:endParaRPr lang="fr-BE" dirty="0" smtClean="0"/>
          </a:p>
          <a:p>
            <a:endParaRPr lang="fr-BE" dirty="0"/>
          </a:p>
        </p:txBody>
      </p:sp>
    </p:spTree>
    <p:extLst>
      <p:ext uri="{BB962C8B-B14F-4D97-AF65-F5344CB8AC3E}">
        <p14:creationId xmlns:p14="http://schemas.microsoft.com/office/powerpoint/2010/main" val="313515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123009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Locke </a:t>
            </a:r>
            <a:endParaRPr lang="fr-BE" dirty="0"/>
          </a:p>
        </p:txBody>
      </p:sp>
      <p:sp>
        <p:nvSpPr>
          <p:cNvPr id="3" name="Espace réservé du contenu 2"/>
          <p:cNvSpPr>
            <a:spLocks noGrp="1"/>
          </p:cNvSpPr>
          <p:nvPr>
            <p:ph idx="1"/>
          </p:nvPr>
        </p:nvSpPr>
        <p:spPr/>
        <p:txBody>
          <a:bodyPr/>
          <a:lstStyle/>
          <a:p>
            <a:r>
              <a:rPr lang="fr-BE" b="1" i="1" dirty="0" err="1"/>
              <a:t>Essay</a:t>
            </a:r>
            <a:r>
              <a:rPr lang="fr-BE" b="1" i="1" dirty="0"/>
              <a:t> sur l’entendement humain, 1690</a:t>
            </a:r>
          </a:p>
          <a:p>
            <a:r>
              <a:rPr lang="fr-BE" dirty="0" smtClean="0"/>
              <a:t>Genèse psychologique de l’entendement humain</a:t>
            </a:r>
          </a:p>
          <a:p>
            <a:r>
              <a:rPr lang="fr-BE" dirty="0" smtClean="0"/>
              <a:t>Question métaphysique de l’accès à la vérité</a:t>
            </a:r>
            <a:endParaRPr lang="fr-BE" dirty="0"/>
          </a:p>
        </p:txBody>
      </p:sp>
    </p:spTree>
    <p:extLst>
      <p:ext uri="{BB962C8B-B14F-4D97-AF65-F5344CB8AC3E}">
        <p14:creationId xmlns:p14="http://schemas.microsoft.com/office/powerpoint/2010/main" val="235467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b="1" i="1" dirty="0" err="1" smtClean="0"/>
              <a:t>Essay</a:t>
            </a:r>
            <a:r>
              <a:rPr lang="fr-BE" b="1" i="1" dirty="0" smtClean="0"/>
              <a:t> sur l’entendement humain, 1690</a:t>
            </a:r>
            <a:br>
              <a:rPr lang="fr-BE" b="1" i="1" dirty="0" smtClean="0"/>
            </a:br>
            <a:endParaRPr lang="fr-BE" dirty="0"/>
          </a:p>
        </p:txBody>
      </p:sp>
      <p:sp>
        <p:nvSpPr>
          <p:cNvPr id="3" name="Espace réservé du contenu 2"/>
          <p:cNvSpPr>
            <a:spLocks noGrp="1"/>
          </p:cNvSpPr>
          <p:nvPr>
            <p:ph idx="1"/>
          </p:nvPr>
        </p:nvSpPr>
        <p:spPr/>
        <p:txBody>
          <a:bodyPr/>
          <a:lstStyle/>
          <a:p>
            <a:r>
              <a:rPr lang="fr-BE" dirty="0" smtClean="0"/>
              <a:t>Rejet des idées innées</a:t>
            </a:r>
          </a:p>
          <a:p>
            <a:r>
              <a:rPr lang="fr-BE" dirty="0" smtClean="0"/>
              <a:t>Expérience, observation : crucial pour la connaissance</a:t>
            </a:r>
          </a:p>
          <a:p>
            <a:r>
              <a:rPr lang="fr-BE" dirty="0" smtClean="0"/>
              <a:t>Idées simples / idées complexes</a:t>
            </a:r>
          </a:p>
          <a:p>
            <a:r>
              <a:rPr lang="fr-BE" dirty="0" smtClean="0"/>
              <a:t>Qualités premières / qualités secondes</a:t>
            </a:r>
          </a:p>
          <a:p>
            <a:r>
              <a:rPr lang="fr-BE" dirty="0" smtClean="0"/>
              <a:t>-&gt; empirisme</a:t>
            </a:r>
          </a:p>
          <a:p>
            <a:endParaRPr lang="fr-BE" dirty="0" smtClean="0"/>
          </a:p>
          <a:p>
            <a:endParaRPr lang="fr-BE" dirty="0"/>
          </a:p>
        </p:txBody>
      </p:sp>
    </p:spTree>
    <p:extLst>
      <p:ext uri="{BB962C8B-B14F-4D97-AF65-F5344CB8AC3E}">
        <p14:creationId xmlns:p14="http://schemas.microsoft.com/office/powerpoint/2010/main" val="50506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dirty="0" smtClean="0">
                <a:solidFill>
                  <a:srgbClr val="00B0F0"/>
                </a:solidFill>
              </a:rPr>
              <a:t>Idées simples / composées</a:t>
            </a:r>
          </a:p>
          <a:p>
            <a:r>
              <a:rPr lang="fr-BE" dirty="0" smtClean="0">
                <a:solidFill>
                  <a:srgbClr val="00B0F0"/>
                </a:solidFill>
              </a:rPr>
              <a:t>Critique de la notion de substance</a:t>
            </a:r>
          </a:p>
          <a:p>
            <a:endParaRPr lang="fr-BE" dirty="0" smtClean="0"/>
          </a:p>
          <a:p>
            <a:endParaRPr lang="fr-BE" dirty="0"/>
          </a:p>
        </p:txBody>
      </p:sp>
    </p:spTree>
    <p:extLst>
      <p:ext uri="{BB962C8B-B14F-4D97-AF65-F5344CB8AC3E}">
        <p14:creationId xmlns:p14="http://schemas.microsoft.com/office/powerpoint/2010/main" val="44754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But de l’essai</a:t>
            </a:r>
            <a:endParaRPr lang="fr-BE" dirty="0"/>
          </a:p>
        </p:txBody>
      </p:sp>
      <p:sp>
        <p:nvSpPr>
          <p:cNvPr id="3" name="Espace réservé du contenu 2"/>
          <p:cNvSpPr>
            <a:spLocks noGrp="1"/>
          </p:cNvSpPr>
          <p:nvPr>
            <p:ph idx="1"/>
          </p:nvPr>
        </p:nvSpPr>
        <p:spPr/>
        <p:txBody>
          <a:bodyPr/>
          <a:lstStyle/>
          <a:p>
            <a:r>
              <a:rPr lang="fr-BE" i="1" dirty="0" smtClean="0"/>
              <a:t>« examiner </a:t>
            </a:r>
            <a:r>
              <a:rPr lang="fr-BE" i="1" dirty="0"/>
              <a:t>la certitude &amp; l’</a:t>
            </a:r>
            <a:r>
              <a:rPr lang="fr-BE" i="1" dirty="0" err="1"/>
              <a:t>étenduë</a:t>
            </a:r>
            <a:r>
              <a:rPr lang="fr-BE" i="1" dirty="0"/>
              <a:t> des </a:t>
            </a:r>
            <a:r>
              <a:rPr lang="fr-BE" i="1" dirty="0" err="1"/>
              <a:t>Connoissances</a:t>
            </a:r>
            <a:r>
              <a:rPr lang="fr-BE" i="1" dirty="0"/>
              <a:t> humaines, aussi bien que les </a:t>
            </a:r>
            <a:r>
              <a:rPr lang="fr-BE" i="1" dirty="0" err="1"/>
              <a:t>fondemens</a:t>
            </a:r>
            <a:r>
              <a:rPr lang="fr-BE" i="1" dirty="0"/>
              <a:t> &amp; les </a:t>
            </a:r>
            <a:r>
              <a:rPr lang="fr-BE" i="1" dirty="0" err="1"/>
              <a:t>dégrez</a:t>
            </a:r>
            <a:r>
              <a:rPr lang="fr-BE" i="1" dirty="0"/>
              <a:t> de Foi, d’Opinion, &amp; d’Assentiment qu’on peut avoir par rapport aux </a:t>
            </a:r>
            <a:r>
              <a:rPr lang="fr-BE" i="1" dirty="0" err="1"/>
              <a:t>differens</a:t>
            </a:r>
            <a:r>
              <a:rPr lang="fr-BE" i="1" dirty="0"/>
              <a:t> sujets qui se présentent à notre Esprit</a:t>
            </a:r>
            <a:r>
              <a:rPr lang="fr-BE" dirty="0"/>
              <a:t> </a:t>
            </a:r>
            <a:r>
              <a:rPr lang="fr-BE" dirty="0" smtClean="0"/>
              <a:t>».</a:t>
            </a:r>
            <a:endParaRPr lang="fr-BE" dirty="0"/>
          </a:p>
        </p:txBody>
      </p:sp>
    </p:spTree>
    <p:extLst>
      <p:ext uri="{BB962C8B-B14F-4D97-AF65-F5344CB8AC3E}">
        <p14:creationId xmlns:p14="http://schemas.microsoft.com/office/powerpoint/2010/main" val="2880005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Critique des idées innées</a:t>
            </a:r>
            <a:endParaRPr lang="fr-BE" dirty="0"/>
          </a:p>
        </p:txBody>
      </p:sp>
      <p:sp>
        <p:nvSpPr>
          <p:cNvPr id="3" name="Espace réservé du contenu 2"/>
          <p:cNvSpPr>
            <a:spLocks noGrp="1"/>
          </p:cNvSpPr>
          <p:nvPr>
            <p:ph idx="1"/>
          </p:nvPr>
        </p:nvSpPr>
        <p:spPr/>
        <p:txBody>
          <a:bodyPr/>
          <a:lstStyle/>
          <a:p>
            <a:r>
              <a:rPr lang="fr-BE" dirty="0" smtClean="0"/>
              <a:t>L’opinion de la majorité ne vaut pas vérité :</a:t>
            </a:r>
          </a:p>
          <a:p>
            <a:r>
              <a:rPr lang="fr-BE" i="1" dirty="0" smtClean="0"/>
              <a:t>« des </a:t>
            </a:r>
            <a:r>
              <a:rPr lang="fr-BE" i="1" dirty="0"/>
              <a:t>expressions ambiguës qui ne signifient presque rien, passent pour des raisons évidentes dans l’Esprit de ceux qui pleins de quelque préjugé, ne prennent pas la peine d’examiner avec assez d’application ce qu’ils disent pour défendre leur propre </a:t>
            </a:r>
            <a:r>
              <a:rPr lang="fr-BE" i="1" dirty="0" smtClean="0"/>
              <a:t>sentiment. »</a:t>
            </a:r>
            <a:endParaRPr lang="fr-BE" dirty="0"/>
          </a:p>
        </p:txBody>
      </p:sp>
    </p:spTree>
    <p:extLst>
      <p:ext uri="{BB962C8B-B14F-4D97-AF65-F5344CB8AC3E}">
        <p14:creationId xmlns:p14="http://schemas.microsoft.com/office/powerpoint/2010/main" val="327947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dirty="0" smtClean="0"/>
              <a:t>Pas d’idée innée</a:t>
            </a:r>
          </a:p>
          <a:p>
            <a:r>
              <a:rPr lang="fr-BE" dirty="0" smtClean="0"/>
              <a:t>Pas de principes moraux innés</a:t>
            </a:r>
          </a:p>
          <a:p>
            <a:r>
              <a:rPr lang="fr-BE" dirty="0" smtClean="0"/>
              <a:t>L’idée de Dieu n’est pas innée</a:t>
            </a:r>
          </a:p>
          <a:p>
            <a:r>
              <a:rPr lang="fr-BE" dirty="0" smtClean="0">
                <a:sym typeface="Wingdings" pitchFamily="2" charset="2"/>
              </a:rPr>
              <a:t> relativisme des croyances</a:t>
            </a:r>
          </a:p>
          <a:p>
            <a:r>
              <a:rPr lang="fr-BE" dirty="0" smtClean="0">
                <a:sym typeface="Wingdings" pitchFamily="2" charset="2"/>
              </a:rPr>
              <a:t> différence entre croyance et connaissance</a:t>
            </a:r>
            <a:endParaRPr lang="fr-BE" dirty="0"/>
          </a:p>
        </p:txBody>
      </p:sp>
    </p:spTree>
    <p:extLst>
      <p:ext uri="{BB962C8B-B14F-4D97-AF65-F5344CB8AC3E}">
        <p14:creationId xmlns:p14="http://schemas.microsoft.com/office/powerpoint/2010/main" val="2233030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sym typeface="Wingdings" pitchFamily="2" charset="2"/>
              </a:rPr>
              <a:t>différence entre croyance et connaissance</a:t>
            </a:r>
            <a:endParaRPr lang="fr-BE" dirty="0"/>
          </a:p>
        </p:txBody>
      </p:sp>
      <p:sp>
        <p:nvSpPr>
          <p:cNvPr id="3" name="Espace réservé du contenu 2"/>
          <p:cNvSpPr>
            <a:spLocks noGrp="1"/>
          </p:cNvSpPr>
          <p:nvPr>
            <p:ph idx="1"/>
          </p:nvPr>
        </p:nvSpPr>
        <p:spPr/>
        <p:txBody>
          <a:bodyPr>
            <a:normAutofit fontScale="85000" lnSpcReduction="20000"/>
          </a:bodyPr>
          <a:lstStyle/>
          <a:p>
            <a:r>
              <a:rPr lang="fr-BE" dirty="0"/>
              <a:t>« </a:t>
            </a:r>
            <a:r>
              <a:rPr lang="fr-BE" i="1" dirty="0"/>
              <a:t>L’extrême différence qu’on trouve entre les idées des hommes, vient du différent usage qu’ils font de leurs </a:t>
            </a:r>
            <a:r>
              <a:rPr lang="fr-BE" i="1" dirty="0" err="1"/>
              <a:t>Facultez</a:t>
            </a:r>
            <a:r>
              <a:rPr lang="fr-BE" i="1" dirty="0"/>
              <a:t>. Les uns recevant les choses sur la foi d’autrui, (&amp; ceux-là sont le plus grand nombre) abusent de ce pouvoir qu’ils ont de donner leur consentement à telle ou telle chose, en </a:t>
            </a:r>
            <a:r>
              <a:rPr lang="fr-BE" i="1" dirty="0" err="1"/>
              <a:t>soûmettant</a:t>
            </a:r>
            <a:r>
              <a:rPr lang="fr-BE" i="1" dirty="0"/>
              <a:t> lâchement leur Esprit à l’autorité des autres dans des points qu’il est de leur devoir d’examiner eux-mêmes avec soin, au lieu de les recevoir aveuglément avec une foi implicite. D’autres n’appliquent leur Esprit qu’à un certain petit nombre de choses dont ils </a:t>
            </a:r>
            <a:r>
              <a:rPr lang="fr-BE" i="1" dirty="0" err="1"/>
              <a:t>acquiérent</a:t>
            </a:r>
            <a:r>
              <a:rPr lang="fr-BE" i="1" dirty="0"/>
              <a:t> une assez grande </a:t>
            </a:r>
            <a:r>
              <a:rPr lang="fr-BE" i="1" dirty="0" err="1"/>
              <a:t>connoissance</a:t>
            </a:r>
            <a:r>
              <a:rPr lang="fr-BE" i="1" dirty="0"/>
              <a:t>, mais ils ignorent toute autre chose, pour ne s’être jamais attachez à d’autres recherches. </a:t>
            </a:r>
            <a:endParaRPr lang="fr-BE" dirty="0"/>
          </a:p>
        </p:txBody>
      </p:sp>
    </p:spTree>
    <p:extLst>
      <p:ext uri="{BB962C8B-B14F-4D97-AF65-F5344CB8AC3E}">
        <p14:creationId xmlns:p14="http://schemas.microsoft.com/office/powerpoint/2010/main" val="346586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8018"/>
          </a:xfrm>
        </p:spPr>
        <p:txBody>
          <a:bodyPr>
            <a:normAutofit fontScale="90000"/>
          </a:bodyPr>
          <a:lstStyle/>
          <a:p>
            <a:endParaRPr lang="fr-BE" dirty="0"/>
          </a:p>
        </p:txBody>
      </p:sp>
      <p:sp>
        <p:nvSpPr>
          <p:cNvPr id="3" name="Espace réservé du contenu 2"/>
          <p:cNvSpPr>
            <a:spLocks noGrp="1"/>
          </p:cNvSpPr>
          <p:nvPr>
            <p:ph idx="1"/>
          </p:nvPr>
        </p:nvSpPr>
        <p:spPr>
          <a:xfrm>
            <a:off x="457200" y="548680"/>
            <a:ext cx="8229600" cy="5577483"/>
          </a:xfrm>
        </p:spPr>
        <p:txBody>
          <a:bodyPr>
            <a:normAutofit fontScale="85000" lnSpcReduction="20000"/>
          </a:bodyPr>
          <a:lstStyle/>
          <a:p>
            <a:r>
              <a:rPr lang="fr-BE" i="1" dirty="0"/>
              <a:t>Ainsi rien n’est plus certain que cette vérité, Trois angles d’un Triangle sont égaux à deux droits. Elle est non seulement très-certaines, mais même plus évidente, à mon avis, que plusieurs ce ces Propositions qu’on regarde comme des Principes. Cependant il y des millions d’hommes, qui, quoi qu’habiles en d’autres choses, ignorent </a:t>
            </a:r>
            <a:r>
              <a:rPr lang="fr-BE" i="1" dirty="0" err="1"/>
              <a:t>entierement</a:t>
            </a:r>
            <a:r>
              <a:rPr lang="fr-BE" i="1" dirty="0"/>
              <a:t> celle-là, parce qu’ils n’ont jamais appliqué leur Esprit à l’examen de ces sortes d’Angles. D’ailleurs, celui qui </a:t>
            </a:r>
            <a:r>
              <a:rPr lang="fr-BE" i="1" dirty="0" err="1"/>
              <a:t>connoit</a:t>
            </a:r>
            <a:r>
              <a:rPr lang="fr-BE" i="1" dirty="0"/>
              <a:t> très-certainement cette Proposition, peut néanmoins ignorer </a:t>
            </a:r>
            <a:r>
              <a:rPr lang="fr-BE" i="1" dirty="0" err="1"/>
              <a:t>entiérement</a:t>
            </a:r>
            <a:r>
              <a:rPr lang="fr-BE" i="1" dirty="0"/>
              <a:t> la vérité de plusieurs autres Propositions de </a:t>
            </a:r>
            <a:r>
              <a:rPr lang="fr-BE" i="1" dirty="0" err="1"/>
              <a:t>Mathematique</a:t>
            </a:r>
            <a:r>
              <a:rPr lang="fr-BE" i="1" dirty="0"/>
              <a:t>, qui sont aussi claires &amp; aussi évidentes que celle-là, parce qu’il n’a pas poussé ses recherches jusques à l’examen de ces </a:t>
            </a:r>
            <a:r>
              <a:rPr lang="fr-BE" i="1" dirty="0" err="1"/>
              <a:t>véritez</a:t>
            </a:r>
            <a:r>
              <a:rPr lang="fr-BE" i="1" dirty="0"/>
              <a:t> de </a:t>
            </a:r>
            <a:r>
              <a:rPr lang="fr-BE" i="1" dirty="0" err="1"/>
              <a:t>Mathematique</a:t>
            </a:r>
            <a:r>
              <a:rPr lang="fr-BE" i="1" dirty="0"/>
              <a:t>. La même chose peut arriver à l’égard des idées que nous avons de Dieu</a:t>
            </a:r>
            <a:r>
              <a:rPr lang="fr-BE" dirty="0"/>
              <a:t>.» </a:t>
            </a:r>
          </a:p>
          <a:p>
            <a:endParaRPr lang="fr-BE" dirty="0"/>
          </a:p>
        </p:txBody>
      </p:sp>
    </p:spTree>
    <p:extLst>
      <p:ext uri="{BB962C8B-B14F-4D97-AF65-F5344CB8AC3E}">
        <p14:creationId xmlns:p14="http://schemas.microsoft.com/office/powerpoint/2010/main" val="391406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normAutofit/>
          </a:bodyPr>
          <a:lstStyle/>
          <a:p>
            <a:pPr marL="0" indent="0" algn="ctr">
              <a:buNone/>
            </a:pPr>
            <a:r>
              <a:rPr lang="fr-BE" sz="9600" dirty="0" smtClean="0"/>
              <a:t>Introduction</a:t>
            </a:r>
          </a:p>
          <a:p>
            <a:pPr algn="ctr"/>
            <a:endParaRPr lang="fr-BE" sz="9600" dirty="0"/>
          </a:p>
        </p:txBody>
      </p:sp>
    </p:spTree>
    <p:extLst>
      <p:ext uri="{BB962C8B-B14F-4D97-AF65-F5344CB8AC3E}">
        <p14:creationId xmlns:p14="http://schemas.microsoft.com/office/powerpoint/2010/main" val="1984682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i="1" dirty="0"/>
              <a:t>« Nous ferions peut-être de plus grands progrès dans la </a:t>
            </a:r>
            <a:r>
              <a:rPr lang="fr-BE" i="1" dirty="0" err="1"/>
              <a:t>connoissance</a:t>
            </a:r>
            <a:r>
              <a:rPr lang="fr-BE" i="1" dirty="0"/>
              <a:t> des choses, si nous allions à la source, je veux dire à l’examen des choses mêmes ; &amp; que nous nous </a:t>
            </a:r>
            <a:r>
              <a:rPr lang="fr-BE" i="1" dirty="0" err="1"/>
              <a:t>fissons</a:t>
            </a:r>
            <a:r>
              <a:rPr lang="fr-BE" i="1" dirty="0"/>
              <a:t> une affaire de chercher la Vérité en suivant nos propres pensées, </a:t>
            </a:r>
            <a:r>
              <a:rPr lang="fr-BE" i="1" dirty="0" err="1"/>
              <a:t>plûtôt</a:t>
            </a:r>
            <a:r>
              <a:rPr lang="fr-BE" i="1" dirty="0"/>
              <a:t> que celles des autres hommes</a:t>
            </a:r>
            <a:r>
              <a:rPr lang="fr-BE" dirty="0"/>
              <a:t>. » </a:t>
            </a:r>
            <a:endParaRPr lang="fr-BE" dirty="0" smtClean="0"/>
          </a:p>
          <a:p>
            <a:r>
              <a:rPr lang="fr-BE" dirty="0" smtClean="0">
                <a:sym typeface="Wingdings" pitchFamily="2" charset="2"/>
              </a:rPr>
              <a:t> Paresse. Dogmatisme.</a:t>
            </a:r>
            <a:endParaRPr lang="fr-BE" dirty="0"/>
          </a:p>
          <a:p>
            <a:endParaRPr lang="fr-BE" dirty="0"/>
          </a:p>
        </p:txBody>
      </p:sp>
    </p:spTree>
    <p:extLst>
      <p:ext uri="{BB962C8B-B14F-4D97-AF65-F5344CB8AC3E}">
        <p14:creationId xmlns:p14="http://schemas.microsoft.com/office/powerpoint/2010/main" val="3338092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Contre les dogmatismes</a:t>
            </a:r>
            <a:endParaRPr lang="fr-BE" dirty="0"/>
          </a:p>
        </p:txBody>
      </p:sp>
      <p:sp>
        <p:nvSpPr>
          <p:cNvPr id="3" name="Espace réservé du contenu 2"/>
          <p:cNvSpPr>
            <a:spLocks noGrp="1"/>
          </p:cNvSpPr>
          <p:nvPr>
            <p:ph idx="1"/>
          </p:nvPr>
        </p:nvSpPr>
        <p:spPr/>
        <p:txBody>
          <a:bodyPr>
            <a:normAutofit lnSpcReduction="10000"/>
          </a:bodyPr>
          <a:lstStyle/>
          <a:p>
            <a:r>
              <a:rPr lang="fr-BE" dirty="0" smtClean="0"/>
              <a:t>«</a:t>
            </a:r>
            <a:r>
              <a:rPr lang="fr-BE" dirty="0"/>
              <a:t> </a:t>
            </a:r>
            <a:r>
              <a:rPr lang="fr-BE" i="1" dirty="0"/>
              <a:t>Il ne nous sert de rien de faire semblant de savoir ce que nous ne savons pas, en prononçant certains sons qui ne signifient rien de distinct &amp; de positif. C’est battre l’air inutilement. Car des mots fait à plaisir ne changent point la nature des choses, &amp; ne peuvent devenir intelligibles qu’entant que ce sont des signes de quelque chose de positif, &amp; qu’ils expriment des Idées distinctes &amp; déterminées. </a:t>
            </a:r>
            <a:r>
              <a:rPr lang="fr-BE" i="1" dirty="0" smtClean="0"/>
              <a:t>»</a:t>
            </a:r>
            <a:endParaRPr lang="fr-BE" dirty="0"/>
          </a:p>
        </p:txBody>
      </p:sp>
    </p:spTree>
    <p:extLst>
      <p:ext uri="{BB962C8B-B14F-4D97-AF65-F5344CB8AC3E}">
        <p14:creationId xmlns:p14="http://schemas.microsoft.com/office/powerpoint/2010/main" val="3375597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normAutofit fontScale="85000" lnSpcReduction="20000"/>
          </a:bodyPr>
          <a:lstStyle/>
          <a:p>
            <a:r>
              <a:rPr lang="fr-BE" i="1" dirty="0"/>
              <a:t>« Il n’est pas facile à l’Esprit de se débarrasser des notions confuses, &amp; des préjugez dont il a été imbu par la </a:t>
            </a:r>
            <a:r>
              <a:rPr lang="fr-BE" i="1" dirty="0" err="1"/>
              <a:t>coûtume</a:t>
            </a:r>
            <a:r>
              <a:rPr lang="fr-BE" i="1" dirty="0"/>
              <a:t>, par inadvertance, ou par les conversations ordinaires. Il faut de la peine, &amp; une longue &amp; sérieuse application pour examiner ses propres Idées, jusqu’à ce qu’on les ait </a:t>
            </a:r>
            <a:r>
              <a:rPr lang="fr-BE" i="1" dirty="0" smtClean="0"/>
              <a:t>réduites </a:t>
            </a:r>
            <a:r>
              <a:rPr lang="fr-BE" i="1" dirty="0"/>
              <a:t>à toutes les idées simples, claires &amp; distinctes dont elles sont composées, &amp; pour démêler parmi ces idées simples, celles qui ont, ou qui n’ont point de liaison &amp; de dépendance nécessaire entre elles. Car jusqu’à ce qu’un homme en soit venu aux notions </a:t>
            </a:r>
            <a:r>
              <a:rPr lang="fr-BE" i="1" dirty="0" err="1"/>
              <a:t>prémiéres</a:t>
            </a:r>
            <a:r>
              <a:rPr lang="fr-BE" i="1" dirty="0"/>
              <a:t> &amp; originales des choses, il ne peut que bâtir sur des Principes incertains, &amp; tomber souvent dans de grands mécomptes</a:t>
            </a:r>
            <a:r>
              <a:rPr lang="fr-BE" dirty="0"/>
              <a:t>. » </a:t>
            </a:r>
          </a:p>
        </p:txBody>
      </p:sp>
    </p:spTree>
    <p:extLst>
      <p:ext uri="{BB962C8B-B14F-4D97-AF65-F5344CB8AC3E}">
        <p14:creationId xmlns:p14="http://schemas.microsoft.com/office/powerpoint/2010/main" val="2996472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dirty="0" smtClean="0"/>
              <a:t>« </a:t>
            </a:r>
            <a:r>
              <a:rPr lang="fr-BE" i="1" dirty="0" smtClean="0"/>
              <a:t>Puisque </a:t>
            </a:r>
            <a:r>
              <a:rPr lang="fr-BE" i="1" dirty="0"/>
              <a:t>l’esprit n’a point d’autre objet que ses pensées et de ses raisonnements que ses propres idées, qui sont la seule chose qu’il contemple ou qu’il puisse contempler, il est évident que ce ne sont point que sur nos idées que roule la connaissance</a:t>
            </a:r>
            <a:r>
              <a:rPr lang="fr-BE" dirty="0"/>
              <a:t> ».</a:t>
            </a:r>
          </a:p>
          <a:p>
            <a:pPr marL="0" lvl="0" indent="0">
              <a:buNone/>
            </a:pPr>
            <a:r>
              <a:rPr lang="fr-BE" dirty="0" smtClean="0">
                <a:sym typeface="Wingdings" pitchFamily="2" charset="2"/>
              </a:rPr>
              <a:t> </a:t>
            </a:r>
            <a:r>
              <a:rPr lang="fr-BE" dirty="0" smtClean="0"/>
              <a:t>Postulat </a:t>
            </a:r>
            <a:r>
              <a:rPr lang="fr-BE" dirty="0"/>
              <a:t>empirique et pragmatique </a:t>
            </a:r>
          </a:p>
          <a:p>
            <a:endParaRPr lang="fr-BE" dirty="0"/>
          </a:p>
        </p:txBody>
      </p:sp>
    </p:spTree>
    <p:extLst>
      <p:ext uri="{BB962C8B-B14F-4D97-AF65-F5344CB8AC3E}">
        <p14:creationId xmlns:p14="http://schemas.microsoft.com/office/powerpoint/2010/main" val="1687129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normAutofit lnSpcReduction="10000"/>
          </a:bodyPr>
          <a:lstStyle/>
          <a:p>
            <a:r>
              <a:rPr lang="fr-BE" dirty="0" smtClean="0"/>
              <a:t>Origine des idées : sens + réflexion</a:t>
            </a:r>
          </a:p>
          <a:p>
            <a:r>
              <a:rPr lang="fr-BE" dirty="0" smtClean="0"/>
              <a:t>Idées simples / composées</a:t>
            </a:r>
          </a:p>
          <a:p>
            <a:r>
              <a:rPr lang="fr-BE" dirty="0" smtClean="0"/>
              <a:t>Importance de la mémoire</a:t>
            </a:r>
          </a:p>
          <a:p>
            <a:r>
              <a:rPr lang="fr-BE" dirty="0" smtClean="0">
                <a:sym typeface="Wingdings" pitchFamily="2" charset="2"/>
              </a:rPr>
              <a:t> unité corps / âme</a:t>
            </a:r>
          </a:p>
          <a:p>
            <a:r>
              <a:rPr lang="fr-BE" dirty="0" smtClean="0">
                <a:sym typeface="Wingdings" pitchFamily="2" charset="2"/>
              </a:rPr>
              <a:t>Relations : cause à effet,…</a:t>
            </a:r>
          </a:p>
          <a:p>
            <a:r>
              <a:rPr lang="fr-BE" dirty="0" smtClean="0">
                <a:sym typeface="Wingdings" pitchFamily="2" charset="2"/>
              </a:rPr>
              <a:t>Connaissance : 1. intuitive, 2. démonstration, 3. sensitive</a:t>
            </a:r>
          </a:p>
          <a:p>
            <a:r>
              <a:rPr lang="fr-BE" dirty="0" smtClean="0">
                <a:sym typeface="Wingdings" pitchFamily="2" charset="2"/>
              </a:rPr>
              <a:t>Vérité : Jugement, probabilité</a:t>
            </a:r>
          </a:p>
          <a:p>
            <a:endParaRPr lang="fr-BE" dirty="0" smtClean="0"/>
          </a:p>
          <a:p>
            <a:endParaRPr lang="fr-BE" dirty="0" smtClean="0"/>
          </a:p>
          <a:p>
            <a:endParaRPr lang="fr-BE" dirty="0"/>
          </a:p>
        </p:txBody>
      </p:sp>
    </p:spTree>
    <p:extLst>
      <p:ext uri="{BB962C8B-B14F-4D97-AF65-F5344CB8AC3E}">
        <p14:creationId xmlns:p14="http://schemas.microsoft.com/office/powerpoint/2010/main" val="180159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source de l’erreur</a:t>
            </a:r>
            <a:endParaRPr lang="fr-BE" dirty="0"/>
          </a:p>
        </p:txBody>
      </p:sp>
      <p:sp>
        <p:nvSpPr>
          <p:cNvPr id="3" name="Espace réservé du contenu 2"/>
          <p:cNvSpPr>
            <a:spLocks noGrp="1"/>
          </p:cNvSpPr>
          <p:nvPr>
            <p:ph idx="1"/>
          </p:nvPr>
        </p:nvSpPr>
        <p:spPr/>
        <p:txBody>
          <a:bodyPr>
            <a:normAutofit fontScale="77500" lnSpcReduction="20000"/>
          </a:bodyPr>
          <a:lstStyle/>
          <a:p>
            <a:r>
              <a:rPr lang="fr-BE" dirty="0"/>
              <a:t> « </a:t>
            </a:r>
            <a:r>
              <a:rPr lang="fr-BE" i="1" dirty="0"/>
              <a:t>Combien y a-t-il de gens, (pour ne pas mettre dans ce rang la plus grande partie des hommes) qui </a:t>
            </a:r>
            <a:r>
              <a:rPr lang="fr-BE" i="1" dirty="0" err="1"/>
              <a:t>penſent</a:t>
            </a:r>
            <a:r>
              <a:rPr lang="fr-BE" i="1" dirty="0"/>
              <a:t> avoir formé des </a:t>
            </a:r>
            <a:r>
              <a:rPr lang="fr-BE" i="1" dirty="0" err="1"/>
              <a:t>Jugemens</a:t>
            </a:r>
            <a:r>
              <a:rPr lang="fr-BE" i="1" dirty="0"/>
              <a:t> droits </a:t>
            </a:r>
            <a:r>
              <a:rPr lang="fr-BE" i="1" dirty="0" err="1"/>
              <a:t>ſur</a:t>
            </a:r>
            <a:r>
              <a:rPr lang="fr-BE" i="1" dirty="0"/>
              <a:t> différentes </a:t>
            </a:r>
            <a:r>
              <a:rPr lang="fr-BE" i="1" dirty="0" err="1"/>
              <a:t>matieres</a:t>
            </a:r>
            <a:r>
              <a:rPr lang="fr-BE" i="1" dirty="0"/>
              <a:t>, par cette </a:t>
            </a:r>
            <a:r>
              <a:rPr lang="fr-BE" i="1" dirty="0" err="1"/>
              <a:t>ſeule</a:t>
            </a:r>
            <a:r>
              <a:rPr lang="fr-BE" i="1" dirty="0"/>
              <a:t> </a:t>
            </a:r>
            <a:r>
              <a:rPr lang="fr-BE" i="1" dirty="0" err="1"/>
              <a:t>raiſon</a:t>
            </a:r>
            <a:r>
              <a:rPr lang="fr-BE" i="1" dirty="0"/>
              <a:t> qu’ils n’ont jamais </a:t>
            </a:r>
            <a:r>
              <a:rPr lang="fr-BE" i="1" dirty="0" err="1"/>
              <a:t>penſé</a:t>
            </a:r>
            <a:r>
              <a:rPr lang="fr-BE" i="1" dirty="0"/>
              <a:t> autrement, qui s’imaginent avoir bien jugé par cela </a:t>
            </a:r>
            <a:r>
              <a:rPr lang="fr-BE" i="1" dirty="0" err="1"/>
              <a:t>ſeul</a:t>
            </a:r>
            <a:r>
              <a:rPr lang="fr-BE" i="1" dirty="0"/>
              <a:t> qu’ils n’ont jamais mis en </a:t>
            </a:r>
            <a:r>
              <a:rPr lang="fr-BE" i="1" dirty="0" err="1"/>
              <a:t>queſtion</a:t>
            </a:r>
            <a:r>
              <a:rPr lang="fr-BE" i="1" dirty="0"/>
              <a:t> ou examiné leurs propres opinions ? Ce qui dans le fond </a:t>
            </a:r>
            <a:r>
              <a:rPr lang="fr-BE" i="1" dirty="0" err="1"/>
              <a:t>ſignifie</a:t>
            </a:r>
            <a:r>
              <a:rPr lang="fr-BE" i="1" dirty="0"/>
              <a:t> qu’ils </a:t>
            </a:r>
            <a:r>
              <a:rPr lang="fr-BE" i="1" dirty="0" err="1"/>
              <a:t>croyent</a:t>
            </a:r>
            <a:r>
              <a:rPr lang="fr-BE" i="1" dirty="0"/>
              <a:t> juger droitement, parce qu’ils n’ont jamais fait aucun </a:t>
            </a:r>
            <a:r>
              <a:rPr lang="fr-BE" i="1" dirty="0" err="1"/>
              <a:t>uſage</a:t>
            </a:r>
            <a:r>
              <a:rPr lang="fr-BE" i="1" dirty="0"/>
              <a:t> de leur Jugement à l’égard de ce qu’ils </a:t>
            </a:r>
            <a:r>
              <a:rPr lang="fr-BE" i="1" dirty="0" err="1"/>
              <a:t>croyent</a:t>
            </a:r>
            <a:r>
              <a:rPr lang="fr-BE" i="1" dirty="0"/>
              <a:t>. Cependant ces gens là </a:t>
            </a:r>
            <a:r>
              <a:rPr lang="fr-BE" i="1" dirty="0" err="1"/>
              <a:t>ſont</a:t>
            </a:r>
            <a:r>
              <a:rPr lang="fr-BE" i="1" dirty="0"/>
              <a:t> ceux qui </a:t>
            </a:r>
            <a:r>
              <a:rPr lang="fr-BE" i="1" dirty="0" err="1"/>
              <a:t>ſoûtiennent</a:t>
            </a:r>
            <a:r>
              <a:rPr lang="fr-BE" i="1" dirty="0"/>
              <a:t> leurs </a:t>
            </a:r>
            <a:r>
              <a:rPr lang="fr-BE" i="1" dirty="0" err="1"/>
              <a:t>ſentimens</a:t>
            </a:r>
            <a:r>
              <a:rPr lang="fr-BE" i="1" dirty="0"/>
              <a:t> avec le plus d’opiniâtreté ; car en général ceux qui ont le moins examiné leurs propres opinions, </a:t>
            </a:r>
            <a:r>
              <a:rPr lang="fr-BE" i="1" dirty="0" err="1"/>
              <a:t>ſont</a:t>
            </a:r>
            <a:r>
              <a:rPr lang="fr-BE" i="1" dirty="0"/>
              <a:t> les plus emportez &amp; les plus attachez à leur </a:t>
            </a:r>
            <a:r>
              <a:rPr lang="fr-BE" i="1" dirty="0" err="1"/>
              <a:t>ſens</a:t>
            </a:r>
            <a:r>
              <a:rPr lang="fr-BE" i="1" dirty="0"/>
              <a:t>.</a:t>
            </a:r>
            <a:r>
              <a:rPr lang="fr-BE" dirty="0"/>
              <a:t> </a:t>
            </a:r>
            <a:r>
              <a:rPr lang="fr-BE" dirty="0" smtClean="0"/>
              <a:t>»</a:t>
            </a:r>
            <a:endParaRPr lang="fr-BE" dirty="0"/>
          </a:p>
        </p:txBody>
      </p:sp>
    </p:spTree>
    <p:extLst>
      <p:ext uri="{BB962C8B-B14F-4D97-AF65-F5344CB8AC3E}">
        <p14:creationId xmlns:p14="http://schemas.microsoft.com/office/powerpoint/2010/main" val="3682642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D’où </a:t>
            </a:r>
            <a:r>
              <a:rPr lang="fr-BE" smtClean="0"/>
              <a:t>: tolérance</a:t>
            </a:r>
            <a:endParaRPr lang="fr-BE"/>
          </a:p>
        </p:txBody>
      </p:sp>
      <p:sp>
        <p:nvSpPr>
          <p:cNvPr id="3" name="Espace réservé du contenu 2"/>
          <p:cNvSpPr>
            <a:spLocks noGrp="1"/>
          </p:cNvSpPr>
          <p:nvPr>
            <p:ph idx="1"/>
          </p:nvPr>
        </p:nvSpPr>
        <p:spPr/>
        <p:txBody>
          <a:bodyPr>
            <a:normAutofit fontScale="92500" lnSpcReduction="20000"/>
          </a:bodyPr>
          <a:lstStyle/>
          <a:p>
            <a:r>
              <a:rPr lang="fr-BE" i="1" dirty="0"/>
              <a:t>«  Le parti que nous devrions prendre dans cette </a:t>
            </a:r>
            <a:r>
              <a:rPr lang="fr-BE" i="1" dirty="0" err="1"/>
              <a:t>occaſion</a:t>
            </a:r>
            <a:r>
              <a:rPr lang="fr-BE" i="1" dirty="0"/>
              <a:t>, ce </a:t>
            </a:r>
            <a:r>
              <a:rPr lang="fr-BE" i="1" dirty="0" err="1"/>
              <a:t>ſeroit</a:t>
            </a:r>
            <a:r>
              <a:rPr lang="fr-BE" i="1" dirty="0"/>
              <a:t> d’avoir pitié de notre mutuelle Ignorance, &amp; de tâcher de la </a:t>
            </a:r>
            <a:r>
              <a:rPr lang="fr-BE" i="1" dirty="0" err="1"/>
              <a:t>diſſiper</a:t>
            </a:r>
            <a:r>
              <a:rPr lang="fr-BE" i="1" dirty="0"/>
              <a:t> par toutes les </a:t>
            </a:r>
            <a:r>
              <a:rPr lang="fr-BE" i="1" dirty="0" err="1"/>
              <a:t>voyes</a:t>
            </a:r>
            <a:r>
              <a:rPr lang="fr-BE" i="1" dirty="0"/>
              <a:t> douces &amp; honnêtes dont on peut s’</a:t>
            </a:r>
            <a:r>
              <a:rPr lang="fr-BE" i="1" dirty="0" err="1"/>
              <a:t>aviſer</a:t>
            </a:r>
            <a:r>
              <a:rPr lang="fr-BE" i="1" dirty="0"/>
              <a:t> pour éclairer l’</a:t>
            </a:r>
            <a:r>
              <a:rPr lang="fr-BE" i="1" dirty="0" err="1"/>
              <a:t>Eſprit</a:t>
            </a:r>
            <a:r>
              <a:rPr lang="fr-BE" i="1" dirty="0"/>
              <a:t>, &amp; non pas de </a:t>
            </a:r>
            <a:r>
              <a:rPr lang="fr-BE" i="1" dirty="0" err="1"/>
              <a:t>mal-traiter</a:t>
            </a:r>
            <a:r>
              <a:rPr lang="fr-BE" i="1" dirty="0"/>
              <a:t> d’abord les autres comme des gens </a:t>
            </a:r>
            <a:r>
              <a:rPr lang="fr-BE" i="1" dirty="0" err="1"/>
              <a:t>obſtinez</a:t>
            </a:r>
            <a:r>
              <a:rPr lang="fr-BE" i="1" dirty="0"/>
              <a:t> &amp; pervers, parce qu’ils ne veulent point abandonner leurs opinions &amp; </a:t>
            </a:r>
            <a:r>
              <a:rPr lang="fr-BE" i="1" dirty="0" err="1"/>
              <a:t>embraſſer</a:t>
            </a:r>
            <a:r>
              <a:rPr lang="fr-BE" i="1" dirty="0"/>
              <a:t> les nôtres, ou du moins celles que nous voudrions les forcer de recevoir, tandis qu’il </a:t>
            </a:r>
            <a:r>
              <a:rPr lang="fr-BE" i="1" dirty="0" err="1"/>
              <a:t>eſt</a:t>
            </a:r>
            <a:r>
              <a:rPr lang="fr-BE" i="1" dirty="0"/>
              <a:t> plus que probable que nous ne </a:t>
            </a:r>
            <a:r>
              <a:rPr lang="fr-BE" i="1" dirty="0" err="1"/>
              <a:t>ſommes</a:t>
            </a:r>
            <a:r>
              <a:rPr lang="fr-BE" i="1" dirty="0"/>
              <a:t> pas moins </a:t>
            </a:r>
            <a:r>
              <a:rPr lang="fr-BE" i="1" dirty="0" err="1"/>
              <a:t>obſtinez</a:t>
            </a:r>
            <a:r>
              <a:rPr lang="fr-BE" i="1" dirty="0"/>
              <a:t> qu’eux en </a:t>
            </a:r>
            <a:r>
              <a:rPr lang="fr-BE" i="1" dirty="0" err="1"/>
              <a:t>refuſant</a:t>
            </a:r>
            <a:r>
              <a:rPr lang="fr-BE" i="1" dirty="0"/>
              <a:t> d’</a:t>
            </a:r>
            <a:r>
              <a:rPr lang="fr-BE" i="1" dirty="0" err="1"/>
              <a:t>embraſſer</a:t>
            </a:r>
            <a:r>
              <a:rPr lang="fr-BE" i="1" dirty="0"/>
              <a:t> quelques-uns de leurs </a:t>
            </a:r>
            <a:r>
              <a:rPr lang="fr-BE" i="1" dirty="0" err="1"/>
              <a:t>ſentimens</a:t>
            </a:r>
            <a:r>
              <a:rPr lang="fr-BE" dirty="0"/>
              <a:t>. </a:t>
            </a:r>
          </a:p>
        </p:txBody>
      </p:sp>
    </p:spTree>
    <p:extLst>
      <p:ext uri="{BB962C8B-B14F-4D97-AF65-F5344CB8AC3E}">
        <p14:creationId xmlns:p14="http://schemas.microsoft.com/office/powerpoint/2010/main" val="3820583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r>
              <a:rPr lang="fr-BE" dirty="0" smtClean="0"/>
              <a:t>Bible de l‘empirisme</a:t>
            </a:r>
          </a:p>
          <a:p>
            <a:r>
              <a:rPr lang="fr-BE" dirty="0" smtClean="0"/>
              <a:t>Plusieurs traductions en français. Refus de la métaphysique</a:t>
            </a:r>
          </a:p>
          <a:p>
            <a:r>
              <a:rPr lang="fr-BE" dirty="0" smtClean="0"/>
              <a:t>Analyse </a:t>
            </a:r>
            <a:r>
              <a:rPr lang="fr-BE" dirty="0" smtClean="0"/>
              <a:t>du jugement et de l’erreur</a:t>
            </a:r>
          </a:p>
          <a:p>
            <a:r>
              <a:rPr lang="fr-BE" dirty="0" smtClean="0"/>
              <a:t>Connaissance et probabilité</a:t>
            </a:r>
            <a:endParaRPr lang="fr-BE" dirty="0" smtClean="0"/>
          </a:p>
          <a:p>
            <a:r>
              <a:rPr lang="fr-BE" dirty="0" smtClean="0">
                <a:sym typeface="Wingdings" pitchFamily="2" charset="2"/>
              </a:rPr>
              <a:t> </a:t>
            </a:r>
            <a:r>
              <a:rPr lang="fr-BE" dirty="0" smtClean="0"/>
              <a:t>tolérance mutuelle</a:t>
            </a:r>
            <a:endParaRPr lang="fr-BE" dirty="0" smtClean="0"/>
          </a:p>
          <a:p>
            <a:r>
              <a:rPr lang="fr-BE" dirty="0" smtClean="0"/>
              <a:t>….</a:t>
            </a:r>
          </a:p>
          <a:p>
            <a:endParaRPr lang="fr-BE" dirty="0"/>
          </a:p>
        </p:txBody>
      </p:sp>
    </p:spTree>
    <p:extLst>
      <p:ext uri="{BB962C8B-B14F-4D97-AF65-F5344CB8AC3E}">
        <p14:creationId xmlns:p14="http://schemas.microsoft.com/office/powerpoint/2010/main" val="1682296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Locke</a:t>
            </a:r>
            <a:endParaRPr lang="fr-BE" dirty="0"/>
          </a:p>
        </p:txBody>
      </p:sp>
      <p:sp>
        <p:nvSpPr>
          <p:cNvPr id="3" name="Espace réservé du contenu 2"/>
          <p:cNvSpPr>
            <a:spLocks noGrp="1"/>
          </p:cNvSpPr>
          <p:nvPr>
            <p:ph idx="1"/>
          </p:nvPr>
        </p:nvSpPr>
        <p:spPr>
          <a:xfrm>
            <a:off x="395536" y="1556792"/>
            <a:ext cx="8229600" cy="4525963"/>
          </a:xfrm>
        </p:spPr>
        <p:txBody>
          <a:bodyPr/>
          <a:lstStyle/>
          <a:p>
            <a:r>
              <a:rPr lang="fr-BE" b="1" dirty="0"/>
              <a:t>Essai et lettre sur la tolérance (1667 et 1686</a:t>
            </a:r>
            <a:r>
              <a:rPr lang="fr-BE" b="1" dirty="0" smtClean="0"/>
              <a:t>)</a:t>
            </a:r>
          </a:p>
          <a:p>
            <a:r>
              <a:rPr lang="fr-BE" dirty="0" smtClean="0"/>
              <a:t>La tolérance est conforme à l’Evangile et sert les intérêts politiques (// libéralisme politique de Locke)</a:t>
            </a:r>
          </a:p>
          <a:p>
            <a:r>
              <a:rPr lang="fr-BE" dirty="0" smtClean="0"/>
              <a:t>Séparation de l’</a:t>
            </a:r>
            <a:r>
              <a:rPr lang="fr-BE" dirty="0"/>
              <a:t>E</a:t>
            </a:r>
            <a:r>
              <a:rPr lang="fr-BE" dirty="0" smtClean="0"/>
              <a:t>glise et de l’Etat</a:t>
            </a:r>
          </a:p>
          <a:p>
            <a:endParaRPr lang="fr-BE" dirty="0" smtClean="0"/>
          </a:p>
          <a:p>
            <a:endParaRPr lang="fr-BE" dirty="0"/>
          </a:p>
          <a:p>
            <a:endParaRPr lang="fr-BE" dirty="0"/>
          </a:p>
        </p:txBody>
      </p:sp>
    </p:spTree>
    <p:extLst>
      <p:ext uri="{BB962C8B-B14F-4D97-AF65-F5344CB8AC3E}">
        <p14:creationId xmlns:p14="http://schemas.microsoft.com/office/powerpoint/2010/main" val="2184696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extraits</a:t>
            </a: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9163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Lumières</a:t>
            </a:r>
            <a:endParaRPr lang="fr-BE" dirty="0"/>
          </a:p>
        </p:txBody>
      </p:sp>
      <p:sp>
        <p:nvSpPr>
          <p:cNvPr id="3" name="Espace réservé du contenu 2"/>
          <p:cNvSpPr>
            <a:spLocks noGrp="1"/>
          </p:cNvSpPr>
          <p:nvPr>
            <p:ph idx="1"/>
          </p:nvPr>
        </p:nvSpPr>
        <p:spPr/>
        <p:txBody>
          <a:bodyPr/>
          <a:lstStyle/>
          <a:p>
            <a:r>
              <a:rPr lang="fr-BE" dirty="0" smtClean="0"/>
              <a:t>Rejet de la métaphysique</a:t>
            </a:r>
          </a:p>
          <a:p>
            <a:r>
              <a:rPr lang="fr-BE" dirty="0" smtClean="0"/>
              <a:t>Modèle : la physique de Newton</a:t>
            </a:r>
          </a:p>
          <a:p>
            <a:r>
              <a:rPr lang="fr-BE" dirty="0" smtClean="0"/>
              <a:t>Recherche des origines : histoire, doxographies, histoire naturelle, géologie, …</a:t>
            </a:r>
          </a:p>
          <a:p>
            <a:endParaRPr lang="fr-BE" dirty="0"/>
          </a:p>
          <a:p>
            <a:pPr marL="0" indent="0">
              <a:buNone/>
            </a:pPr>
            <a:r>
              <a:rPr lang="fr-BE" dirty="0" smtClean="0">
                <a:sym typeface="Wingdings" panose="05000000000000000000" pitchFamily="2" charset="2"/>
              </a:rPr>
              <a:t></a:t>
            </a:r>
            <a:r>
              <a:rPr lang="fr-BE" dirty="0" smtClean="0"/>
              <a:t> progrès et raison</a:t>
            </a:r>
            <a:endParaRPr lang="fr-BE" dirty="0"/>
          </a:p>
        </p:txBody>
      </p:sp>
    </p:spTree>
    <p:extLst>
      <p:ext uri="{BB962C8B-B14F-4D97-AF65-F5344CB8AC3E}">
        <p14:creationId xmlns:p14="http://schemas.microsoft.com/office/powerpoint/2010/main" val="4213458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Persécutions et violence</a:t>
            </a:r>
            <a:endParaRPr lang="fr-BE" dirty="0"/>
          </a:p>
        </p:txBody>
      </p:sp>
      <p:sp>
        <p:nvSpPr>
          <p:cNvPr id="3" name="Espace réservé du contenu 2"/>
          <p:cNvSpPr>
            <a:spLocks noGrp="1"/>
          </p:cNvSpPr>
          <p:nvPr>
            <p:ph idx="1"/>
          </p:nvPr>
        </p:nvSpPr>
        <p:spPr/>
        <p:txBody>
          <a:bodyPr/>
          <a:lstStyle/>
          <a:p>
            <a:pPr marL="0" indent="0">
              <a:buNone/>
            </a:pPr>
            <a:r>
              <a:rPr lang="fr-BE" dirty="0" smtClean="0"/>
              <a:t>«</a:t>
            </a:r>
            <a:r>
              <a:rPr lang="fr-BE" dirty="0"/>
              <a:t> </a:t>
            </a:r>
            <a:r>
              <a:rPr lang="fr-BE" i="1" dirty="0"/>
              <a:t>Je vous l’accorde, je suis très reconnaissant à quiconque se soucie de mon bonheur. Mais j’ai du mal à croire que ce qui occasionne tant de mauvais traitements infligés à mon corps est issu d’un pur souci de charité à l’égard de mon âme, ou que celui qui prend plaisir à me rendre misérable dans ce monde ci se soucie que je sois heureux dans l’autre !</a:t>
            </a:r>
            <a:r>
              <a:rPr lang="fr-BE" dirty="0"/>
              <a:t> » </a:t>
            </a:r>
          </a:p>
        </p:txBody>
      </p:sp>
    </p:spTree>
    <p:extLst>
      <p:ext uri="{BB962C8B-B14F-4D97-AF65-F5344CB8AC3E}">
        <p14:creationId xmlns:p14="http://schemas.microsoft.com/office/powerpoint/2010/main" val="1808286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Lettre sur la tolérance</a:t>
            </a: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512906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Théorie de la connaissance au siècle des Lumières</a:t>
            </a:r>
            <a:endParaRPr lang="fr-BE" dirty="0"/>
          </a:p>
        </p:txBody>
      </p:sp>
      <p:sp>
        <p:nvSpPr>
          <p:cNvPr id="3" name="Espace réservé du contenu 2"/>
          <p:cNvSpPr>
            <a:spLocks noGrp="1"/>
          </p:cNvSpPr>
          <p:nvPr>
            <p:ph idx="1"/>
          </p:nvPr>
        </p:nvSpPr>
        <p:spPr/>
        <p:txBody>
          <a:bodyPr/>
          <a:lstStyle/>
          <a:p>
            <a:r>
              <a:rPr lang="fr-BE" dirty="0" smtClean="0"/>
              <a:t>Naissance de l’épistémologie</a:t>
            </a:r>
          </a:p>
          <a:p>
            <a:r>
              <a:rPr lang="fr-BE" dirty="0" smtClean="0"/>
              <a:t>Retour aux Anciens</a:t>
            </a:r>
          </a:p>
          <a:p>
            <a:r>
              <a:rPr lang="fr-BE" dirty="0" smtClean="0"/>
              <a:t>Comment fonctionne notre entendement?</a:t>
            </a:r>
          </a:p>
          <a:p>
            <a:r>
              <a:rPr lang="fr-BE" dirty="0" smtClean="0"/>
              <a:t>Quelle est la limite de notre connaissance ? </a:t>
            </a:r>
          </a:p>
          <a:p>
            <a:endParaRPr lang="fr-BE" dirty="0"/>
          </a:p>
        </p:txBody>
      </p:sp>
    </p:spTree>
    <p:extLst>
      <p:ext uri="{BB962C8B-B14F-4D97-AF65-F5344CB8AC3E}">
        <p14:creationId xmlns:p14="http://schemas.microsoft.com/office/powerpoint/2010/main" val="3204819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Théorie de la connaissance au siècle des Lumières</a:t>
            </a:r>
          </a:p>
        </p:txBody>
      </p:sp>
      <p:sp>
        <p:nvSpPr>
          <p:cNvPr id="3" name="Espace réservé du contenu 2"/>
          <p:cNvSpPr>
            <a:spLocks noGrp="1"/>
          </p:cNvSpPr>
          <p:nvPr>
            <p:ph idx="1"/>
          </p:nvPr>
        </p:nvSpPr>
        <p:spPr/>
        <p:txBody>
          <a:bodyPr/>
          <a:lstStyle/>
          <a:p>
            <a:r>
              <a:rPr lang="fr-BE" dirty="0" smtClean="0"/>
              <a:t>Le rationalisme</a:t>
            </a:r>
          </a:p>
          <a:p>
            <a:r>
              <a:rPr lang="fr-BE" dirty="0" smtClean="0"/>
              <a:t>Le sensualisme et l’empirisme</a:t>
            </a:r>
          </a:p>
          <a:p>
            <a:r>
              <a:rPr lang="fr-BE" dirty="0" smtClean="0"/>
              <a:t>La sécularisation</a:t>
            </a:r>
          </a:p>
          <a:p>
            <a:endParaRPr lang="fr-BE" dirty="0"/>
          </a:p>
        </p:txBody>
      </p:sp>
    </p:spTree>
    <p:extLst>
      <p:ext uri="{BB962C8B-B14F-4D97-AF65-F5344CB8AC3E}">
        <p14:creationId xmlns:p14="http://schemas.microsoft.com/office/powerpoint/2010/main" val="1036846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David Hume </a:t>
            </a:r>
            <a:r>
              <a:rPr lang="fr-BE" dirty="0"/>
              <a:t>(1711-1776)</a:t>
            </a:r>
          </a:p>
        </p:txBody>
      </p:sp>
      <p:sp>
        <p:nvSpPr>
          <p:cNvPr id="3" name="Espace réservé du contenu 2"/>
          <p:cNvSpPr>
            <a:spLocks noGrp="1"/>
          </p:cNvSpPr>
          <p:nvPr>
            <p:ph idx="1"/>
          </p:nvPr>
        </p:nvSpPr>
        <p:spPr/>
        <p:txBody>
          <a:bodyPr>
            <a:normAutofit fontScale="92500" lnSpcReduction="20000"/>
          </a:bodyPr>
          <a:lstStyle/>
          <a:p>
            <a:pPr marL="0" indent="0">
              <a:buNone/>
            </a:pPr>
            <a:r>
              <a:rPr lang="fr-BE" dirty="0" smtClean="0"/>
              <a:t>«</a:t>
            </a:r>
            <a:r>
              <a:rPr lang="fr-BE" dirty="0"/>
              <a:t> </a:t>
            </a:r>
            <a:r>
              <a:rPr lang="fr-BE" i="1" dirty="0"/>
              <a:t>Je trouvai que la philosophie morale que nous ont transmise les Anciens souffrait du même inconvénient que leur philosophie de la nature, à savoir d’être entièrement hypothétique et de dépendre de beaucoup de l’invention que de l’expérience. Chacun consultait son humeur pour ériger des programmes de vertu et de bonheur, sans prendre en considération la nature humaine, dont toute conclusion morale doit forcément dépendre. Je décidai donc de prendre cette nature humaine comme principal sujet d’étude et d’en faire la source d’où je déduirais toute la vérité </a:t>
            </a:r>
            <a:r>
              <a:rPr lang="fr-BE" dirty="0"/>
              <a:t>». </a:t>
            </a:r>
            <a:r>
              <a:rPr lang="fr-BE" dirty="0" smtClean="0"/>
              <a:t>Lettre de 1743</a:t>
            </a:r>
            <a:endParaRPr lang="fr-BE" dirty="0"/>
          </a:p>
        </p:txBody>
      </p:sp>
    </p:spTree>
    <p:extLst>
      <p:ext uri="{BB962C8B-B14F-4D97-AF65-F5344CB8AC3E}">
        <p14:creationId xmlns:p14="http://schemas.microsoft.com/office/powerpoint/2010/main" val="3019708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b="1" dirty="0" smtClean="0"/>
              <a:t>Hume, Enquête </a:t>
            </a:r>
            <a:r>
              <a:rPr lang="fr-BE" b="1" dirty="0"/>
              <a:t>sur l’entendement humain</a:t>
            </a:r>
            <a:br>
              <a:rPr lang="fr-BE" b="1" dirty="0"/>
            </a:b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3299946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130138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b="1" i="1" dirty="0"/>
              <a:t>Un précurseur des Lumières : Bernard de Fontenelle</a:t>
            </a:r>
            <a:br>
              <a:rPr lang="fr-BE" b="1" i="1" dirty="0"/>
            </a:br>
            <a:endParaRPr lang="fr-BE" dirty="0"/>
          </a:p>
        </p:txBody>
      </p:sp>
      <p:sp>
        <p:nvSpPr>
          <p:cNvPr id="3" name="Espace réservé du contenu 2"/>
          <p:cNvSpPr>
            <a:spLocks noGrp="1"/>
          </p:cNvSpPr>
          <p:nvPr>
            <p:ph idx="1"/>
          </p:nvPr>
        </p:nvSpPr>
        <p:spPr/>
        <p:txBody>
          <a:bodyPr>
            <a:normAutofit/>
          </a:bodyPr>
          <a:lstStyle/>
          <a:p>
            <a:r>
              <a:rPr lang="fr-BE" i="1" dirty="0" smtClean="0"/>
              <a:t>Entretiens </a:t>
            </a:r>
            <a:r>
              <a:rPr lang="fr-BE" i="1" dirty="0"/>
              <a:t>sur la pluralité des mondes </a:t>
            </a:r>
            <a:r>
              <a:rPr lang="fr-BE" dirty="0"/>
              <a:t>(</a:t>
            </a:r>
            <a:r>
              <a:rPr lang="fr-BE" dirty="0" smtClean="0"/>
              <a:t>1686)</a:t>
            </a:r>
          </a:p>
          <a:p>
            <a:r>
              <a:rPr lang="fr-BE" i="1" dirty="0"/>
              <a:t>Préface sur l’utilité des mathématiques et de la </a:t>
            </a:r>
            <a:r>
              <a:rPr lang="fr-BE" i="1" dirty="0" smtClean="0"/>
              <a:t>physique</a:t>
            </a:r>
            <a:r>
              <a:rPr lang="fr-BE" dirty="0"/>
              <a:t> </a:t>
            </a:r>
            <a:r>
              <a:rPr lang="fr-BE" dirty="0" smtClean="0"/>
              <a:t>(1702)</a:t>
            </a:r>
          </a:p>
          <a:p>
            <a:r>
              <a:rPr lang="fr-BE" i="1" dirty="0"/>
              <a:t>Histoire des oracles</a:t>
            </a:r>
          </a:p>
          <a:p>
            <a:endParaRPr lang="fr-BE" i="1" dirty="0" smtClean="0"/>
          </a:p>
          <a:p>
            <a:endParaRPr lang="fr-BE" i="1" dirty="0" smtClean="0"/>
          </a:p>
        </p:txBody>
      </p:sp>
    </p:spTree>
    <p:extLst>
      <p:ext uri="{BB962C8B-B14F-4D97-AF65-F5344CB8AC3E}">
        <p14:creationId xmlns:p14="http://schemas.microsoft.com/office/powerpoint/2010/main" val="3621175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b="1" i="1" dirty="0"/>
              <a:t> Bernard de Fontenelle</a:t>
            </a:r>
            <a:endParaRPr lang="fr-BE" dirty="0"/>
          </a:p>
        </p:txBody>
      </p:sp>
      <p:sp>
        <p:nvSpPr>
          <p:cNvPr id="3" name="Espace réservé du contenu 2"/>
          <p:cNvSpPr>
            <a:spLocks noGrp="1"/>
          </p:cNvSpPr>
          <p:nvPr>
            <p:ph idx="1"/>
          </p:nvPr>
        </p:nvSpPr>
        <p:spPr/>
        <p:txBody>
          <a:bodyPr/>
          <a:lstStyle/>
          <a:p>
            <a:r>
              <a:rPr lang="fr-BE" dirty="0"/>
              <a:t>« </a:t>
            </a:r>
            <a:r>
              <a:rPr lang="fr-BE" i="1" dirty="0"/>
              <a:t>On traite volontiers d’inutile ce qu’on ne sait point : c’est une espèce de vengeance ; et comme les mathématiques et la physique sont assez généralement inconnues, elles passent assez généralement pour inutiles. La source de leur malheur est manifeste : elles sont épineuses, sauvages et d’un accès difficile. »</a:t>
            </a:r>
            <a:r>
              <a:rPr lang="fr-BE" dirty="0"/>
              <a:t> </a:t>
            </a:r>
          </a:p>
          <a:p>
            <a:endParaRPr lang="fr-BE" dirty="0"/>
          </a:p>
        </p:txBody>
      </p:sp>
    </p:spTree>
    <p:extLst>
      <p:ext uri="{BB962C8B-B14F-4D97-AF65-F5344CB8AC3E}">
        <p14:creationId xmlns:p14="http://schemas.microsoft.com/office/powerpoint/2010/main" val="1430536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306662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Méthodologie de Newton</a:t>
            </a:r>
            <a:endParaRPr lang="fr-BE" dirty="0"/>
          </a:p>
        </p:txBody>
      </p:sp>
      <p:sp>
        <p:nvSpPr>
          <p:cNvPr id="3" name="Espace réservé du contenu 2"/>
          <p:cNvSpPr>
            <a:spLocks noGrp="1"/>
          </p:cNvSpPr>
          <p:nvPr>
            <p:ph idx="1"/>
          </p:nvPr>
        </p:nvSpPr>
        <p:spPr/>
        <p:txBody>
          <a:bodyPr/>
          <a:lstStyle/>
          <a:p>
            <a:r>
              <a:rPr lang="fr-BE" i="1" dirty="0"/>
              <a:t>analyse capable d’abstractions</a:t>
            </a:r>
            <a:r>
              <a:rPr lang="fr-BE" dirty="0"/>
              <a:t> </a:t>
            </a:r>
            <a:endParaRPr lang="fr-BE" dirty="0" smtClean="0"/>
          </a:p>
          <a:p>
            <a:endParaRPr lang="fr-BE" dirty="0" smtClean="0"/>
          </a:p>
          <a:p>
            <a:r>
              <a:rPr lang="fr-BE" dirty="0" smtClean="0"/>
              <a:t>Importance des mathématiques</a:t>
            </a:r>
          </a:p>
          <a:p>
            <a:endParaRPr lang="fr-BE" dirty="0" smtClean="0"/>
          </a:p>
          <a:p>
            <a:r>
              <a:rPr lang="fr-BE" dirty="0" smtClean="0"/>
              <a:t>Faits et expérimentations</a:t>
            </a:r>
            <a:endParaRPr lang="fr-BE" dirty="0"/>
          </a:p>
        </p:txBody>
      </p:sp>
    </p:spTree>
    <p:extLst>
      <p:ext uri="{BB962C8B-B14F-4D97-AF65-F5344CB8AC3E}">
        <p14:creationId xmlns:p14="http://schemas.microsoft.com/office/powerpoint/2010/main" val="1284329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Diderot et Voltaire</a:t>
            </a:r>
            <a:br>
              <a:rPr lang="fr-BE" dirty="0"/>
            </a:br>
            <a:endParaRPr lang="fr-BE" dirty="0"/>
          </a:p>
        </p:txBody>
      </p:sp>
      <p:sp>
        <p:nvSpPr>
          <p:cNvPr id="3" name="Espace réservé du contenu 2"/>
          <p:cNvSpPr>
            <a:spLocks noGrp="1"/>
          </p:cNvSpPr>
          <p:nvPr>
            <p:ph idx="1"/>
          </p:nvPr>
        </p:nvSpPr>
        <p:spPr/>
        <p:txBody>
          <a:bodyPr/>
          <a:lstStyle/>
          <a:p>
            <a:r>
              <a:rPr lang="fr-BE" dirty="0" smtClean="0"/>
              <a:t>Voltaire : Le modèle Newtonien</a:t>
            </a:r>
          </a:p>
          <a:p>
            <a:endParaRPr lang="fr-BE" dirty="0" smtClean="0"/>
          </a:p>
          <a:p>
            <a:r>
              <a:rPr lang="fr-BE" dirty="0" smtClean="0"/>
              <a:t>Diderot : le modèle de la chimie.</a:t>
            </a:r>
          </a:p>
          <a:p>
            <a:r>
              <a:rPr lang="fr-BE" dirty="0" smtClean="0"/>
              <a:t>     L’atomisme e Lucrèce et la médecine</a:t>
            </a:r>
          </a:p>
          <a:p>
            <a:endParaRPr lang="fr-BE" dirty="0" smtClean="0"/>
          </a:p>
          <a:p>
            <a:endParaRPr lang="fr-BE" dirty="0" smtClean="0"/>
          </a:p>
          <a:p>
            <a:endParaRPr lang="fr-BE" dirty="0"/>
          </a:p>
        </p:txBody>
      </p:sp>
    </p:spTree>
    <p:extLst>
      <p:ext uri="{BB962C8B-B14F-4D97-AF65-F5344CB8AC3E}">
        <p14:creationId xmlns:p14="http://schemas.microsoft.com/office/powerpoint/2010/main" val="4240512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sciences au siècle des Lumières</a:t>
            </a:r>
            <a:endParaRPr lang="fr-BE" dirty="0"/>
          </a:p>
        </p:txBody>
      </p:sp>
      <p:sp>
        <p:nvSpPr>
          <p:cNvPr id="3" name="Espace réservé du contenu 2"/>
          <p:cNvSpPr>
            <a:spLocks noGrp="1"/>
          </p:cNvSpPr>
          <p:nvPr>
            <p:ph idx="1"/>
          </p:nvPr>
        </p:nvSpPr>
        <p:spPr/>
        <p:txBody>
          <a:bodyPr>
            <a:normAutofit fontScale="77500" lnSpcReduction="20000"/>
          </a:bodyPr>
          <a:lstStyle/>
          <a:p>
            <a:r>
              <a:rPr lang="fr-BE" dirty="0" smtClean="0"/>
              <a:t>Avancées en chimie et en biologie :</a:t>
            </a:r>
          </a:p>
          <a:p>
            <a:r>
              <a:rPr lang="fr-BE" dirty="0" smtClean="0"/>
              <a:t>- chimie</a:t>
            </a:r>
          </a:p>
          <a:p>
            <a:r>
              <a:rPr lang="fr-BE" b="1" dirty="0"/>
              <a:t>J.B. Van </a:t>
            </a:r>
            <a:r>
              <a:rPr lang="fr-BE" b="1" dirty="0" smtClean="0"/>
              <a:t>Helmont</a:t>
            </a:r>
            <a:r>
              <a:rPr lang="fr-BE" dirty="0" smtClean="0"/>
              <a:t>, </a:t>
            </a:r>
            <a:r>
              <a:rPr lang="fr-BE" i="1" dirty="0" err="1" smtClean="0"/>
              <a:t>Ortus</a:t>
            </a:r>
            <a:r>
              <a:rPr lang="fr-BE" i="1" dirty="0" smtClean="0"/>
              <a:t> </a:t>
            </a:r>
            <a:r>
              <a:rPr lang="fr-BE" i="1" dirty="0" err="1" smtClean="0"/>
              <a:t>Medicinae</a:t>
            </a:r>
            <a:r>
              <a:rPr lang="fr-BE" i="1" dirty="0" smtClean="0"/>
              <a:t> 1648</a:t>
            </a:r>
            <a:endParaRPr lang="fr-BE" dirty="0" smtClean="0"/>
          </a:p>
          <a:p>
            <a:r>
              <a:rPr lang="fr-BE" b="1" dirty="0"/>
              <a:t>Robert </a:t>
            </a:r>
            <a:r>
              <a:rPr lang="fr-BE" b="1" dirty="0" smtClean="0"/>
              <a:t>Boyle, </a:t>
            </a:r>
            <a:r>
              <a:rPr lang="fr-BE" i="1" dirty="0"/>
              <a:t>Chimiste </a:t>
            </a:r>
            <a:r>
              <a:rPr lang="fr-BE" i="1" dirty="0" smtClean="0"/>
              <a:t>sceptique</a:t>
            </a:r>
            <a:r>
              <a:rPr lang="fr-BE" dirty="0" smtClean="0"/>
              <a:t> </a:t>
            </a:r>
            <a:r>
              <a:rPr lang="fr-BE" dirty="0"/>
              <a:t>1661</a:t>
            </a:r>
            <a:r>
              <a:rPr lang="fr-BE" dirty="0" smtClean="0"/>
              <a:t> </a:t>
            </a:r>
          </a:p>
          <a:p>
            <a:r>
              <a:rPr lang="fr-BE" dirty="0"/>
              <a:t>A.L. </a:t>
            </a:r>
            <a:r>
              <a:rPr lang="fr-BE" dirty="0" smtClean="0"/>
              <a:t>Lavoisier, </a:t>
            </a:r>
            <a:r>
              <a:rPr lang="fr-BE" i="1" dirty="0"/>
              <a:t>Traité élémentaire de </a:t>
            </a:r>
            <a:r>
              <a:rPr lang="fr-BE" i="1" dirty="0" smtClean="0"/>
              <a:t>chimie</a:t>
            </a:r>
            <a:r>
              <a:rPr lang="fr-BE" dirty="0" smtClean="0"/>
              <a:t> </a:t>
            </a:r>
            <a:r>
              <a:rPr lang="fr-BE" dirty="0"/>
              <a:t>1789.</a:t>
            </a:r>
          </a:p>
          <a:p>
            <a:pPr marL="0" indent="0">
              <a:buNone/>
            </a:pPr>
            <a:r>
              <a:rPr lang="fr-BE" dirty="0" smtClean="0"/>
              <a:t> </a:t>
            </a:r>
          </a:p>
          <a:p>
            <a:r>
              <a:rPr lang="fr-BE" dirty="0" smtClean="0"/>
              <a:t>- Zoologie : </a:t>
            </a:r>
            <a:endParaRPr lang="fr-BE" dirty="0"/>
          </a:p>
          <a:p>
            <a:r>
              <a:rPr lang="fr-BE" b="1" dirty="0"/>
              <a:t>Carl Von Linné</a:t>
            </a:r>
            <a:r>
              <a:rPr lang="fr-BE" dirty="0"/>
              <a:t> </a:t>
            </a:r>
            <a:r>
              <a:rPr lang="fr-BE" dirty="0" smtClean="0"/>
              <a:t>classification</a:t>
            </a:r>
          </a:p>
          <a:p>
            <a:r>
              <a:rPr lang="fr-BE" b="1" dirty="0"/>
              <a:t>William </a:t>
            </a:r>
            <a:r>
              <a:rPr lang="fr-BE" b="1" dirty="0" smtClean="0"/>
              <a:t>Harvey </a:t>
            </a:r>
            <a:r>
              <a:rPr lang="fr-BE" dirty="0" smtClean="0"/>
              <a:t>épigénèse (</a:t>
            </a:r>
            <a:r>
              <a:rPr lang="fr-BE" dirty="0" smtClean="0">
                <a:sym typeface="Wingdings" panose="05000000000000000000" pitchFamily="2" charset="2"/>
              </a:rPr>
              <a:t> </a:t>
            </a:r>
            <a:r>
              <a:rPr lang="fr-BE" i="1" dirty="0"/>
              <a:t>ovistes</a:t>
            </a:r>
            <a:r>
              <a:rPr lang="fr-BE" dirty="0"/>
              <a:t> et </a:t>
            </a:r>
            <a:r>
              <a:rPr lang="fr-BE" i="1" dirty="0" smtClean="0"/>
              <a:t>animalculistes</a:t>
            </a:r>
            <a:r>
              <a:rPr lang="fr-BE" dirty="0" smtClean="0"/>
              <a:t>)</a:t>
            </a:r>
          </a:p>
          <a:p>
            <a:r>
              <a:rPr lang="fr-BE" b="1" dirty="0" smtClean="0"/>
              <a:t>Wolff</a:t>
            </a:r>
            <a:r>
              <a:rPr lang="fr-BE" dirty="0" smtClean="0"/>
              <a:t>, </a:t>
            </a:r>
            <a:r>
              <a:rPr lang="fr-BE" i="1" dirty="0"/>
              <a:t>Théorie de la </a:t>
            </a:r>
            <a:r>
              <a:rPr lang="fr-BE" i="1" dirty="0" smtClean="0"/>
              <a:t>génération 1759</a:t>
            </a:r>
          </a:p>
          <a:p>
            <a:r>
              <a:rPr lang="fr-BE" b="1" dirty="0"/>
              <a:t>Georges Cuvier</a:t>
            </a:r>
            <a:r>
              <a:rPr lang="fr-BE" dirty="0"/>
              <a:t> </a:t>
            </a:r>
            <a:endParaRPr lang="fr-BE" dirty="0" smtClean="0"/>
          </a:p>
          <a:p>
            <a:endParaRPr lang="fr-BE" b="1" dirty="0" smtClean="0"/>
          </a:p>
          <a:p>
            <a:endParaRPr lang="fr-BE" dirty="0" smtClean="0"/>
          </a:p>
          <a:p>
            <a:endParaRPr lang="fr-BE" dirty="0"/>
          </a:p>
        </p:txBody>
      </p:sp>
    </p:spTree>
    <p:extLst>
      <p:ext uri="{BB962C8B-B14F-4D97-AF65-F5344CB8AC3E}">
        <p14:creationId xmlns:p14="http://schemas.microsoft.com/office/powerpoint/2010/main" val="755444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Diderot 1713-1784</a:t>
            </a:r>
            <a:endParaRPr lang="fr-BE" dirty="0"/>
          </a:p>
        </p:txBody>
      </p:sp>
      <p:sp>
        <p:nvSpPr>
          <p:cNvPr id="3" name="Espace réservé du contenu 2"/>
          <p:cNvSpPr>
            <a:spLocks noGrp="1"/>
          </p:cNvSpPr>
          <p:nvPr>
            <p:ph idx="1"/>
          </p:nvPr>
        </p:nvSpPr>
        <p:spPr/>
        <p:txBody>
          <a:bodyPr/>
          <a:lstStyle/>
          <a:p>
            <a:r>
              <a:rPr lang="fr-BE" dirty="0" smtClean="0"/>
              <a:t>L’Encyclopédie</a:t>
            </a:r>
          </a:p>
          <a:p>
            <a:r>
              <a:rPr lang="fr-BE" dirty="0" smtClean="0"/>
              <a:t>La raison et la morale</a:t>
            </a:r>
          </a:p>
          <a:p>
            <a:r>
              <a:rPr lang="fr-BE" dirty="0" smtClean="0"/>
              <a:t>La science, la chimie, le matérialisme</a:t>
            </a:r>
            <a:endParaRPr lang="fr-BE" dirty="0"/>
          </a:p>
        </p:txBody>
      </p:sp>
    </p:spTree>
    <p:extLst>
      <p:ext uri="{BB962C8B-B14F-4D97-AF65-F5344CB8AC3E}">
        <p14:creationId xmlns:p14="http://schemas.microsoft.com/office/powerpoint/2010/main" val="3758291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science au siècle des Lumières</a:t>
            </a: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284725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morale au siècle des Lumières</a:t>
            </a: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341173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philosophie de Diderot</a:t>
            </a: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715915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lettre sur les aveugles</a:t>
            </a:r>
            <a:endParaRPr lang="fr-BE" dirty="0"/>
          </a:p>
        </p:txBody>
      </p:sp>
      <p:sp>
        <p:nvSpPr>
          <p:cNvPr id="3" name="Espace réservé du contenu 2"/>
          <p:cNvSpPr>
            <a:spLocks noGrp="1"/>
          </p:cNvSpPr>
          <p:nvPr>
            <p:ph idx="1"/>
          </p:nvPr>
        </p:nvSpPr>
        <p:spPr/>
        <p:txBody>
          <a:bodyPr>
            <a:normAutofit lnSpcReduction="10000"/>
          </a:bodyPr>
          <a:lstStyle/>
          <a:p>
            <a:r>
              <a:rPr lang="fr-BE" dirty="0" smtClean="0"/>
              <a:t>Critique des idées innées </a:t>
            </a:r>
            <a:r>
              <a:rPr lang="fr-BE" dirty="0"/>
              <a:t>et </a:t>
            </a:r>
            <a:r>
              <a:rPr lang="fr-BE" dirty="0" smtClean="0"/>
              <a:t>de </a:t>
            </a:r>
            <a:r>
              <a:rPr lang="fr-BE" dirty="0"/>
              <a:t>sensualisme de </a:t>
            </a:r>
            <a:r>
              <a:rPr lang="fr-BE" dirty="0" smtClean="0"/>
              <a:t>Condillac</a:t>
            </a:r>
          </a:p>
          <a:p>
            <a:r>
              <a:rPr lang="fr-BE" dirty="0"/>
              <a:t>problème de </a:t>
            </a:r>
            <a:r>
              <a:rPr lang="fr-BE" dirty="0" smtClean="0"/>
              <a:t>Molyneux</a:t>
            </a:r>
          </a:p>
          <a:p>
            <a:r>
              <a:rPr lang="fr-BE" dirty="0"/>
              <a:t>la différence entre l’homme et l’animal n’est pas une différence qualitative mais quantitative. </a:t>
            </a:r>
            <a:endParaRPr lang="fr-BE" dirty="0" smtClean="0"/>
          </a:p>
          <a:p>
            <a:r>
              <a:rPr lang="fr-BE" dirty="0"/>
              <a:t>la morale n’est pas innée, ni universelle : elle est construite </a:t>
            </a:r>
            <a:r>
              <a:rPr lang="fr-BE" dirty="0" smtClean="0"/>
              <a:t>et dépend </a:t>
            </a:r>
            <a:r>
              <a:rPr lang="fr-BE" dirty="0"/>
              <a:t>de la manière dont les choses extérieures affectent nos sens </a:t>
            </a:r>
          </a:p>
        </p:txBody>
      </p:sp>
    </p:spTree>
    <p:extLst>
      <p:ext uri="{BB962C8B-B14F-4D97-AF65-F5344CB8AC3E}">
        <p14:creationId xmlns:p14="http://schemas.microsoft.com/office/powerpoint/2010/main" val="532306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Diderot et la science</a:t>
            </a:r>
            <a:endParaRPr lang="fr-BE" dirty="0"/>
          </a:p>
        </p:txBody>
      </p:sp>
      <p:sp>
        <p:nvSpPr>
          <p:cNvPr id="3" name="Espace réservé du contenu 2"/>
          <p:cNvSpPr>
            <a:spLocks noGrp="1"/>
          </p:cNvSpPr>
          <p:nvPr>
            <p:ph idx="1"/>
          </p:nvPr>
        </p:nvSpPr>
        <p:spPr/>
        <p:txBody>
          <a:bodyPr/>
          <a:lstStyle/>
          <a:p>
            <a:r>
              <a:rPr lang="fr-BE" dirty="0" smtClean="0"/>
              <a:t>Définition métaphysique</a:t>
            </a:r>
          </a:p>
          <a:p>
            <a:endParaRPr lang="fr-BE" dirty="0"/>
          </a:p>
          <a:p>
            <a:r>
              <a:rPr lang="fr-BE" dirty="0" smtClean="0"/>
              <a:t>Importance de la science pour la philosophie</a:t>
            </a:r>
          </a:p>
          <a:p>
            <a:r>
              <a:rPr lang="fr-BE" dirty="0" smtClean="0"/>
              <a:t>Le polype de Trembley</a:t>
            </a:r>
          </a:p>
          <a:p>
            <a:endParaRPr lang="fr-BE" dirty="0"/>
          </a:p>
        </p:txBody>
      </p:sp>
    </p:spTree>
    <p:extLst>
      <p:ext uri="{BB962C8B-B14F-4D97-AF65-F5344CB8AC3E}">
        <p14:creationId xmlns:p14="http://schemas.microsoft.com/office/powerpoint/2010/main" val="78791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 Rêve de d’Alembert</a:t>
            </a:r>
            <a:endParaRPr lang="fr-BE" dirty="0"/>
          </a:p>
        </p:txBody>
      </p:sp>
      <p:sp>
        <p:nvSpPr>
          <p:cNvPr id="3" name="Espace réservé du contenu 2"/>
          <p:cNvSpPr>
            <a:spLocks noGrp="1"/>
          </p:cNvSpPr>
          <p:nvPr>
            <p:ph idx="1"/>
          </p:nvPr>
        </p:nvSpPr>
        <p:spPr/>
        <p:txBody>
          <a:bodyPr/>
          <a:lstStyle/>
          <a:p>
            <a:r>
              <a:rPr lang="fr-BE" dirty="0" smtClean="0"/>
              <a:t>Matérialisme</a:t>
            </a:r>
          </a:p>
          <a:p>
            <a:r>
              <a:rPr lang="fr-BE" dirty="0" smtClean="0"/>
              <a:t>Réfutation du dualisme</a:t>
            </a:r>
          </a:p>
          <a:p>
            <a:r>
              <a:rPr lang="fr-BE" dirty="0" smtClean="0"/>
              <a:t>La sensibilité est inhérente à la matière = vitalisme </a:t>
            </a:r>
          </a:p>
          <a:p>
            <a:r>
              <a:rPr lang="fr-BE" dirty="0" smtClean="0"/>
              <a:t>=&gt; monisme vitaliste</a:t>
            </a:r>
          </a:p>
          <a:p>
            <a:r>
              <a:rPr lang="fr-BE" dirty="0" smtClean="0"/>
              <a:t>La statue en marbre</a:t>
            </a:r>
          </a:p>
          <a:p>
            <a:r>
              <a:rPr lang="fr-BE" dirty="0" smtClean="0"/>
              <a:t>Le clavecin</a:t>
            </a:r>
            <a:endParaRPr lang="fr-BE" dirty="0"/>
          </a:p>
        </p:txBody>
      </p:sp>
    </p:spTree>
    <p:extLst>
      <p:ext uri="{BB962C8B-B14F-4D97-AF65-F5344CB8AC3E}">
        <p14:creationId xmlns:p14="http://schemas.microsoft.com/office/powerpoint/2010/main" val="3587799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 rêve de d’Alembert</a:t>
            </a:r>
            <a:endParaRPr lang="fr-BE" dirty="0"/>
          </a:p>
        </p:txBody>
      </p:sp>
      <p:sp>
        <p:nvSpPr>
          <p:cNvPr id="3" name="Espace réservé du contenu 2"/>
          <p:cNvSpPr>
            <a:spLocks noGrp="1"/>
          </p:cNvSpPr>
          <p:nvPr>
            <p:ph idx="1"/>
          </p:nvPr>
        </p:nvSpPr>
        <p:spPr/>
        <p:txBody>
          <a:bodyPr/>
          <a:lstStyle/>
          <a:p>
            <a:r>
              <a:rPr lang="fr-BE" dirty="0" smtClean="0"/>
              <a:t>Liberté, libre-arbitre, volonté</a:t>
            </a:r>
          </a:p>
          <a:p>
            <a:r>
              <a:rPr lang="fr-BE" dirty="0" smtClean="0"/>
              <a:t>Le déterminisme de Diderot</a:t>
            </a:r>
          </a:p>
          <a:p>
            <a:r>
              <a:rPr lang="fr-BE" dirty="0" smtClean="0"/>
              <a:t>L’unité du moi</a:t>
            </a:r>
          </a:p>
          <a:p>
            <a:r>
              <a:rPr lang="fr-BE" dirty="0" smtClean="0"/>
              <a:t>Les abeilles </a:t>
            </a:r>
            <a:r>
              <a:rPr lang="fr-BE" smtClean="0"/>
              <a:t>et l’araignée et sa toile</a:t>
            </a:r>
          </a:p>
          <a:p>
            <a:endParaRPr lang="fr-BE" dirty="0" smtClean="0"/>
          </a:p>
          <a:p>
            <a:endParaRPr lang="fr-BE" dirty="0" smtClean="0"/>
          </a:p>
          <a:p>
            <a:endParaRPr lang="fr-BE" dirty="0"/>
          </a:p>
        </p:txBody>
      </p:sp>
    </p:spTree>
    <p:extLst>
      <p:ext uri="{BB962C8B-B14F-4D97-AF65-F5344CB8AC3E}">
        <p14:creationId xmlns:p14="http://schemas.microsoft.com/office/powerpoint/2010/main" val="201083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i="1" dirty="0"/>
              <a:t>Principes mathématiques de la philosophie </a:t>
            </a:r>
            <a:r>
              <a:rPr lang="fr-BE" i="1" dirty="0" smtClean="0"/>
              <a:t>naturelle, Newton</a:t>
            </a:r>
            <a:endParaRPr lang="fr-BE" dirty="0"/>
          </a:p>
        </p:txBody>
      </p:sp>
      <p:sp>
        <p:nvSpPr>
          <p:cNvPr id="3" name="Espace réservé du contenu 2"/>
          <p:cNvSpPr>
            <a:spLocks noGrp="1"/>
          </p:cNvSpPr>
          <p:nvPr>
            <p:ph idx="1"/>
          </p:nvPr>
        </p:nvSpPr>
        <p:spPr/>
        <p:txBody>
          <a:bodyPr>
            <a:normAutofit fontScale="92500" lnSpcReduction="10000"/>
          </a:bodyPr>
          <a:lstStyle/>
          <a:p>
            <a:r>
              <a:rPr lang="fr-BE" dirty="0"/>
              <a:t>«  1. </a:t>
            </a:r>
            <a:r>
              <a:rPr lang="fr-BE" i="1" dirty="0"/>
              <a:t>Les causes de ce qui est naturel ne doivent pas être admises en nombre supérieur à celui des causes vraies ou de celles qui suffisent à expliquer  les phénomènes naturels.</a:t>
            </a:r>
            <a:r>
              <a:rPr lang="fr-BE" dirty="0"/>
              <a:t> »</a:t>
            </a:r>
          </a:p>
          <a:p>
            <a:r>
              <a:rPr lang="fr-BE" dirty="0" smtClean="0"/>
              <a:t>2. Uniformité </a:t>
            </a:r>
            <a:r>
              <a:rPr lang="fr-BE" dirty="0"/>
              <a:t>de la nature et des lois </a:t>
            </a:r>
            <a:r>
              <a:rPr lang="fr-BE" dirty="0" smtClean="0"/>
              <a:t>naturelles.</a:t>
            </a:r>
            <a:r>
              <a:rPr lang="fr-BE" dirty="0"/>
              <a:t> </a:t>
            </a:r>
            <a:endParaRPr lang="fr-BE" dirty="0" smtClean="0"/>
          </a:p>
          <a:p>
            <a:r>
              <a:rPr lang="fr-BE" dirty="0" smtClean="0"/>
              <a:t>3. </a:t>
            </a:r>
            <a:r>
              <a:rPr lang="fr-BE" dirty="0"/>
              <a:t>Homogénéité de la nature, son caractère invariable, régulier et </a:t>
            </a:r>
            <a:r>
              <a:rPr lang="fr-BE" dirty="0" smtClean="0"/>
              <a:t>prévisible.</a:t>
            </a:r>
            <a:r>
              <a:rPr lang="fr-BE" dirty="0"/>
              <a:t> </a:t>
            </a:r>
            <a:endParaRPr lang="fr-BE" dirty="0" smtClean="0"/>
          </a:p>
          <a:p>
            <a:r>
              <a:rPr lang="fr-BE" dirty="0" smtClean="0"/>
              <a:t>4. </a:t>
            </a:r>
            <a:r>
              <a:rPr lang="fr-BE" dirty="0"/>
              <a:t>Accord nécessaire des théories avec les expériences, et le caractère provisionnel de la </a:t>
            </a:r>
            <a:r>
              <a:rPr lang="fr-BE" dirty="0" smtClean="0"/>
              <a:t>connaissance.</a:t>
            </a:r>
          </a:p>
          <a:p>
            <a:endParaRPr lang="fr-BE" dirty="0"/>
          </a:p>
        </p:txBody>
      </p:sp>
    </p:spTree>
    <p:extLst>
      <p:ext uri="{BB962C8B-B14F-4D97-AF65-F5344CB8AC3E}">
        <p14:creationId xmlns:p14="http://schemas.microsoft.com/office/powerpoint/2010/main" val="379698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524697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Voltaire (1694-1778)</a:t>
            </a:r>
            <a:endParaRPr lang="fr-BE" dirty="0"/>
          </a:p>
        </p:txBody>
      </p:sp>
      <p:sp>
        <p:nvSpPr>
          <p:cNvPr id="3" name="Espace réservé du contenu 2"/>
          <p:cNvSpPr>
            <a:spLocks noGrp="1"/>
          </p:cNvSpPr>
          <p:nvPr>
            <p:ph idx="1"/>
          </p:nvPr>
        </p:nvSpPr>
        <p:spPr/>
        <p:txBody>
          <a:bodyPr>
            <a:normAutofit lnSpcReduction="10000"/>
          </a:bodyPr>
          <a:lstStyle/>
          <a:p>
            <a:r>
              <a:rPr lang="fr-BE" dirty="0" smtClean="0"/>
              <a:t>L’influence de l’Angleterre. Newton</a:t>
            </a:r>
          </a:p>
          <a:p>
            <a:r>
              <a:rPr lang="fr-BE" dirty="0" smtClean="0"/>
              <a:t>La défense de la tolérance et la critique du fanatisme</a:t>
            </a:r>
          </a:p>
          <a:p>
            <a:r>
              <a:rPr lang="fr-BE" dirty="0" smtClean="0"/>
              <a:t>L’optimisme </a:t>
            </a:r>
          </a:p>
          <a:p>
            <a:r>
              <a:rPr lang="fr-BE" dirty="0" smtClean="0"/>
              <a:t>Mme du Chatelet, </a:t>
            </a:r>
            <a:r>
              <a:rPr lang="fr-BE" dirty="0" err="1" smtClean="0"/>
              <a:t>Cirey</a:t>
            </a:r>
            <a:endParaRPr lang="fr-BE" dirty="0" smtClean="0"/>
          </a:p>
          <a:p>
            <a:r>
              <a:rPr lang="fr-BE" dirty="0" smtClean="0"/>
              <a:t>La critique de la Providence divine</a:t>
            </a:r>
          </a:p>
          <a:p>
            <a:r>
              <a:rPr lang="fr-BE" dirty="0" smtClean="0"/>
              <a:t>Les Délices</a:t>
            </a:r>
          </a:p>
          <a:p>
            <a:r>
              <a:rPr lang="fr-BE" dirty="0" err="1" smtClean="0"/>
              <a:t>Ferney</a:t>
            </a:r>
            <a:endParaRPr lang="fr-BE" dirty="0" smtClean="0"/>
          </a:p>
          <a:p>
            <a:endParaRPr lang="fr-BE" dirty="0" smtClean="0"/>
          </a:p>
          <a:p>
            <a:endParaRPr lang="fr-BE" dirty="0" smtClean="0"/>
          </a:p>
          <a:p>
            <a:endParaRPr lang="fr-BE" dirty="0"/>
          </a:p>
        </p:txBody>
      </p:sp>
    </p:spTree>
    <p:extLst>
      <p:ext uri="{BB962C8B-B14F-4D97-AF65-F5344CB8AC3E}">
        <p14:creationId xmlns:p14="http://schemas.microsoft.com/office/powerpoint/2010/main" val="2185643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Voltaire philosophe ?</a:t>
            </a:r>
            <a:endParaRPr lang="fr-BE" dirty="0"/>
          </a:p>
        </p:txBody>
      </p:sp>
      <p:sp>
        <p:nvSpPr>
          <p:cNvPr id="3" name="Espace réservé du contenu 2"/>
          <p:cNvSpPr>
            <a:spLocks noGrp="1"/>
          </p:cNvSpPr>
          <p:nvPr>
            <p:ph idx="1"/>
          </p:nvPr>
        </p:nvSpPr>
        <p:spPr/>
        <p:txBody>
          <a:bodyPr/>
          <a:lstStyle/>
          <a:p>
            <a:r>
              <a:rPr lang="fr-BE" dirty="0" smtClean="0"/>
              <a:t>Le philosophe ignorant (1766)</a:t>
            </a:r>
          </a:p>
          <a:p>
            <a:r>
              <a:rPr lang="fr-BE" dirty="0" smtClean="0"/>
              <a:t>Le Traité de métaphysique (1734)</a:t>
            </a:r>
            <a:endParaRPr lang="fr-BE" dirty="0"/>
          </a:p>
        </p:txBody>
      </p:sp>
    </p:spTree>
    <p:extLst>
      <p:ext uri="{BB962C8B-B14F-4D97-AF65-F5344CB8AC3E}">
        <p14:creationId xmlns:p14="http://schemas.microsoft.com/office/powerpoint/2010/main" val="1631999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empirisme</a:t>
            </a:r>
            <a:endParaRPr lang="fr-BE" dirty="0"/>
          </a:p>
        </p:txBody>
      </p:sp>
      <p:sp>
        <p:nvSpPr>
          <p:cNvPr id="3" name="Espace réservé du contenu 2"/>
          <p:cNvSpPr>
            <a:spLocks noGrp="1"/>
          </p:cNvSpPr>
          <p:nvPr>
            <p:ph idx="1"/>
          </p:nvPr>
        </p:nvSpPr>
        <p:spPr/>
        <p:txBody>
          <a:bodyPr>
            <a:normAutofit fontScale="85000" lnSpcReduction="20000"/>
          </a:bodyPr>
          <a:lstStyle/>
          <a:p>
            <a:r>
              <a:rPr lang="fr-BE" i="1" dirty="0"/>
              <a:t>Il ne s’agit ici que </a:t>
            </a:r>
            <a:r>
              <a:rPr lang="fr-BE" b="1" i="1" dirty="0"/>
              <a:t>d’examiner ce que nous pouvons savoir par nous-mêmes</a:t>
            </a:r>
            <a:r>
              <a:rPr lang="fr-BE" i="1" dirty="0"/>
              <a:t>, et cela se réduit à bien peu de chose. Il faut avoir renoncé au sens commun pour ne pas convenir que </a:t>
            </a:r>
            <a:r>
              <a:rPr lang="fr-BE" b="1" i="1" dirty="0"/>
              <a:t>nous ne savons rien au monde que par l’expérience</a:t>
            </a:r>
            <a:r>
              <a:rPr lang="fr-BE" i="1" dirty="0"/>
              <a:t>; et certainement si nous ne parvenons que par l’expérience, et par une suite de tâtonnements et de longues réflexions, à nous donner quelques idées faibles et légères du corps, de l’espace, du temps, de l’infini, de Dieu même, ce n’est pas la peine que l’Auteur de la nature mette ces idées dans la cervelle de tous les </a:t>
            </a:r>
            <a:r>
              <a:rPr lang="fr-BE" i="1" dirty="0" err="1"/>
              <a:t>foetus</a:t>
            </a:r>
            <a:r>
              <a:rPr lang="fr-BE" i="1" dirty="0"/>
              <a:t>, afin qu’il n’y ait ensuite qu’un très petit nombre d’hommes qui en fassent usage.</a:t>
            </a:r>
            <a:r>
              <a:rPr lang="fr-BE" dirty="0"/>
              <a:t> </a:t>
            </a:r>
          </a:p>
        </p:txBody>
      </p:sp>
    </p:spTree>
    <p:extLst>
      <p:ext uri="{BB962C8B-B14F-4D97-AF65-F5344CB8AC3E}">
        <p14:creationId xmlns:p14="http://schemas.microsoft.com/office/powerpoint/2010/main" val="3524104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 philosophe ignorant</a:t>
            </a:r>
            <a:endParaRPr lang="fr-BE" dirty="0"/>
          </a:p>
        </p:txBody>
      </p:sp>
      <p:sp>
        <p:nvSpPr>
          <p:cNvPr id="3" name="Espace réservé du contenu 2"/>
          <p:cNvSpPr>
            <a:spLocks noGrp="1"/>
          </p:cNvSpPr>
          <p:nvPr>
            <p:ph idx="1"/>
          </p:nvPr>
        </p:nvSpPr>
        <p:spPr/>
        <p:txBody>
          <a:bodyPr/>
          <a:lstStyle/>
          <a:p>
            <a:r>
              <a:rPr lang="fr-BE" dirty="0" smtClean="0"/>
              <a:t>Empirisme : connaissance par nos sens</a:t>
            </a:r>
          </a:p>
          <a:p>
            <a:r>
              <a:rPr lang="fr-BE" dirty="0" smtClean="0"/>
              <a:t>Liberté / volonté</a:t>
            </a:r>
          </a:p>
          <a:p>
            <a:r>
              <a:rPr lang="fr-BE" dirty="0" smtClean="0"/>
              <a:t>Questions métaphysiques = indécidables</a:t>
            </a:r>
          </a:p>
          <a:p>
            <a:r>
              <a:rPr lang="fr-BE" dirty="0" smtClean="0"/>
              <a:t>Critique des systèmes et du dogmatisme</a:t>
            </a:r>
          </a:p>
          <a:p>
            <a:r>
              <a:rPr lang="fr-BE" dirty="0" smtClean="0"/>
              <a:t>Morale</a:t>
            </a:r>
          </a:p>
          <a:p>
            <a:r>
              <a:rPr lang="fr-BE" dirty="0" smtClean="0"/>
              <a:t>Eloge de la Raiso</a:t>
            </a:r>
            <a:r>
              <a:rPr lang="fr-BE" dirty="0"/>
              <a:t>n</a:t>
            </a:r>
          </a:p>
        </p:txBody>
      </p:sp>
    </p:spTree>
    <p:extLst>
      <p:ext uri="{BB962C8B-B14F-4D97-AF65-F5344CB8AC3E}">
        <p14:creationId xmlns:p14="http://schemas.microsoft.com/office/powerpoint/2010/main" val="1919434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Encyclopédie de Diderot et d’Alembert</a:t>
            </a:r>
            <a:endParaRPr lang="fr-BE" dirty="0"/>
          </a:p>
        </p:txBody>
      </p:sp>
      <p:sp>
        <p:nvSpPr>
          <p:cNvPr id="3" name="Espace réservé du contenu 2"/>
          <p:cNvSpPr>
            <a:spLocks noGrp="1"/>
          </p:cNvSpPr>
          <p:nvPr>
            <p:ph idx="1"/>
          </p:nvPr>
        </p:nvSpPr>
        <p:spPr/>
        <p:txBody>
          <a:bodyPr/>
          <a:lstStyle/>
          <a:p>
            <a:r>
              <a:rPr lang="fr-BE" dirty="0" smtClean="0"/>
              <a:t>Article « autorité »</a:t>
            </a:r>
          </a:p>
          <a:p>
            <a:endParaRPr lang="fr-BE" dirty="0" smtClean="0"/>
          </a:p>
          <a:p>
            <a:r>
              <a:rPr lang="fr-BE" dirty="0" smtClean="0"/>
              <a:t>Article « érudition »</a:t>
            </a:r>
          </a:p>
          <a:p>
            <a:endParaRPr lang="fr-BE" dirty="0"/>
          </a:p>
        </p:txBody>
      </p:sp>
    </p:spTree>
    <p:extLst>
      <p:ext uri="{BB962C8B-B14F-4D97-AF65-F5344CB8AC3E}">
        <p14:creationId xmlns:p14="http://schemas.microsoft.com/office/powerpoint/2010/main" val="1707183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Voltaire, Traité de métaphysique</a:t>
            </a:r>
            <a:endParaRPr lang="fr-BE" dirty="0"/>
          </a:p>
        </p:txBody>
      </p:sp>
      <p:sp>
        <p:nvSpPr>
          <p:cNvPr id="3" name="Espace réservé du contenu 2"/>
          <p:cNvSpPr>
            <a:spLocks noGrp="1"/>
          </p:cNvSpPr>
          <p:nvPr>
            <p:ph idx="1"/>
          </p:nvPr>
        </p:nvSpPr>
        <p:spPr/>
        <p:txBody>
          <a:bodyPr>
            <a:normAutofit fontScale="77500" lnSpcReduction="20000"/>
          </a:bodyPr>
          <a:lstStyle/>
          <a:p>
            <a:r>
              <a:rPr lang="fr-BE" dirty="0" smtClean="0"/>
              <a:t>La question de la finalité vue par </a:t>
            </a:r>
            <a:r>
              <a:rPr lang="fr-BE" dirty="0" err="1" smtClean="0"/>
              <a:t>Panglos</a:t>
            </a:r>
            <a:r>
              <a:rPr lang="fr-BE" dirty="0" smtClean="0"/>
              <a:t> (</a:t>
            </a:r>
            <a:r>
              <a:rPr lang="fr-BE" i="1" dirty="0" smtClean="0"/>
              <a:t>Candid</a:t>
            </a:r>
            <a:r>
              <a:rPr lang="fr-BE" dirty="0" smtClean="0"/>
              <a:t>e):</a:t>
            </a:r>
          </a:p>
          <a:p>
            <a:pPr marL="0" indent="0">
              <a:buNone/>
            </a:pPr>
            <a:r>
              <a:rPr lang="fr-BE" dirty="0"/>
              <a:t>«</a:t>
            </a:r>
            <a:r>
              <a:rPr lang="fr-BE" i="1" dirty="0"/>
              <a:t>Il est démontré, disait-il, que les choses ne peuvent être autrement: car, tout étant fait pour une fin, tout est nécessairement pour la meilleure fin. Remarquez bien que les nez ont été faits pour porter des lunettes, aussi avons-nous des lunettes. Les jambes sont visiblement instituées pour être chaussées, et nous avons des chausses. Les pierres ont été formées pour être taillées, et pour en faire des châteaux, aussi monseigneur a un très beau château; le plus grand baron de la province doit être le mieux logé; et, les cochons étant faits pour être mangés, nous mangeons du porc toute l’année: par conséquent, ceux qui ont avancé que tout est bien ont dit une sottise; il fallait dire que tout est au mieux</a:t>
            </a:r>
            <a:r>
              <a:rPr lang="fr-BE" dirty="0"/>
              <a:t>.» </a:t>
            </a:r>
            <a:endParaRPr lang="fr-BE" dirty="0" smtClean="0"/>
          </a:p>
          <a:p>
            <a:endParaRPr lang="fr-BE" dirty="0"/>
          </a:p>
        </p:txBody>
      </p:sp>
    </p:spTree>
    <p:extLst>
      <p:ext uri="{BB962C8B-B14F-4D97-AF65-F5344CB8AC3E}">
        <p14:creationId xmlns:p14="http://schemas.microsoft.com/office/powerpoint/2010/main" val="3163229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endParaRPr lang="fr-BE" dirty="0"/>
          </a:p>
        </p:txBody>
      </p:sp>
    </p:spTree>
    <p:extLst>
      <p:ext uri="{BB962C8B-B14F-4D97-AF65-F5344CB8AC3E}">
        <p14:creationId xmlns:p14="http://schemas.microsoft.com/office/powerpoint/2010/main" val="4207338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Voltaire</a:t>
            </a:r>
            <a:endParaRPr lang="fr-BE" dirty="0"/>
          </a:p>
        </p:txBody>
      </p:sp>
      <p:sp>
        <p:nvSpPr>
          <p:cNvPr id="3" name="Espace réservé du contenu 2"/>
          <p:cNvSpPr>
            <a:spLocks noGrp="1"/>
          </p:cNvSpPr>
          <p:nvPr>
            <p:ph idx="1"/>
          </p:nvPr>
        </p:nvSpPr>
        <p:spPr/>
        <p:txBody>
          <a:bodyPr/>
          <a:lstStyle/>
          <a:p>
            <a:r>
              <a:rPr lang="fr-BE" dirty="0" smtClean="0"/>
              <a:t>Voltaire et l’esprit des Lumières</a:t>
            </a:r>
          </a:p>
          <a:p>
            <a:endParaRPr lang="fr-BE" dirty="0" smtClean="0"/>
          </a:p>
          <a:p>
            <a:r>
              <a:rPr lang="fr-BE" i="1" dirty="0" smtClean="0"/>
              <a:t>Le traité sur la tolérance</a:t>
            </a:r>
          </a:p>
          <a:p>
            <a:endParaRPr lang="fr-BE" dirty="0"/>
          </a:p>
        </p:txBody>
      </p:sp>
    </p:spTree>
    <p:extLst>
      <p:ext uri="{BB962C8B-B14F-4D97-AF65-F5344CB8AC3E}">
        <p14:creationId xmlns:p14="http://schemas.microsoft.com/office/powerpoint/2010/main" val="3086636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dirty="0"/>
              <a:t>« </a:t>
            </a:r>
            <a:r>
              <a:rPr lang="fr-BE" i="1" dirty="0"/>
              <a:t>Je vous dis qu’il faut regarder tous les frères comme nos frères. – Quoi, mon frère le Turc ? mon frère le Chinois ? Le Juif ? le Siamois ? – oui, sans doute : ne sommes –nous pas tous les enfants du même père, et créatures du même Dieu ?</a:t>
            </a:r>
            <a:r>
              <a:rPr lang="fr-BE" dirty="0"/>
              <a:t> ».  (</a:t>
            </a:r>
            <a:r>
              <a:rPr lang="fr-BE" i="1" dirty="0"/>
              <a:t>Traité pour la </a:t>
            </a:r>
            <a:r>
              <a:rPr lang="fr-BE" i="1" dirty="0" smtClean="0"/>
              <a:t>tolérance)</a:t>
            </a:r>
            <a:endParaRPr lang="fr-BE" dirty="0"/>
          </a:p>
        </p:txBody>
      </p:sp>
    </p:spTree>
    <p:extLst>
      <p:ext uri="{BB962C8B-B14F-4D97-AF65-F5344CB8AC3E}">
        <p14:creationId xmlns:p14="http://schemas.microsoft.com/office/powerpoint/2010/main" val="128418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raison</a:t>
            </a:r>
            <a:endParaRPr lang="fr-BE"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BE" dirty="0"/>
              <a:t> « </a:t>
            </a:r>
            <a:r>
              <a:rPr lang="fr-BE" i="1" dirty="0"/>
              <a:t>L’homme n’est qu’un roseau, le plus faible de la nature, mais c’est un roseau pensant. Il ne faut pas que l’univers entier s’arme pour l’écraser ; une vapeur, une goutte d’eau, suffit pour le tuer. Mais, quand l’univers l’écraserait, l’homme serait encore plus noble que ce qui le tue, parce qu’il sait qu’il meurt, et l’avantage que l’univers a sur lui, l’univers n’en sait rien. </a:t>
            </a:r>
            <a:endParaRPr lang="fr-BE" dirty="0"/>
          </a:p>
          <a:p>
            <a:pPr marL="0" indent="0">
              <a:buNone/>
            </a:pPr>
            <a:r>
              <a:rPr lang="fr-BE" i="1" dirty="0"/>
              <a:t>Toute notre dignité consiste donc en la pensée</a:t>
            </a:r>
            <a:r>
              <a:rPr lang="fr-BE" dirty="0"/>
              <a:t>. » </a:t>
            </a:r>
            <a:r>
              <a:rPr lang="fr-BE" dirty="0" smtClean="0"/>
              <a:t>Pascal</a:t>
            </a:r>
            <a:r>
              <a:rPr lang="fr-BE" dirty="0"/>
              <a:t>, </a:t>
            </a:r>
            <a:r>
              <a:rPr lang="fr-BE" i="1" dirty="0"/>
              <a:t>P</a:t>
            </a:r>
            <a:r>
              <a:rPr lang="fr-BE" i="1" dirty="0" smtClean="0"/>
              <a:t>ensées</a:t>
            </a:r>
            <a:r>
              <a:rPr lang="fr-BE" b="1" dirty="0"/>
              <a:t>, </a:t>
            </a:r>
            <a:r>
              <a:rPr lang="fr-BE" dirty="0"/>
              <a:t>264 {65</a:t>
            </a:r>
            <a:r>
              <a:rPr lang="fr-BE" dirty="0" smtClean="0"/>
              <a:t>}</a:t>
            </a:r>
            <a:endParaRPr lang="fr-BE" dirty="0"/>
          </a:p>
        </p:txBody>
      </p:sp>
    </p:spTree>
    <p:extLst>
      <p:ext uri="{BB962C8B-B14F-4D97-AF65-F5344CB8AC3E}">
        <p14:creationId xmlns:p14="http://schemas.microsoft.com/office/powerpoint/2010/main" val="36147289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332656"/>
            <a:ext cx="8229600" cy="792088"/>
          </a:xfrm>
        </p:spPr>
        <p:txBody>
          <a:bodyPr>
            <a:normAutofit fontScale="90000"/>
          </a:bodyPr>
          <a:lstStyle/>
          <a:p>
            <a:r>
              <a:rPr lang="fr-BE" dirty="0" smtClean="0"/>
              <a:t>Voltaire, Le </a:t>
            </a:r>
            <a:r>
              <a:rPr lang="fr-BE" i="1" dirty="0" smtClean="0"/>
              <a:t>Traité </a:t>
            </a:r>
            <a:r>
              <a:rPr lang="fr-BE" i="1" dirty="0"/>
              <a:t>sur la tolérance</a:t>
            </a:r>
            <a:br>
              <a:rPr lang="fr-BE" i="1" dirty="0"/>
            </a:br>
            <a:endParaRPr lang="fr-BE" dirty="0"/>
          </a:p>
        </p:txBody>
      </p:sp>
      <p:sp>
        <p:nvSpPr>
          <p:cNvPr id="3" name="Espace réservé du contenu 2"/>
          <p:cNvSpPr>
            <a:spLocks noGrp="1"/>
          </p:cNvSpPr>
          <p:nvPr>
            <p:ph idx="1"/>
          </p:nvPr>
        </p:nvSpPr>
        <p:spPr/>
        <p:txBody>
          <a:bodyPr>
            <a:normAutofit fontScale="92500" lnSpcReduction="20000"/>
          </a:bodyPr>
          <a:lstStyle/>
          <a:p>
            <a:r>
              <a:rPr lang="fr-BE" dirty="0"/>
              <a:t>« </a:t>
            </a:r>
            <a:r>
              <a:rPr lang="fr-BE" i="1" dirty="0"/>
              <a:t>Mais quoi ! Sera-t-il permis à chaque citoyen de ne croire que sa raison, et de penser ce que cette raison éclairée ou trompée lui dictera ? Il le faut bien, pourvu qu’il ne trouble point l’ordre : car il ne  dépend pas de l’homme de croire ou de ne pas croire, mais il dépend de lui de respecter les usages de sa partie ; et si vous disiez que c’est un crime de </a:t>
            </a:r>
            <a:r>
              <a:rPr lang="fr-BE" i="1" dirty="0" smtClean="0"/>
              <a:t>ne </a:t>
            </a:r>
            <a:r>
              <a:rPr lang="fr-BE" i="1" dirty="0"/>
              <a:t>pas croire à la religion dominante, vous accuseriez vous-même les premiers chrétiens vos pères, et vous justifieriez ceux que vous accusez de les avoir livrés aux supplices</a:t>
            </a:r>
            <a:r>
              <a:rPr lang="fr-BE" dirty="0"/>
              <a:t> » (chap. </a:t>
            </a:r>
            <a:r>
              <a:rPr lang="fr-BE" dirty="0" smtClean="0"/>
              <a:t>XI</a:t>
            </a:r>
            <a:r>
              <a:rPr lang="fr-BE" dirty="0"/>
              <a:t>)</a:t>
            </a:r>
          </a:p>
        </p:txBody>
      </p:sp>
    </p:spTree>
    <p:extLst>
      <p:ext uri="{BB962C8B-B14F-4D97-AF65-F5344CB8AC3E}">
        <p14:creationId xmlns:p14="http://schemas.microsoft.com/office/powerpoint/2010/main" val="2362737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Voltaire</a:t>
            </a:r>
            <a:endParaRPr lang="fr-BE" dirty="0"/>
          </a:p>
        </p:txBody>
      </p:sp>
      <p:sp>
        <p:nvSpPr>
          <p:cNvPr id="3" name="Espace réservé du contenu 2"/>
          <p:cNvSpPr>
            <a:spLocks noGrp="1"/>
          </p:cNvSpPr>
          <p:nvPr>
            <p:ph idx="1"/>
          </p:nvPr>
        </p:nvSpPr>
        <p:spPr/>
        <p:txBody>
          <a:bodyPr/>
          <a:lstStyle/>
          <a:p>
            <a:r>
              <a:rPr lang="fr-BE" dirty="0"/>
              <a:t>«  La superstition est à la religion ce que l’astrologie est à l‘astronomie, la fille très folle d’une mère très sage. Ces deux filles ont longtemps subjugué toute la terre. », (chap. </a:t>
            </a:r>
            <a:r>
              <a:rPr lang="fr-BE" dirty="0" smtClean="0"/>
              <a:t>XX)</a:t>
            </a:r>
            <a:endParaRPr lang="fr-BE" dirty="0"/>
          </a:p>
        </p:txBody>
      </p:sp>
    </p:spTree>
    <p:extLst>
      <p:ext uri="{BB962C8B-B14F-4D97-AF65-F5344CB8AC3E}">
        <p14:creationId xmlns:p14="http://schemas.microsoft.com/office/powerpoint/2010/main" val="4172404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Voltaire, reviens!</a:t>
            </a:r>
            <a:endParaRPr lang="fr-BE"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BE" dirty="0" smtClean="0"/>
              <a:t>«</a:t>
            </a:r>
            <a:r>
              <a:rPr lang="fr-BE" dirty="0"/>
              <a:t> Cet écrit sur la tolérance est une requête que l’humanité présente très humblement au pouvoir et à la prudence. Je sème un grain qui pourra un jour produire une moisson. (…)</a:t>
            </a:r>
          </a:p>
          <a:p>
            <a:pPr marL="0" indent="0">
              <a:buNone/>
            </a:pPr>
            <a:r>
              <a:rPr lang="fr-BE" dirty="0"/>
              <a:t>La nature dit à tous les hommes : je vous ai fait naitre </a:t>
            </a:r>
            <a:r>
              <a:rPr lang="fr-BE" dirty="0" smtClean="0"/>
              <a:t>faibles </a:t>
            </a:r>
            <a:r>
              <a:rPr lang="fr-BE" dirty="0"/>
              <a:t>et ignorants, sur la terre, et </a:t>
            </a:r>
            <a:r>
              <a:rPr lang="fr-BE" dirty="0" smtClean="0"/>
              <a:t>pour </a:t>
            </a:r>
            <a:r>
              <a:rPr lang="fr-BE" dirty="0"/>
              <a:t>l’engraissez de vos cadavre. Puisque vous </a:t>
            </a:r>
            <a:r>
              <a:rPr lang="fr-BE" dirty="0" smtClean="0"/>
              <a:t>êtes </a:t>
            </a:r>
            <a:r>
              <a:rPr lang="fr-BE" dirty="0"/>
              <a:t>faibles, secourez-vous ; puisque vous êtes ignorants, éclairez-vous et supportez-vous. Quand vous seriez tous du même avis, ce qui certainement n’arrivera jamais, quand il y aurait un seul homme d’un avis contraire vous devriez lui </a:t>
            </a:r>
            <a:r>
              <a:rPr lang="fr-BE" dirty="0" smtClean="0"/>
              <a:t>pardonner</a:t>
            </a:r>
            <a:r>
              <a:rPr lang="fr-BE" dirty="0"/>
              <a:t> ». </a:t>
            </a:r>
            <a:r>
              <a:rPr lang="fr-BE" dirty="0" smtClean="0"/>
              <a:t>(</a:t>
            </a:r>
            <a:r>
              <a:rPr lang="fr-BE" i="1" dirty="0" smtClean="0"/>
              <a:t>Le </a:t>
            </a:r>
            <a:r>
              <a:rPr lang="fr-BE" i="1" dirty="0"/>
              <a:t>traité pour la </a:t>
            </a:r>
            <a:r>
              <a:rPr lang="fr-BE" i="1" dirty="0" smtClean="0"/>
              <a:t>tolérance)</a:t>
            </a:r>
            <a:endParaRPr lang="fr-BE" i="1" dirty="0"/>
          </a:p>
          <a:p>
            <a:endParaRPr lang="fr-BE" dirty="0" smtClean="0"/>
          </a:p>
          <a:p>
            <a:endParaRPr lang="fr-BE" dirty="0"/>
          </a:p>
        </p:txBody>
      </p:sp>
    </p:spTree>
    <p:extLst>
      <p:ext uri="{BB962C8B-B14F-4D97-AF65-F5344CB8AC3E}">
        <p14:creationId xmlns:p14="http://schemas.microsoft.com/office/powerpoint/2010/main" val="3802637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pPr>
              <a:lnSpc>
                <a:spcPct val="150000"/>
              </a:lnSpc>
              <a:buFont typeface="Wingdings"/>
              <a:buChar char="è"/>
            </a:pPr>
            <a:r>
              <a:rPr lang="fr-BE" b="1" dirty="0" smtClean="0"/>
              <a:t>Les </a:t>
            </a:r>
            <a:r>
              <a:rPr lang="fr-BE" b="1" dirty="0"/>
              <a:t>Lumières, c’est le refus des </a:t>
            </a:r>
            <a:endParaRPr lang="fr-BE" b="1" dirty="0" smtClean="0"/>
          </a:p>
          <a:p>
            <a:pPr marL="0" indent="0">
              <a:lnSpc>
                <a:spcPct val="150000"/>
              </a:lnSpc>
              <a:buNone/>
            </a:pPr>
            <a:r>
              <a:rPr lang="fr-BE" b="1" dirty="0" smtClean="0"/>
              <a:t>dogmatismes</a:t>
            </a:r>
            <a:r>
              <a:rPr lang="fr-BE" b="1" dirty="0"/>
              <a:t>, la séparation de la science et de la théologie, du savoir et de la foi, le refus des superstitions, la foi en la raison. </a:t>
            </a:r>
            <a:endParaRPr lang="fr-BE" dirty="0"/>
          </a:p>
          <a:p>
            <a:endParaRPr lang="fr-BE" dirty="0"/>
          </a:p>
        </p:txBody>
      </p:sp>
    </p:spTree>
    <p:extLst>
      <p:ext uri="{BB962C8B-B14F-4D97-AF65-F5344CB8AC3E}">
        <p14:creationId xmlns:p14="http://schemas.microsoft.com/office/powerpoint/2010/main" val="2501143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Kant</a:t>
            </a:r>
            <a:endParaRPr lang="fr-BE" dirty="0"/>
          </a:p>
        </p:txBody>
      </p:sp>
      <p:sp>
        <p:nvSpPr>
          <p:cNvPr id="3" name="Espace réservé du contenu 2"/>
          <p:cNvSpPr>
            <a:spLocks noGrp="1"/>
          </p:cNvSpPr>
          <p:nvPr>
            <p:ph idx="1"/>
          </p:nvPr>
        </p:nvSpPr>
        <p:spPr/>
        <p:txBody>
          <a:bodyPr/>
          <a:lstStyle/>
          <a:p>
            <a:endParaRPr lang="fr-BE" dirty="0"/>
          </a:p>
        </p:txBody>
      </p:sp>
    </p:spTree>
    <p:extLst>
      <p:ext uri="{BB962C8B-B14F-4D97-AF65-F5344CB8AC3E}">
        <p14:creationId xmlns:p14="http://schemas.microsoft.com/office/powerpoint/2010/main" val="2590172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Pédagogie de Kant</a:t>
            </a:r>
            <a:endParaRPr lang="fr-BE" dirty="0"/>
          </a:p>
        </p:txBody>
      </p:sp>
      <p:sp>
        <p:nvSpPr>
          <p:cNvPr id="3" name="Espace réservé du contenu 2"/>
          <p:cNvSpPr>
            <a:spLocks noGrp="1"/>
          </p:cNvSpPr>
          <p:nvPr>
            <p:ph idx="1"/>
          </p:nvPr>
        </p:nvSpPr>
        <p:spPr/>
        <p:txBody>
          <a:bodyPr/>
          <a:lstStyle/>
          <a:p>
            <a:r>
              <a:rPr lang="fr-BE" i="1" dirty="0"/>
              <a:t>« L’homme peut être simplement dressé, dirigé, mécaniquement instruit, ou bien être réellement éclairé. </a:t>
            </a:r>
            <a:r>
              <a:rPr lang="fr-BE" b="1" i="1" dirty="0"/>
              <a:t>Il importe avant tout que les enfants apprennent à penser</a:t>
            </a:r>
            <a:r>
              <a:rPr lang="fr-BE" dirty="0"/>
              <a:t>. » </a:t>
            </a:r>
          </a:p>
        </p:txBody>
      </p:sp>
    </p:spTree>
    <p:extLst>
      <p:ext uri="{BB962C8B-B14F-4D97-AF65-F5344CB8AC3E}">
        <p14:creationId xmlns:p14="http://schemas.microsoft.com/office/powerpoint/2010/main" val="16793504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philosophie de Kant</a:t>
            </a:r>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15564661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3105767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Kant, </a:t>
            </a:r>
            <a:r>
              <a:rPr lang="fr-BE" i="1" dirty="0"/>
              <a:t>Abrégé de </a:t>
            </a:r>
            <a:r>
              <a:rPr lang="fr-BE" i="1" dirty="0" smtClean="0"/>
              <a:t>philosophie</a:t>
            </a:r>
            <a:endParaRPr lang="fr-BE" dirty="0"/>
          </a:p>
        </p:txBody>
      </p:sp>
      <p:sp>
        <p:nvSpPr>
          <p:cNvPr id="3" name="Espace réservé du contenu 2"/>
          <p:cNvSpPr>
            <a:spLocks noGrp="1"/>
          </p:cNvSpPr>
          <p:nvPr>
            <p:ph idx="1"/>
          </p:nvPr>
        </p:nvSpPr>
        <p:spPr/>
        <p:txBody>
          <a:bodyPr>
            <a:normAutofit/>
          </a:bodyPr>
          <a:lstStyle/>
          <a:p>
            <a:pPr marL="0" indent="0">
              <a:buNone/>
            </a:pPr>
            <a:r>
              <a:rPr lang="fr-BE" dirty="0" smtClean="0"/>
              <a:t>«</a:t>
            </a:r>
            <a:r>
              <a:rPr lang="fr-BE" dirty="0"/>
              <a:t> La philosophie doit servir à reconnaitre par soi-même ce qui est juste, et non pas parce que c’est ce que pensent ou veulent les autres. Il faut chercher à devenir sage, et non accumuler seulement des connaissances spéculatives, car le savoir laisse un grand vide ». </a:t>
            </a:r>
          </a:p>
          <a:p>
            <a:pPr marL="0" indent="0">
              <a:buNone/>
            </a:pPr>
            <a:r>
              <a:rPr lang="fr-BE" dirty="0" smtClean="0"/>
              <a:t>«</a:t>
            </a:r>
            <a:r>
              <a:rPr lang="fr-BE" dirty="0"/>
              <a:t> Nous devons apprendre à penser et aussi à rectifier notre pensée. </a:t>
            </a:r>
            <a:r>
              <a:rPr lang="fr-BE" dirty="0" smtClean="0"/>
              <a:t>»</a:t>
            </a:r>
            <a:endParaRPr lang="fr-BE" dirty="0"/>
          </a:p>
        </p:txBody>
      </p:sp>
    </p:spTree>
    <p:extLst>
      <p:ext uri="{BB962C8B-B14F-4D97-AF65-F5344CB8AC3E}">
        <p14:creationId xmlns:p14="http://schemas.microsoft.com/office/powerpoint/2010/main" val="1547004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smtClean="0"/>
              <a:t>Pascal</a:t>
            </a:r>
            <a:endParaRPr lang="fr-BE"/>
          </a:p>
        </p:txBody>
      </p:sp>
      <p:sp>
        <p:nvSpPr>
          <p:cNvPr id="3" name="Espace réservé du contenu 2"/>
          <p:cNvSpPr>
            <a:spLocks noGrp="1"/>
          </p:cNvSpPr>
          <p:nvPr>
            <p:ph idx="1"/>
          </p:nvPr>
        </p:nvSpPr>
        <p:spPr/>
        <p:txBody>
          <a:bodyPr/>
          <a:lstStyle/>
          <a:p>
            <a:pPr marL="0" indent="0">
              <a:buNone/>
            </a:pPr>
            <a:r>
              <a:rPr lang="fr-BE" dirty="0"/>
              <a:t>"Travaillons donc à bien penser, </a:t>
            </a:r>
            <a:r>
              <a:rPr lang="fr-BE" dirty="0" smtClean="0"/>
              <a:t>voilà </a:t>
            </a:r>
            <a:r>
              <a:rPr lang="fr-BE" dirty="0"/>
              <a:t>le principe de la morale". </a:t>
            </a:r>
            <a:r>
              <a:rPr lang="fr-BE" b="1" dirty="0" smtClean="0"/>
              <a:t>Pascal</a:t>
            </a:r>
            <a:r>
              <a:rPr lang="fr-BE" dirty="0"/>
              <a:t>, </a:t>
            </a:r>
            <a:r>
              <a:rPr lang="fr-BE" i="1" dirty="0" smtClean="0"/>
              <a:t>Pensées</a:t>
            </a:r>
            <a:r>
              <a:rPr lang="fr-BE" dirty="0" smtClean="0"/>
              <a:t> </a:t>
            </a:r>
            <a:r>
              <a:rPr lang="fr-BE" dirty="0"/>
              <a:t>347B.</a:t>
            </a:r>
          </a:p>
          <a:p>
            <a:endParaRPr lang="fr-BE" dirty="0"/>
          </a:p>
        </p:txBody>
      </p:sp>
    </p:spTree>
    <p:extLst>
      <p:ext uri="{BB962C8B-B14F-4D97-AF65-F5344CB8AC3E}">
        <p14:creationId xmlns:p14="http://schemas.microsoft.com/office/powerpoint/2010/main" val="143852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r>
              <a:rPr lang="fr-BE" dirty="0" smtClean="0"/>
              <a:t>Mise en question de la scholastique</a:t>
            </a:r>
          </a:p>
          <a:p>
            <a:r>
              <a:rPr lang="fr-BE" dirty="0" smtClean="0"/>
              <a:t>Doute hyperbolique de Descartes</a:t>
            </a:r>
          </a:p>
          <a:p>
            <a:endParaRPr lang="fr-BE" dirty="0" smtClean="0"/>
          </a:p>
          <a:p>
            <a:pPr marL="0" indent="0">
              <a:buNone/>
            </a:pPr>
            <a:r>
              <a:rPr lang="fr-BE" dirty="0" smtClean="0">
                <a:sym typeface="Wingdings" panose="05000000000000000000" pitchFamily="2" charset="2"/>
              </a:rPr>
              <a:t> la raison seule capable de nous libérer. </a:t>
            </a:r>
          </a:p>
          <a:p>
            <a:r>
              <a:rPr lang="fr-BE" dirty="0" smtClean="0">
                <a:sym typeface="Wingdings" panose="05000000000000000000" pitchFamily="2" charset="2"/>
              </a:rPr>
              <a:t>lutte contre le fanatisme et la superstition</a:t>
            </a:r>
          </a:p>
          <a:p>
            <a:endParaRPr lang="fr-BE" dirty="0"/>
          </a:p>
        </p:txBody>
      </p:sp>
    </p:spTree>
    <p:extLst>
      <p:ext uri="{BB962C8B-B14F-4D97-AF65-F5344CB8AC3E}">
        <p14:creationId xmlns:p14="http://schemas.microsoft.com/office/powerpoint/2010/main" val="420384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Définition de la raison, Diderot</a:t>
            </a:r>
            <a:endParaRPr lang="fr-BE" dirty="0"/>
          </a:p>
        </p:txBody>
      </p:sp>
      <p:sp>
        <p:nvSpPr>
          <p:cNvPr id="3" name="Espace réservé du contenu 2"/>
          <p:cNvSpPr>
            <a:spLocks noGrp="1"/>
          </p:cNvSpPr>
          <p:nvPr>
            <p:ph idx="1"/>
          </p:nvPr>
        </p:nvSpPr>
        <p:spPr/>
        <p:txBody>
          <a:bodyPr/>
          <a:lstStyle/>
          <a:p>
            <a:r>
              <a:rPr lang="fr-BE" dirty="0" smtClean="0"/>
              <a:t>« Par </a:t>
            </a:r>
            <a:r>
              <a:rPr lang="fr-BE" i="1" dirty="0"/>
              <a:t>raison</a:t>
            </a:r>
            <a:r>
              <a:rPr lang="fr-BE" dirty="0"/>
              <a:t> on peut aussi entendre l'enchaînement des vérités auxquelles l'esprit humain peut atteindre naturellement, sans être aidé des </a:t>
            </a:r>
            <a:r>
              <a:rPr lang="fr-BE" dirty="0" smtClean="0"/>
              <a:t>lumières </a:t>
            </a:r>
            <a:r>
              <a:rPr lang="fr-BE" dirty="0"/>
              <a:t>de la foi</a:t>
            </a:r>
            <a:r>
              <a:rPr lang="fr-BE" dirty="0" smtClean="0"/>
              <a:t>. » (</a:t>
            </a:r>
            <a:r>
              <a:rPr lang="fr-BE" i="1" dirty="0" smtClean="0"/>
              <a:t>Encyclopédie</a:t>
            </a:r>
            <a:r>
              <a:rPr lang="fr-BE" dirty="0" smtClean="0"/>
              <a:t>)</a:t>
            </a:r>
            <a:endParaRPr lang="fr-BE" dirty="0"/>
          </a:p>
          <a:p>
            <a:endParaRPr lang="fr-BE" dirty="0"/>
          </a:p>
        </p:txBody>
      </p:sp>
    </p:spTree>
    <p:extLst>
      <p:ext uri="{BB962C8B-B14F-4D97-AF65-F5344CB8AC3E}">
        <p14:creationId xmlns:p14="http://schemas.microsoft.com/office/powerpoint/2010/main" val="42067389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2312</TotalTime>
  <Words>1388</Words>
  <Application>Microsoft Office PowerPoint</Application>
  <PresentationFormat>Affichage à l'écran (4:3)</PresentationFormat>
  <Paragraphs>249</Paragraphs>
  <Slides>79</Slides>
  <Notes>0</Notes>
  <HiddenSlides>0</HiddenSlides>
  <MMClips>0</MMClips>
  <ScaleCrop>false</ScaleCrop>
  <HeadingPairs>
    <vt:vector size="4" baseType="variant">
      <vt:variant>
        <vt:lpstr>Thème</vt:lpstr>
      </vt:variant>
      <vt:variant>
        <vt:i4>1</vt:i4>
      </vt:variant>
      <vt:variant>
        <vt:lpstr>Titres des diapositives</vt:lpstr>
      </vt:variant>
      <vt:variant>
        <vt:i4>79</vt:i4>
      </vt:variant>
    </vt:vector>
  </HeadingPairs>
  <TitlesOfParts>
    <vt:vector size="80" baseType="lpstr">
      <vt:lpstr>Thème Office</vt:lpstr>
      <vt:lpstr>Présentation PowerPoint</vt:lpstr>
      <vt:lpstr>Plan</vt:lpstr>
      <vt:lpstr>Présentation PowerPoint</vt:lpstr>
      <vt:lpstr>Les Lumières</vt:lpstr>
      <vt:lpstr>Méthodologie de Newton</vt:lpstr>
      <vt:lpstr>Principes mathématiques de la philosophie naturelle, Newton</vt:lpstr>
      <vt:lpstr>La raison</vt:lpstr>
      <vt:lpstr>Présentation PowerPoint</vt:lpstr>
      <vt:lpstr>Définition de la raison, Diderot</vt:lpstr>
      <vt:lpstr>Kant : la croyance </vt:lpstr>
      <vt:lpstr>Condorcet </vt:lpstr>
      <vt:lpstr>Condorcet</vt:lpstr>
      <vt:lpstr>Kant</vt:lpstr>
      <vt:lpstr>Kant</vt:lpstr>
      <vt:lpstr>Présentation PowerPoint</vt:lpstr>
      <vt:lpstr>Présentation PowerPoint</vt:lpstr>
      <vt:lpstr>Présentation PowerPoint</vt:lpstr>
      <vt:lpstr>Le rejet de la métaphysique</vt:lpstr>
      <vt:lpstr>Présentation PowerPoint</vt:lpstr>
      <vt:lpstr>Théorie de la connaissance et conception de la nature</vt:lpstr>
      <vt:lpstr>Présentation PowerPoint</vt:lpstr>
      <vt:lpstr>Locke </vt:lpstr>
      <vt:lpstr>Essay sur l’entendement humain, 1690 </vt:lpstr>
      <vt:lpstr>Présentation PowerPoint</vt:lpstr>
      <vt:lpstr>But de l’essai</vt:lpstr>
      <vt:lpstr>Critique des idées innées</vt:lpstr>
      <vt:lpstr>Présentation PowerPoint</vt:lpstr>
      <vt:lpstr>différence entre croyance et connaissance</vt:lpstr>
      <vt:lpstr>Présentation PowerPoint</vt:lpstr>
      <vt:lpstr>Présentation PowerPoint</vt:lpstr>
      <vt:lpstr>Contre les dogmatismes</vt:lpstr>
      <vt:lpstr>Présentation PowerPoint</vt:lpstr>
      <vt:lpstr>Présentation PowerPoint</vt:lpstr>
      <vt:lpstr>Présentation PowerPoint</vt:lpstr>
      <vt:lpstr>source de l’erreur</vt:lpstr>
      <vt:lpstr>D’où : tolérance</vt:lpstr>
      <vt:lpstr>Présentation PowerPoint</vt:lpstr>
      <vt:lpstr>Locke</vt:lpstr>
      <vt:lpstr>extraits</vt:lpstr>
      <vt:lpstr>Persécutions et violence</vt:lpstr>
      <vt:lpstr>Lettre sur la tolérance</vt:lpstr>
      <vt:lpstr>Théorie de la connaissance au siècle des Lumières</vt:lpstr>
      <vt:lpstr>Théorie de la connaissance au siècle des Lumières</vt:lpstr>
      <vt:lpstr>David Hume (1711-1776)</vt:lpstr>
      <vt:lpstr>Hume, Enquête sur l’entendement humain </vt:lpstr>
      <vt:lpstr>Présentation PowerPoint</vt:lpstr>
      <vt:lpstr>Un précurseur des Lumières : Bernard de Fontenelle </vt:lpstr>
      <vt:lpstr> Bernard de Fontenelle</vt:lpstr>
      <vt:lpstr>Présentation PowerPoint</vt:lpstr>
      <vt:lpstr>Diderot et Voltaire </vt:lpstr>
      <vt:lpstr>Les sciences au siècle des Lumières</vt:lpstr>
      <vt:lpstr>Diderot 1713-1784</vt:lpstr>
      <vt:lpstr>La science au siècle des Lumières</vt:lpstr>
      <vt:lpstr>La morale au siècle des Lumières</vt:lpstr>
      <vt:lpstr>La philosophie de Diderot</vt:lpstr>
      <vt:lpstr>La lettre sur les aveugles</vt:lpstr>
      <vt:lpstr>Diderot et la science</vt:lpstr>
      <vt:lpstr>Le Rêve de d’Alembert</vt:lpstr>
      <vt:lpstr>Le rêve de d’Alembert</vt:lpstr>
      <vt:lpstr>Présentation PowerPoint</vt:lpstr>
      <vt:lpstr>Voltaire (1694-1778)</vt:lpstr>
      <vt:lpstr>Voltaire philosophe ?</vt:lpstr>
      <vt:lpstr>empirisme</vt:lpstr>
      <vt:lpstr>Le philosophe ignorant</vt:lpstr>
      <vt:lpstr>Encyclopédie de Diderot et d’Alembert</vt:lpstr>
      <vt:lpstr>Voltaire, Traité de métaphysique</vt:lpstr>
      <vt:lpstr>Présentation PowerPoint</vt:lpstr>
      <vt:lpstr>Voltaire</vt:lpstr>
      <vt:lpstr>Présentation PowerPoint</vt:lpstr>
      <vt:lpstr>Voltaire, Le Traité sur la tolérance </vt:lpstr>
      <vt:lpstr>Voltaire</vt:lpstr>
      <vt:lpstr>Voltaire, reviens!</vt:lpstr>
      <vt:lpstr>Présentation PowerPoint</vt:lpstr>
      <vt:lpstr>Kant</vt:lpstr>
      <vt:lpstr>Pédagogie de Kant</vt:lpstr>
      <vt:lpstr>La philosophie de Kant</vt:lpstr>
      <vt:lpstr>Présentation PowerPoint</vt:lpstr>
      <vt:lpstr>Kant, Abrégé de philosophie</vt:lpstr>
      <vt:lpstr>Pascal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Bi</dc:creator>
  <cp:lastModifiedBy>Bi</cp:lastModifiedBy>
  <cp:revision>64</cp:revision>
  <dcterms:created xsi:type="dcterms:W3CDTF">2017-07-27T14:50:39Z</dcterms:created>
  <dcterms:modified xsi:type="dcterms:W3CDTF">2017-09-21T16:34:47Z</dcterms:modified>
</cp:coreProperties>
</file>