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80" r:id="rId3"/>
    <p:sldId id="281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Sheet1!$A$2:$A$23</c:f>
              <c:numCache>
                <c:formatCode>d\-mmm</c:formatCode>
                <c:ptCount val="22"/>
                <c:pt idx="0">
                  <c:v>43748</c:v>
                </c:pt>
                <c:pt idx="1">
                  <c:v>43749</c:v>
                </c:pt>
                <c:pt idx="2">
                  <c:v>43750</c:v>
                </c:pt>
                <c:pt idx="3">
                  <c:v>43751</c:v>
                </c:pt>
                <c:pt idx="4">
                  <c:v>43752</c:v>
                </c:pt>
                <c:pt idx="5">
                  <c:v>43753</c:v>
                </c:pt>
                <c:pt idx="6">
                  <c:v>43754</c:v>
                </c:pt>
                <c:pt idx="7">
                  <c:v>43755</c:v>
                </c:pt>
                <c:pt idx="8">
                  <c:v>43756</c:v>
                </c:pt>
                <c:pt idx="9">
                  <c:v>43757</c:v>
                </c:pt>
                <c:pt idx="10">
                  <c:v>43758</c:v>
                </c:pt>
                <c:pt idx="11">
                  <c:v>43759</c:v>
                </c:pt>
                <c:pt idx="12">
                  <c:v>43760</c:v>
                </c:pt>
                <c:pt idx="13">
                  <c:v>43761</c:v>
                </c:pt>
                <c:pt idx="14">
                  <c:v>43762</c:v>
                </c:pt>
                <c:pt idx="15">
                  <c:v>43763</c:v>
                </c:pt>
                <c:pt idx="16">
                  <c:v>43764</c:v>
                </c:pt>
                <c:pt idx="17">
                  <c:v>43765</c:v>
                </c:pt>
                <c:pt idx="18">
                  <c:v>43766</c:v>
                </c:pt>
                <c:pt idx="19">
                  <c:v>43767</c:v>
                </c:pt>
                <c:pt idx="20">
                  <c:v>43768</c:v>
                </c:pt>
                <c:pt idx="21">
                  <c:v>43769</c:v>
                </c:pt>
              </c:numCache>
            </c:numRef>
          </c:cat>
          <c:val>
            <c:numRef>
              <c:f>Sheet1!$B$2:$B$23</c:f>
              <c:numCache>
                <c:formatCode>General</c:formatCode>
                <c:ptCount val="22"/>
                <c:pt idx="0">
                  <c:v>2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1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3</c:v>
                </c:pt>
                <c:pt idx="20">
                  <c:v>2</c:v>
                </c:pt>
                <c:pt idx="21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B62-40B6-AE30-0AFB4331133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30540912"/>
        <c:axId val="1039823520"/>
      </c:lineChart>
      <c:dateAx>
        <c:axId val="1030540912"/>
        <c:scaling>
          <c:orientation val="minMax"/>
        </c:scaling>
        <c:delete val="0"/>
        <c:axPos val="b"/>
        <c:numFmt formatCode="d\-mmm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039823520"/>
        <c:crosses val="autoZero"/>
        <c:auto val="1"/>
        <c:lblOffset val="100"/>
        <c:baseTimeUnit val="days"/>
      </c:dateAx>
      <c:valAx>
        <c:axId val="10398235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030540912"/>
        <c:crosses val="autoZero"/>
        <c:crossBetween val="between"/>
        <c:majorUnit val="2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B6A10A-34BA-4395-9646-316A89D59F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85F486D-067D-4091-BED2-50A647D27B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16E44E-2842-4B64-8F63-33F1E4B19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A206E-7BC3-4C11-A54E-679CBD556B99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3B1841-6244-4D0F-9708-BE0272D6C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949F3E-CD8C-4BE2-8B57-E6DE2F47B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99D95-CA13-4A0F-B6A6-837C8B2684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9818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729CA5-2FFF-4EEF-AB9E-E23CC6277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7A019EC-CBE2-4EF2-9C43-AAECDC03AD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CEB47C-3938-4CE6-877F-32AF1A06C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A206E-7BC3-4C11-A54E-679CBD556B99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175854-B774-4F5A-B991-A1804CF6E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925523-39DC-4BE7-A313-311341CE9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99D95-CA13-4A0F-B6A6-837C8B2684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4482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5D69F15-EFDA-4590-9E64-BC9A310243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83CFAFB-8F73-4C03-A45D-E3B0AB258E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07CCD7-245D-41EC-BC65-ED9533C93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A206E-7BC3-4C11-A54E-679CBD556B99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6CD956-83C6-45A3-A638-11529B2CC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C72D18-BFF6-4CD5-99A3-7339D1A0F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99D95-CA13-4A0F-B6A6-837C8B2684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2223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87ECFA-F490-44D1-B394-9E214B389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87B1A5-3AD1-4BFF-B99A-6325E1991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F76FB5-6839-4C5F-BA56-42574CD99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A206E-7BC3-4C11-A54E-679CBD556B99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0882FF-FAAF-4CA1-B860-917721F73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6D9C54-01FB-4DB5-87C9-7274BF7C1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99D95-CA13-4A0F-B6A6-837C8B2684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5612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B47B07-E61A-4530-8606-A20934B18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9CC5FA-DFE4-4B70-A595-B871E7458F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57AA64-7FF2-40FF-83E2-8188310DD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A206E-7BC3-4C11-A54E-679CBD556B99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BA2234-75E3-415C-A2E0-FD74583DE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1AE311-6585-42D7-8BA2-9EB63E78E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99D95-CA13-4A0F-B6A6-837C8B2684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112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F80E4E-620B-491C-92AA-01594B586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E75445-D858-4992-B0AC-DDAB8797F6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20FA2A-4694-4F9B-983B-70A6F35A18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9D397A-51DC-4E2D-A719-8E3E813BD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A206E-7BC3-4C11-A54E-679CBD556B99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3C0BE61-ED3B-4A73-BCD1-EA97252BD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E2EAAD-D930-4C62-BB33-6F6016E49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99D95-CA13-4A0F-B6A6-837C8B2684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8596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B2A743-0185-4904-8B55-EA9722323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E6D037-FC95-4C18-8CBD-91379AA59C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5C26FBC-9C1E-40A8-82AE-3703B1CD88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493E8C9-B345-4B71-9EAB-FD6E81A77C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0CC8BEB-2EA0-46DC-A1C2-4EC5A54EDC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D1F0C53-E654-4085-93DB-28D56D8E3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A206E-7BC3-4C11-A54E-679CBD556B99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09B929B-3BDA-46F3-908A-830551182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9EBE032-BBD5-4B71-8531-F674B801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99D95-CA13-4A0F-B6A6-837C8B2684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4961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A8461F-7BDA-4DEA-BAA9-88ED0E7C0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8B0DD05-B40D-4CAB-ABC1-7D434423A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A206E-7BC3-4C11-A54E-679CBD556B99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183090E-661A-43F7-BDAB-DCC6F8769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016C79B-53E1-4AD3-9BDD-C49A292AF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99D95-CA13-4A0F-B6A6-837C8B2684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891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C9B5812-8041-4298-84E0-4FA9D723E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A206E-7BC3-4C11-A54E-679CBD556B99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9B554B3-93CA-4D85-927C-66A902567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05DC94-AE9F-4B0B-80F4-F0F30848C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99D95-CA13-4A0F-B6A6-837C8B2684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9539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46D892-E594-45C1-A6FD-867AFD30E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D5804B-3DCF-4DE5-8489-1B8DCBE1E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C5E507-7F47-474D-A645-F8FC445AE7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0B2400F-91DD-4157-A887-167162CED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A206E-7BC3-4C11-A54E-679CBD556B99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45EA91-E38F-4535-A9E2-57D1E42A4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F2128B-D74D-4DD4-A0F4-F8A1FD7E4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99D95-CA13-4A0F-B6A6-837C8B2684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2478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058ADF-B73D-4624-BF84-9062A4A2E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6A3AC61-B949-4331-9B68-37B433D66D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4BD2D7B-A3FB-4677-B176-20C21DBCCC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E55FDC6-361A-4D03-99CF-0692F1B12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A206E-7BC3-4C11-A54E-679CBD556B99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5521CF-252B-40B6-B48D-B4C22EB95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51D19E4-96BB-4B8B-B939-AF53640B5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99D95-CA13-4A0F-B6A6-837C8B2684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3503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02A802C-428D-47A2-A873-18AA2EAB4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67CAEB-5CBE-46A0-88C6-98142A7FA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6328EF-0987-4FA9-AFE7-B822254A69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A206E-7BC3-4C11-A54E-679CBD556B99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58B096-5CFC-4D5F-BB41-1DAFF5AEEA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9D578D-18C9-456B-B115-D30490AF19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99D95-CA13-4A0F-B6A6-837C8B2684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6441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0" y="2028410"/>
            <a:ext cx="12192000" cy="4239867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0" y="662609"/>
            <a:ext cx="12192000" cy="1365802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4" name="グループ化 23"/>
          <p:cNvGrpSpPr/>
          <p:nvPr/>
        </p:nvGrpSpPr>
        <p:grpSpPr>
          <a:xfrm>
            <a:off x="556590" y="1460994"/>
            <a:ext cx="3869636" cy="1134834"/>
            <a:chOff x="556590" y="1460994"/>
            <a:chExt cx="3869636" cy="1134834"/>
          </a:xfrm>
        </p:grpSpPr>
        <p:sp>
          <p:nvSpPr>
            <p:cNvPr id="8" name="ホームベース 7"/>
            <p:cNvSpPr/>
            <p:nvPr/>
          </p:nvSpPr>
          <p:spPr>
            <a:xfrm>
              <a:off x="556590" y="1460994"/>
              <a:ext cx="3869636" cy="1134834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795130" y="1797578"/>
              <a:ext cx="28311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800" b="1" spc="-300" dirty="0">
                  <a:solidFill>
                    <a:srgbClr val="1F3359"/>
                  </a:solidFill>
                </a:rPr>
                <a:t>2D Term Project - 3</a:t>
              </a:r>
              <a:endParaRPr kumimoji="1" lang="ja-JP" altLang="en-US" sz="2800" b="1" spc="-300" dirty="0">
                <a:solidFill>
                  <a:srgbClr val="1F3359"/>
                </a:solidFill>
              </a:endParaRPr>
            </a:p>
          </p:txBody>
        </p:sp>
      </p:grpSp>
      <p:grpSp>
        <p:nvGrpSpPr>
          <p:cNvPr id="21" name="グループ化 20"/>
          <p:cNvGrpSpPr/>
          <p:nvPr/>
        </p:nvGrpSpPr>
        <p:grpSpPr>
          <a:xfrm>
            <a:off x="9112094" y="1082723"/>
            <a:ext cx="2506749" cy="550548"/>
            <a:chOff x="7797664" y="910445"/>
            <a:chExt cx="3980206" cy="874158"/>
          </a:xfrm>
        </p:grpSpPr>
        <p:grpSp>
          <p:nvGrpSpPr>
            <p:cNvPr id="20" name="グループ化 19"/>
            <p:cNvGrpSpPr/>
            <p:nvPr/>
          </p:nvGrpSpPr>
          <p:grpSpPr>
            <a:xfrm>
              <a:off x="7797664" y="910445"/>
              <a:ext cx="1022897" cy="797622"/>
              <a:chOff x="6811617" y="999956"/>
              <a:chExt cx="1022897" cy="797622"/>
            </a:xfrm>
          </p:grpSpPr>
          <p:sp>
            <p:nvSpPr>
              <p:cNvPr id="14" name="二等辺三角形 13"/>
              <p:cNvSpPr/>
              <p:nvPr/>
            </p:nvSpPr>
            <p:spPr>
              <a:xfrm>
                <a:off x="6811617" y="999956"/>
                <a:ext cx="884584" cy="762572"/>
              </a:xfrm>
              <a:prstGeom prst="triangle">
                <a:avLst/>
              </a:prstGeom>
              <a:solidFill>
                <a:srgbClr val="FFC000">
                  <a:alpha val="85000"/>
                </a:srgb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1" name="二等辺三角形 10"/>
              <p:cNvSpPr/>
              <p:nvPr/>
            </p:nvSpPr>
            <p:spPr>
              <a:xfrm>
                <a:off x="6917635" y="1007165"/>
                <a:ext cx="916879" cy="790413"/>
              </a:xfrm>
              <a:prstGeom prst="triangle">
                <a:avLst/>
              </a:prstGeom>
              <a:noFill/>
              <a:ln w="76200">
                <a:solidFill>
                  <a:srgbClr val="1F33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  <p:grpSp>
          <p:nvGrpSpPr>
            <p:cNvPr id="19" name="グループ化 18"/>
            <p:cNvGrpSpPr/>
            <p:nvPr/>
          </p:nvGrpSpPr>
          <p:grpSpPr>
            <a:xfrm>
              <a:off x="9380681" y="910445"/>
              <a:ext cx="918534" cy="874158"/>
              <a:chOff x="8132702" y="1007164"/>
              <a:chExt cx="918534" cy="874158"/>
            </a:xfrm>
          </p:grpSpPr>
          <p:sp>
            <p:nvSpPr>
              <p:cNvPr id="15" name="正方形/長方形 14"/>
              <p:cNvSpPr/>
              <p:nvPr/>
            </p:nvSpPr>
            <p:spPr>
              <a:xfrm>
                <a:off x="8132702" y="1118750"/>
                <a:ext cx="828260" cy="762572"/>
              </a:xfrm>
              <a:prstGeom prst="rect">
                <a:avLst/>
              </a:prstGeom>
              <a:solidFill>
                <a:srgbClr val="FFC000">
                  <a:alpha val="85000"/>
                </a:srgb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2" name="正方形/長方形 11"/>
              <p:cNvSpPr/>
              <p:nvPr/>
            </p:nvSpPr>
            <p:spPr>
              <a:xfrm>
                <a:off x="8236228" y="1007164"/>
                <a:ext cx="815008" cy="790413"/>
              </a:xfrm>
              <a:prstGeom prst="rect">
                <a:avLst/>
              </a:prstGeom>
              <a:noFill/>
              <a:ln w="76200">
                <a:solidFill>
                  <a:srgbClr val="1F33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  <p:grpSp>
          <p:nvGrpSpPr>
            <p:cNvPr id="18" name="グループ化 17"/>
            <p:cNvGrpSpPr/>
            <p:nvPr/>
          </p:nvGrpSpPr>
          <p:grpSpPr>
            <a:xfrm>
              <a:off x="10859336" y="910445"/>
              <a:ext cx="918534" cy="840710"/>
              <a:chOff x="9349424" y="1020404"/>
              <a:chExt cx="918534" cy="840710"/>
            </a:xfrm>
          </p:grpSpPr>
          <p:sp>
            <p:nvSpPr>
              <p:cNvPr id="16" name="五角形 15"/>
              <p:cNvSpPr/>
              <p:nvPr/>
            </p:nvSpPr>
            <p:spPr>
              <a:xfrm>
                <a:off x="9349424" y="1065882"/>
                <a:ext cx="819977" cy="795232"/>
              </a:xfrm>
              <a:prstGeom prst="pentagon">
                <a:avLst/>
              </a:prstGeom>
              <a:solidFill>
                <a:srgbClr val="FFC000">
                  <a:alpha val="85000"/>
                </a:srgb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3" name="五角形 12"/>
              <p:cNvSpPr/>
              <p:nvPr/>
            </p:nvSpPr>
            <p:spPr>
              <a:xfrm>
                <a:off x="9452950" y="1020404"/>
                <a:ext cx="815008" cy="790413"/>
              </a:xfrm>
              <a:prstGeom prst="pentagon">
                <a:avLst/>
              </a:prstGeom>
              <a:noFill/>
              <a:ln w="76200">
                <a:solidFill>
                  <a:srgbClr val="1F33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</p:grpSp>
      <p:sp>
        <p:nvSpPr>
          <p:cNvPr id="22" name="テキスト ボックス 21"/>
          <p:cNvSpPr txBox="1"/>
          <p:nvPr/>
        </p:nvSpPr>
        <p:spPr>
          <a:xfrm>
            <a:off x="4435929" y="3145008"/>
            <a:ext cx="332014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6600" b="1" spc="-300" dirty="0">
                <a:solidFill>
                  <a:schemeClr val="bg1"/>
                </a:solidFill>
              </a:rPr>
              <a:t>3</a:t>
            </a:r>
            <a:r>
              <a:rPr kumimoji="1" lang="ko-KR" altLang="en-US" sz="6600" b="1" spc="-300" dirty="0">
                <a:solidFill>
                  <a:schemeClr val="bg1"/>
                </a:solidFill>
              </a:rPr>
              <a:t>차 발표</a:t>
            </a:r>
            <a:endParaRPr kumimoji="1" lang="ja-JP" altLang="en-US" sz="6600" b="1" spc="-300" dirty="0">
              <a:solidFill>
                <a:schemeClr val="bg1"/>
              </a:solidFill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10643658" y="5595006"/>
            <a:ext cx="12587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pc="-150" dirty="0">
                <a:solidFill>
                  <a:schemeClr val="bg1"/>
                </a:solidFill>
                <a:latin typeface="+mn-ea"/>
              </a:rPr>
              <a:t>2018182010</a:t>
            </a:r>
          </a:p>
          <a:p>
            <a:pPr algn="r"/>
            <a:r>
              <a:rPr kumimoji="1" lang="ko-KR" altLang="en-US" spc="-150" dirty="0">
                <a:solidFill>
                  <a:schemeClr val="bg1"/>
                </a:solidFill>
                <a:latin typeface="+mn-ea"/>
              </a:rPr>
              <a:t>김유림</a:t>
            </a:r>
            <a:endParaRPr kumimoji="1" lang="ja-JP" altLang="en-US" spc="-15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42298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0"/>
            <a:ext cx="12192000" cy="1082005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260405" y="158251"/>
            <a:ext cx="2110410" cy="765502"/>
            <a:chOff x="556590" y="1460994"/>
            <a:chExt cx="2110410" cy="1134834"/>
          </a:xfrm>
        </p:grpSpPr>
        <p:sp>
          <p:nvSpPr>
            <p:cNvPr id="3" name="ホームベース 2"/>
            <p:cNvSpPr/>
            <p:nvPr/>
          </p:nvSpPr>
          <p:spPr>
            <a:xfrm>
              <a:off x="556590" y="1460994"/>
              <a:ext cx="2110410" cy="1134834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795130" y="1606538"/>
              <a:ext cx="1508490" cy="9581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3600" b="1" dirty="0">
                  <a:solidFill>
                    <a:srgbClr val="1F3359"/>
                  </a:solidFill>
                </a:rPr>
                <a:t>Part 1</a:t>
              </a:r>
              <a:endParaRPr kumimoji="1" lang="ja-JP" altLang="en-US" sz="3600" b="1" dirty="0">
                <a:solidFill>
                  <a:srgbClr val="1F3359"/>
                </a:solidFill>
              </a:endParaRPr>
            </a:p>
          </p:txBody>
        </p:sp>
      </p:grpSp>
      <p:sp>
        <p:nvSpPr>
          <p:cNvPr id="6" name="テキスト ボックス 5"/>
          <p:cNvSpPr txBox="1"/>
          <p:nvPr/>
        </p:nvSpPr>
        <p:spPr>
          <a:xfrm>
            <a:off x="2533220" y="79337"/>
            <a:ext cx="92256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5400" b="1">
                <a:solidFill>
                  <a:schemeClr val="bg1"/>
                </a:solidFill>
              </a:rPr>
              <a:t>개발계획 대비 현재진행상황</a:t>
            </a:r>
            <a:endParaRPr kumimoji="1" lang="ja-JP" altLang="en-US" sz="5400" b="1" dirty="0">
              <a:solidFill>
                <a:schemeClr val="bg1"/>
              </a:solidFill>
            </a:endParaRPr>
          </a:p>
        </p:txBody>
      </p:sp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7491691"/>
              </p:ext>
            </p:extLst>
          </p:nvPr>
        </p:nvGraphicFramePr>
        <p:xfrm>
          <a:off x="331694" y="1148405"/>
          <a:ext cx="10773509" cy="54269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02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28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92217">
                  <a:extLst>
                    <a:ext uri="{9D8B030D-6E8A-4147-A177-3AD203B41FA5}">
                      <a16:colId xmlns:a16="http://schemas.microsoft.com/office/drawing/2014/main" val="3214795757"/>
                    </a:ext>
                  </a:extLst>
                </a:gridCol>
                <a:gridCol w="1098186">
                  <a:extLst>
                    <a:ext uri="{9D8B030D-6E8A-4147-A177-3AD203B41FA5}">
                      <a16:colId xmlns:a16="http://schemas.microsoft.com/office/drawing/2014/main" val="2506848518"/>
                    </a:ext>
                  </a:extLst>
                </a:gridCol>
              </a:tblGrid>
              <a:tr h="429383"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sz="1400" dirty="0"/>
                        <a:t>내용</a:t>
                      </a:r>
                      <a:endParaRPr kumimoji="1" lang="ja-JP" altLang="en-US" sz="1400" dirty="0"/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2578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sz="1400" dirty="0"/>
                        <a:t>목표 범위</a:t>
                      </a:r>
                      <a:endParaRPr kumimoji="1" lang="ja-JP" altLang="en-US" sz="14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2578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sz="1400" dirty="0"/>
                        <a:t>실제 개발 완료 범위</a:t>
                      </a:r>
                      <a:endParaRPr kumimoji="1" lang="ja-JP" altLang="en-US" sz="14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2578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sz="1400" dirty="0"/>
                        <a:t>진척도</a:t>
                      </a:r>
                      <a:endParaRPr kumimoji="1" lang="ja-JP" altLang="en-US" sz="14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2578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438"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sz="1400" dirty="0"/>
                        <a:t>맵</a:t>
                      </a:r>
                      <a:endParaRPr kumimoji="1" lang="ja-JP" altLang="en-US" sz="1400" dirty="0"/>
                    </a:p>
                  </a:txBody>
                  <a:tcPr anchor="ctr"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400" dirty="0">
                          <a:solidFill>
                            <a:schemeClr val="tx1"/>
                          </a:solidFill>
                        </a:rPr>
                        <a:t>장애물만 존재</a:t>
                      </a:r>
                      <a:r>
                        <a:rPr kumimoji="1" lang="en-US" altLang="ko-KR" sz="14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kumimoji="1" lang="ko-KR" altLang="en-US" sz="1400" dirty="0">
                          <a:solidFill>
                            <a:schemeClr val="tx1"/>
                          </a:solidFill>
                        </a:rPr>
                        <a:t>스테이지 별로 디자인이 바뀜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장애물 및 스테이지별 배경 스크롤 구현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100%</a:t>
                      </a:r>
                      <a:endParaRPr lang="ko-KR" altLang="en-US" sz="14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2892"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sz="1400" dirty="0"/>
                        <a:t>캐릭터 컨트롤러</a:t>
                      </a:r>
                      <a:endParaRPr kumimoji="1" lang="ja-JP" altLang="en-US" sz="1400" dirty="0"/>
                    </a:p>
                  </a:txBody>
                  <a:tcPr anchor="ctr"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sz="1400" dirty="0">
                          <a:solidFill>
                            <a:schemeClr val="tx1"/>
                          </a:solidFill>
                        </a:rPr>
                        <a:t>마우스 좌측 클릭</a:t>
                      </a:r>
                      <a:r>
                        <a:rPr kumimoji="1" lang="en-US" altLang="ko-KR" sz="1400" dirty="0">
                          <a:solidFill>
                            <a:schemeClr val="tx1"/>
                          </a:solidFill>
                        </a:rPr>
                        <a:t>, 2</a:t>
                      </a:r>
                      <a:r>
                        <a:rPr kumimoji="1" lang="ko-KR" altLang="en-US" sz="1400" dirty="0">
                          <a:solidFill>
                            <a:schemeClr val="tx1"/>
                          </a:solidFill>
                        </a:rPr>
                        <a:t>단 점프만 가능</a:t>
                      </a:r>
                      <a:r>
                        <a:rPr kumimoji="1" lang="en-US" altLang="ko-KR" sz="14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kumimoji="1" lang="ko-KR" altLang="en-US" sz="1400" dirty="0">
                          <a:solidFill>
                            <a:schemeClr val="tx1"/>
                          </a:solidFill>
                        </a:rPr>
                        <a:t>탈것을 </a:t>
                      </a:r>
                      <a:r>
                        <a:rPr kumimoji="1" lang="ko-KR" altLang="en-US" sz="1400" dirty="0" err="1">
                          <a:solidFill>
                            <a:schemeClr val="tx1"/>
                          </a:solidFill>
                        </a:rPr>
                        <a:t>탔을때</a:t>
                      </a:r>
                      <a:r>
                        <a:rPr kumimoji="1" lang="ko-KR" altLang="en-US" sz="1400" dirty="0">
                          <a:solidFill>
                            <a:schemeClr val="tx1"/>
                          </a:solidFill>
                        </a:rPr>
                        <a:t> 누르고 있으면 탈 것이 올라가도록 한다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점프 및  </a:t>
                      </a:r>
                      <a:r>
                        <a:rPr lang="en-US" altLang="ko-KR" sz="1400" dirty="0" err="1"/>
                        <a:t>ufo</a:t>
                      </a:r>
                      <a:r>
                        <a:rPr lang="ko-KR" altLang="en-US" sz="1400" dirty="0"/>
                        <a:t> </a:t>
                      </a:r>
                      <a:r>
                        <a:rPr lang="ko-KR" altLang="en-US" sz="1400" dirty="0" err="1"/>
                        <a:t>탑승시</a:t>
                      </a:r>
                      <a:r>
                        <a:rPr lang="ko-KR" altLang="en-US" sz="1400" dirty="0"/>
                        <a:t> 움직임 구현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90%</a:t>
                      </a:r>
                      <a:endParaRPr lang="ko-KR" altLang="en-US" sz="14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2191412"/>
                  </a:ext>
                </a:extLst>
              </a:tr>
              <a:tr h="1246667"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sz="1400" dirty="0"/>
                        <a:t>게임 코어 기능</a:t>
                      </a:r>
                      <a:endParaRPr kumimoji="1" lang="ja-JP" altLang="en-US" sz="1400" dirty="0"/>
                    </a:p>
                  </a:txBody>
                  <a:tcPr anchor="ctr"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400" dirty="0">
                          <a:solidFill>
                            <a:schemeClr val="tx1"/>
                          </a:solidFill>
                        </a:rPr>
                        <a:t>각 장애물에 따른 캐릭터 및 탈것의 충돌체크</a:t>
                      </a:r>
                      <a:endParaRPr kumimoji="1" lang="en-US" altLang="ko-KR" sz="14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400" dirty="0" err="1">
                          <a:solidFill>
                            <a:schemeClr val="tx1"/>
                          </a:solidFill>
                        </a:rPr>
                        <a:t>실패시</a:t>
                      </a:r>
                      <a:r>
                        <a:rPr kumimoji="1" lang="ko-KR" altLang="en-US" sz="1400" dirty="0">
                          <a:solidFill>
                            <a:schemeClr val="tx1"/>
                          </a:solidFill>
                        </a:rPr>
                        <a:t> 실패화면과 </a:t>
                      </a:r>
                      <a:r>
                        <a:rPr kumimoji="1" lang="ko-KR" altLang="en-US" sz="1400" dirty="0" err="1">
                          <a:solidFill>
                            <a:schemeClr val="tx1"/>
                          </a:solidFill>
                        </a:rPr>
                        <a:t>함꼐</a:t>
                      </a:r>
                      <a:r>
                        <a:rPr kumimoji="1" lang="ko-KR" altLang="en-US" sz="1400" dirty="0">
                          <a:solidFill>
                            <a:schemeClr val="tx1"/>
                          </a:solidFill>
                        </a:rPr>
                        <a:t> 달성도 표시</a:t>
                      </a:r>
                      <a:endParaRPr kumimoji="1" lang="en-US" altLang="ko-KR" sz="14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400" dirty="0" err="1">
                          <a:solidFill>
                            <a:schemeClr val="tx1"/>
                          </a:solidFill>
                        </a:rPr>
                        <a:t>성공시</a:t>
                      </a:r>
                      <a:r>
                        <a:rPr kumimoji="1" lang="ko-KR" altLang="en-US" sz="1400" dirty="0">
                          <a:solidFill>
                            <a:schemeClr val="tx1"/>
                          </a:solidFill>
                        </a:rPr>
                        <a:t> 성공화면 표시</a:t>
                      </a:r>
                      <a:endParaRPr kumimoji="1" lang="en-US" altLang="ko-KR" sz="14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400" dirty="0">
                          <a:solidFill>
                            <a:schemeClr val="tx1"/>
                          </a:solidFill>
                        </a:rPr>
                        <a:t>각 </a:t>
                      </a:r>
                      <a:r>
                        <a:rPr kumimoji="1" lang="ko-KR" altLang="en-US" sz="1400" dirty="0" err="1">
                          <a:solidFill>
                            <a:schemeClr val="tx1"/>
                          </a:solidFill>
                        </a:rPr>
                        <a:t>화면별</a:t>
                      </a:r>
                      <a:r>
                        <a:rPr kumimoji="1" lang="ko-KR" altLang="en-US" sz="1400" dirty="0">
                          <a:solidFill>
                            <a:schemeClr val="tx1"/>
                          </a:solidFill>
                        </a:rPr>
                        <a:t> 스타트 키 및 종료키 입력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충돌체크 구현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 실패화면 구현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성공화면 구현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 err="1"/>
                        <a:t>화면별</a:t>
                      </a:r>
                      <a:r>
                        <a:rPr lang="ko-KR" altLang="en-US" sz="1400" dirty="0"/>
                        <a:t> </a:t>
                      </a:r>
                      <a:r>
                        <a:rPr lang="ko-KR" altLang="en-US" sz="1400" dirty="0" err="1"/>
                        <a:t>키입력</a:t>
                      </a:r>
                      <a:r>
                        <a:rPr lang="ko-KR" altLang="en-US" sz="1400" dirty="0"/>
                        <a:t> 구현</a:t>
                      </a:r>
                      <a:endParaRPr lang="en-US" altLang="ko-KR" sz="14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100%</a:t>
                      </a:r>
                      <a:endParaRPr lang="ko-KR" altLang="en-US" sz="14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7052"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sz="1400" dirty="0"/>
                        <a:t>모델링</a:t>
                      </a:r>
                      <a:endParaRPr kumimoji="1" lang="ja-JP" altLang="en-US" sz="1400" dirty="0"/>
                    </a:p>
                  </a:txBody>
                  <a:tcPr anchor="ctr"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400" dirty="0">
                          <a:solidFill>
                            <a:schemeClr val="tx1"/>
                          </a:solidFill>
                        </a:rPr>
                        <a:t>캐릭터 </a:t>
                      </a:r>
                      <a:r>
                        <a:rPr kumimoji="1" lang="en-US" altLang="ko-KR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kumimoji="1" lang="ko-KR" altLang="en-US" sz="1400" dirty="0">
                          <a:solidFill>
                            <a:schemeClr val="tx1"/>
                          </a:solidFill>
                        </a:rPr>
                        <a:t>종</a:t>
                      </a:r>
                      <a:r>
                        <a:rPr kumimoji="1" lang="en-US" altLang="ko-KR" sz="14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kumimoji="1" lang="ko-KR" altLang="en-US" sz="1400" dirty="0">
                          <a:solidFill>
                            <a:schemeClr val="tx1"/>
                          </a:solidFill>
                        </a:rPr>
                        <a:t>장애물</a:t>
                      </a:r>
                      <a:r>
                        <a:rPr kumimoji="1" lang="en-US" altLang="ko-KR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kumimoji="1" lang="ko-KR" altLang="en-US" sz="1400" dirty="0">
                          <a:solidFill>
                            <a:schemeClr val="tx1"/>
                          </a:solidFill>
                        </a:rPr>
                        <a:t>종 배경</a:t>
                      </a:r>
                      <a:r>
                        <a:rPr kumimoji="1" lang="en-US" altLang="ko-KR" sz="140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kumimoji="1" lang="ko-KR" altLang="en-US" sz="1400" dirty="0">
                          <a:solidFill>
                            <a:schemeClr val="tx1"/>
                          </a:solidFill>
                        </a:rPr>
                        <a:t>종</a:t>
                      </a:r>
                      <a:r>
                        <a:rPr kumimoji="1" lang="en-US" altLang="ko-KR" sz="14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kumimoji="1" lang="en-US" altLang="ko-KR" sz="1400" dirty="0" err="1">
                          <a:solidFill>
                            <a:schemeClr val="tx1"/>
                          </a:solidFill>
                        </a:rPr>
                        <a:t>ufo</a:t>
                      </a:r>
                      <a:r>
                        <a:rPr kumimoji="1" lang="en-US" altLang="ko-KR" sz="14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kumimoji="1" lang="ko-KR" altLang="en-US" sz="1400" dirty="0">
                          <a:solidFill>
                            <a:schemeClr val="tx1"/>
                          </a:solidFill>
                        </a:rPr>
                        <a:t>타일 </a:t>
                      </a:r>
                      <a:r>
                        <a:rPr kumimoji="1" lang="en-US" altLang="ko-KR" sz="140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kumimoji="1" lang="ko-KR" altLang="en-US" sz="1400" dirty="0">
                          <a:solidFill>
                            <a:schemeClr val="tx1"/>
                          </a:solidFill>
                        </a:rPr>
                        <a:t>종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ko-KR" altLang="en-US" sz="1400" dirty="0"/>
                        <a:t>캐릭터 </a:t>
                      </a:r>
                      <a:r>
                        <a:rPr lang="en-US" altLang="ko-KR" sz="1400" dirty="0"/>
                        <a:t>1</a:t>
                      </a:r>
                      <a:r>
                        <a:rPr lang="ko-KR" altLang="en-US" sz="1400" dirty="0"/>
                        <a:t>종 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장애물 </a:t>
                      </a:r>
                      <a:r>
                        <a:rPr lang="en-US" altLang="ko-KR" sz="1400" dirty="0"/>
                        <a:t>2 </a:t>
                      </a:r>
                      <a:r>
                        <a:rPr lang="ko-KR" altLang="en-US" sz="1400" dirty="0"/>
                        <a:t>종 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배경 </a:t>
                      </a:r>
                      <a:r>
                        <a:rPr lang="en-US" altLang="ko-KR" sz="1400" dirty="0"/>
                        <a:t>3</a:t>
                      </a:r>
                      <a:r>
                        <a:rPr lang="ko-KR" altLang="en-US" sz="1400" dirty="0"/>
                        <a:t>종</a:t>
                      </a:r>
                      <a:r>
                        <a:rPr lang="en-US" altLang="ko-KR" sz="1400" dirty="0"/>
                        <a:t>,  </a:t>
                      </a:r>
                      <a:r>
                        <a:rPr lang="en-US" altLang="ko-KR" sz="1400" dirty="0" err="1"/>
                        <a:t>ufo</a:t>
                      </a:r>
                      <a:r>
                        <a:rPr lang="en-US" altLang="ko-KR" sz="1400" dirty="0"/>
                        <a:t> 1</a:t>
                      </a:r>
                      <a:r>
                        <a:rPr lang="ko-KR" altLang="en-US" sz="1400" dirty="0"/>
                        <a:t>종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타일 </a:t>
                      </a:r>
                      <a:r>
                        <a:rPr lang="en-US" altLang="ko-KR" sz="1400" dirty="0"/>
                        <a:t>3</a:t>
                      </a:r>
                      <a:r>
                        <a:rPr lang="ko-KR" altLang="en-US" sz="1400" dirty="0"/>
                        <a:t>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ko-KR" sz="1400" dirty="0"/>
                        <a:t>100%</a:t>
                      </a:r>
                      <a:endParaRPr lang="ko-KR" altLang="en-US" sz="14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6923270"/>
                  </a:ext>
                </a:extLst>
              </a:tr>
              <a:tr h="1002864"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sz="1400" dirty="0"/>
                        <a:t>게임난이도</a:t>
                      </a:r>
                      <a:endParaRPr kumimoji="1" lang="ja-JP" altLang="en-US" sz="1400" dirty="0"/>
                    </a:p>
                  </a:txBody>
                  <a:tcPr anchor="ctr"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ko-KR" sz="1400" dirty="0">
                          <a:solidFill>
                            <a:schemeClr val="tx1"/>
                          </a:solidFill>
                        </a:rPr>
                        <a:t>1 Stage: </a:t>
                      </a:r>
                      <a:r>
                        <a:rPr kumimoji="1" lang="ko-KR" altLang="en-US" sz="1400" dirty="0">
                          <a:solidFill>
                            <a:schemeClr val="tx1"/>
                          </a:solidFill>
                        </a:rPr>
                        <a:t>점프만으로 장애물을 피한다</a:t>
                      </a:r>
                      <a:r>
                        <a:rPr kumimoji="1" lang="en-US" altLang="ko-KR" sz="14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ctr"/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</a:rPr>
                        <a:t>2 Stage: </a:t>
                      </a:r>
                      <a:r>
                        <a:rPr kumimoji="1" lang="ko-KR" altLang="en-US" sz="1400" dirty="0">
                          <a:solidFill>
                            <a:schemeClr val="tx1"/>
                          </a:solidFill>
                        </a:rPr>
                        <a:t>탈것을 타고 위아래로 이동하며 장애물을 피한다</a:t>
                      </a:r>
                      <a:endParaRPr kumimoji="1" lang="en-US" altLang="ko-KR" sz="14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</a:rPr>
                        <a:t>3 Stage: 1 Stage </a:t>
                      </a:r>
                      <a:r>
                        <a:rPr kumimoji="1" lang="ko-KR" altLang="en-US" sz="1400" dirty="0">
                          <a:solidFill>
                            <a:schemeClr val="tx1"/>
                          </a:solidFill>
                        </a:rPr>
                        <a:t>상하반전</a:t>
                      </a:r>
                      <a:endParaRPr kumimoji="1"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ko-KR" sz="1400" dirty="0"/>
                        <a:t>Stage 1: </a:t>
                      </a:r>
                      <a:r>
                        <a:rPr lang="ko-KR" altLang="en-US" sz="1400" dirty="0"/>
                        <a:t>러닝 구현</a:t>
                      </a:r>
                      <a:endParaRPr lang="en-US" altLang="ko-KR" sz="1400" dirty="0"/>
                    </a:p>
                    <a:p>
                      <a:pPr marL="0" indent="0" algn="ctr">
                        <a:buNone/>
                      </a:pPr>
                      <a:r>
                        <a:rPr lang="en-US" altLang="ko-KR" sz="1400" dirty="0"/>
                        <a:t>Stage 2: </a:t>
                      </a:r>
                      <a:r>
                        <a:rPr lang="ko-KR" altLang="en-US" sz="1400" dirty="0"/>
                        <a:t>게이트 통과시 상하반전 까지 추가 구현</a:t>
                      </a:r>
                      <a:endParaRPr lang="en-US" altLang="ko-KR" sz="1400" dirty="0"/>
                    </a:p>
                    <a:p>
                      <a:pPr marL="0" indent="0" algn="ctr">
                        <a:buNone/>
                      </a:pPr>
                      <a:r>
                        <a:rPr lang="en-US" altLang="ko-KR" sz="1400" dirty="0"/>
                        <a:t>Stage 3: </a:t>
                      </a:r>
                      <a:r>
                        <a:rPr lang="ko-KR" altLang="en-US" sz="1400" dirty="0"/>
                        <a:t>상하좌우 반전모드 구현</a:t>
                      </a:r>
                      <a:r>
                        <a:rPr lang="en-US" altLang="ko-KR" sz="1400" dirty="0"/>
                        <a:t> </a:t>
                      </a:r>
                      <a:endParaRPr lang="ko-KR" altLang="en-US" sz="14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ko-KR" sz="1400" dirty="0"/>
                        <a:t>100%</a:t>
                      </a:r>
                      <a:endParaRPr lang="ko-KR" altLang="en-US" sz="14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6502"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sz="1400" dirty="0"/>
                        <a:t>사운드</a:t>
                      </a:r>
                      <a:endParaRPr kumimoji="1" lang="ja-JP" altLang="en-US" sz="1400" dirty="0"/>
                    </a:p>
                  </a:txBody>
                  <a:tcPr anchor="ctr"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sz="1400" dirty="0" err="1"/>
                        <a:t>맵에</a:t>
                      </a:r>
                      <a:r>
                        <a:rPr kumimoji="1" lang="ko-KR" altLang="en-US" sz="1400" dirty="0"/>
                        <a:t> 맞는 배경음악이 깔린다</a:t>
                      </a:r>
                      <a:endParaRPr kumimoji="1"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err="1"/>
                        <a:t>배경음</a:t>
                      </a:r>
                      <a:r>
                        <a:rPr lang="ko-KR" altLang="en-US" sz="1400" dirty="0"/>
                        <a:t> 삽입 구현</a:t>
                      </a:r>
                      <a:r>
                        <a:rPr lang="en-US" altLang="ko-KR" sz="1400" dirty="0"/>
                        <a:t> (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stop</a:t>
                      </a:r>
                      <a:r>
                        <a:rPr lang="ko-KR" altLang="en-US" sz="1400" dirty="0"/>
                        <a:t> 구현 부족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80%</a:t>
                      </a:r>
                      <a:endParaRPr lang="ko-KR" altLang="en-US" sz="14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27353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4470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0"/>
            <a:ext cx="12192000" cy="1082005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260405" y="158251"/>
            <a:ext cx="2110410" cy="765502"/>
            <a:chOff x="556590" y="1460994"/>
            <a:chExt cx="2110410" cy="1134834"/>
          </a:xfrm>
        </p:grpSpPr>
        <p:sp>
          <p:nvSpPr>
            <p:cNvPr id="3" name="ホームベース 2"/>
            <p:cNvSpPr/>
            <p:nvPr/>
          </p:nvSpPr>
          <p:spPr>
            <a:xfrm>
              <a:off x="556590" y="1460994"/>
              <a:ext cx="2110410" cy="1134834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795130" y="1606538"/>
              <a:ext cx="1508490" cy="9581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3600" b="1" dirty="0">
                  <a:solidFill>
                    <a:srgbClr val="1F3359"/>
                  </a:solidFill>
                </a:rPr>
                <a:t>Part 2</a:t>
              </a:r>
              <a:endParaRPr kumimoji="1" lang="ja-JP" altLang="en-US" sz="3600" b="1" dirty="0">
                <a:solidFill>
                  <a:srgbClr val="1F3359"/>
                </a:solidFill>
              </a:endParaRPr>
            </a:p>
          </p:txBody>
        </p:sp>
      </p:grpSp>
      <p:sp>
        <p:nvSpPr>
          <p:cNvPr id="6" name="テキスト ボックス 5"/>
          <p:cNvSpPr txBox="1"/>
          <p:nvPr/>
        </p:nvSpPr>
        <p:spPr>
          <a:xfrm>
            <a:off x="2533220" y="79337"/>
            <a:ext cx="55194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5400" b="1" dirty="0" err="1">
                <a:solidFill>
                  <a:schemeClr val="bg1"/>
                </a:solidFill>
              </a:rPr>
              <a:t>깃허브</a:t>
            </a:r>
            <a:r>
              <a:rPr kumimoji="1" lang="ko-KR" altLang="en-US" sz="5400" b="1" dirty="0">
                <a:solidFill>
                  <a:schemeClr val="bg1"/>
                </a:solidFill>
              </a:rPr>
              <a:t> </a:t>
            </a:r>
            <a:r>
              <a:rPr kumimoji="1" lang="ko-KR" altLang="en-US" sz="5400" b="1" dirty="0" err="1">
                <a:solidFill>
                  <a:schemeClr val="bg1"/>
                </a:solidFill>
              </a:rPr>
              <a:t>커밋</a:t>
            </a:r>
            <a:r>
              <a:rPr kumimoji="1" lang="ko-KR" altLang="en-US" sz="5400" b="1" dirty="0">
                <a:solidFill>
                  <a:schemeClr val="bg1"/>
                </a:solidFill>
              </a:rPr>
              <a:t> 통계</a:t>
            </a:r>
            <a:endParaRPr kumimoji="1" lang="ja-JP" altLang="en-US" sz="5400" b="1" dirty="0">
              <a:solidFill>
                <a:schemeClr val="bg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F7BC225-753B-4F2E-AC0D-73B3CDCFAD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7812" y="1459651"/>
            <a:ext cx="3291866" cy="4286530"/>
          </a:xfrm>
          <a:prstGeom prst="rect">
            <a:avLst/>
          </a:prstGeom>
        </p:spPr>
      </p:pic>
      <p:graphicFrame>
        <p:nvGraphicFramePr>
          <p:cNvPr id="16" name="表 6">
            <a:extLst>
              <a:ext uri="{FF2B5EF4-FFF2-40B4-BE49-F238E27FC236}">
                <a16:creationId xmlns:a16="http://schemas.microsoft.com/office/drawing/2014/main" id="{23AC5F11-925A-480A-952A-4EED247E3C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0345282"/>
              </p:ext>
            </p:extLst>
          </p:nvPr>
        </p:nvGraphicFramePr>
        <p:xfrm>
          <a:off x="8148489" y="1389529"/>
          <a:ext cx="3783106" cy="4356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1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1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0659"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sz="1400" dirty="0"/>
                        <a:t>주차</a:t>
                      </a:r>
                      <a:endParaRPr kumimoji="1" lang="ja-JP" altLang="en-US" sz="1400" dirty="0"/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2578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sz="1400" dirty="0"/>
                        <a:t>횟수</a:t>
                      </a:r>
                      <a:endParaRPr kumimoji="1" lang="ja-JP" altLang="en-US" sz="14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2578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927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1</a:t>
                      </a:r>
                      <a:r>
                        <a:rPr kumimoji="1" lang="ko-KR" altLang="en-US" sz="1400" dirty="0"/>
                        <a:t>주차</a:t>
                      </a:r>
                      <a:r>
                        <a:rPr kumimoji="1" lang="en-US" altLang="ko-KR" sz="1400" dirty="0"/>
                        <a:t>(9/29 ~ 10/5)</a:t>
                      </a:r>
                      <a:endParaRPr kumimoji="1" lang="ja-JP" altLang="en-US" sz="1400" dirty="0"/>
                    </a:p>
                  </a:txBody>
                  <a:tcPr anchor="ctr"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kumimoji="1" lang="ko-KR" altLang="en-US" sz="1400" dirty="0">
                          <a:solidFill>
                            <a:schemeClr val="tx1"/>
                          </a:solidFill>
                        </a:rPr>
                        <a:t>회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134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2</a:t>
                      </a:r>
                      <a:r>
                        <a:rPr kumimoji="1" lang="ko-KR" altLang="en-US" sz="1400" dirty="0"/>
                        <a:t>주차</a:t>
                      </a:r>
                      <a:r>
                        <a:rPr kumimoji="1" lang="en-US" altLang="ko-KR" sz="1400" dirty="0"/>
                        <a:t>(10/6 ~ 10/12)</a:t>
                      </a:r>
                      <a:endParaRPr kumimoji="1" lang="ja-JP" altLang="en-US" sz="1400" dirty="0"/>
                    </a:p>
                  </a:txBody>
                  <a:tcPr anchor="ctr"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kumimoji="1" lang="ko-KR" altLang="en-US" sz="1400" dirty="0">
                          <a:solidFill>
                            <a:schemeClr val="tx1"/>
                          </a:solidFill>
                        </a:rPr>
                        <a:t>회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2191412"/>
                  </a:ext>
                </a:extLst>
              </a:tr>
              <a:tr h="43840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3</a:t>
                      </a:r>
                      <a:r>
                        <a:rPr kumimoji="1" lang="ko-KR" altLang="en-US" sz="1400" dirty="0"/>
                        <a:t>주차</a:t>
                      </a:r>
                      <a:r>
                        <a:rPr kumimoji="1" lang="en-US" altLang="ko-KR" sz="1400" dirty="0"/>
                        <a:t>(10/13 ~ 10/19)</a:t>
                      </a:r>
                      <a:endParaRPr kumimoji="1" lang="ja-JP" altLang="en-US" sz="1400" dirty="0"/>
                    </a:p>
                  </a:txBody>
                  <a:tcPr anchor="ctr"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kumimoji="1" lang="ko-KR" altLang="en-US" sz="1400" dirty="0">
                          <a:solidFill>
                            <a:schemeClr val="tx1"/>
                          </a:solidFill>
                        </a:rPr>
                        <a:t>회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705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4</a:t>
                      </a:r>
                      <a:r>
                        <a:rPr kumimoji="1" lang="ko-KR" altLang="en-US" sz="1400" dirty="0"/>
                        <a:t>주차</a:t>
                      </a:r>
                      <a:r>
                        <a:rPr kumimoji="1" lang="en-US" altLang="ko-KR" sz="1400" dirty="0"/>
                        <a:t>(10/20 ~ 10/26)</a:t>
                      </a:r>
                      <a:endParaRPr kumimoji="1" lang="ja-JP" altLang="en-US" sz="1400" dirty="0"/>
                    </a:p>
                  </a:txBody>
                  <a:tcPr anchor="ctr"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kumimoji="1" lang="ko-KR" altLang="en-US" sz="1400" dirty="0">
                          <a:solidFill>
                            <a:schemeClr val="tx1"/>
                          </a:solidFill>
                        </a:rPr>
                        <a:t>회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6923270"/>
                  </a:ext>
                </a:extLst>
              </a:tr>
              <a:tr h="41211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5</a:t>
                      </a:r>
                      <a:r>
                        <a:rPr kumimoji="1" lang="ko-KR" altLang="en-US" sz="1400" dirty="0"/>
                        <a:t>주차</a:t>
                      </a:r>
                      <a:r>
                        <a:rPr kumimoji="1" lang="en-US" altLang="ko-KR" sz="1400" dirty="0"/>
                        <a:t>(10/27 ~ 11/2)</a:t>
                      </a:r>
                      <a:endParaRPr kumimoji="1" lang="ja-JP" altLang="en-US" sz="1400" dirty="0"/>
                    </a:p>
                  </a:txBody>
                  <a:tcPr anchor="ctr"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ko-KR" sz="1400" dirty="0">
                          <a:solidFill>
                            <a:schemeClr val="tx1"/>
                          </a:solidFill>
                        </a:rPr>
                        <a:t>9</a:t>
                      </a:r>
                      <a:r>
                        <a:rPr kumimoji="1" lang="ko-KR" altLang="en-US" sz="1400" dirty="0">
                          <a:solidFill>
                            <a:schemeClr val="tx1"/>
                          </a:solidFill>
                        </a:rPr>
                        <a:t>회</a:t>
                      </a:r>
                      <a:endParaRPr kumimoji="1"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650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6</a:t>
                      </a:r>
                      <a:r>
                        <a:rPr kumimoji="1" lang="ko-KR" altLang="en-US" sz="1400" dirty="0"/>
                        <a:t>주차</a:t>
                      </a:r>
                      <a:r>
                        <a:rPr kumimoji="1" lang="en-US" altLang="ko-KR" sz="1400" dirty="0"/>
                        <a:t>(11/3 ~ 11/9)</a:t>
                      </a:r>
                      <a:endParaRPr kumimoji="1" lang="ja-JP" altLang="en-US" sz="1400" dirty="0"/>
                    </a:p>
                  </a:txBody>
                  <a:tcPr anchor="ctr"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ko-KR" sz="1400" dirty="0">
                          <a:solidFill>
                            <a:schemeClr val="tx1"/>
                          </a:solidFill>
                        </a:rPr>
                        <a:t>35</a:t>
                      </a:r>
                      <a:r>
                        <a:rPr kumimoji="1" lang="ko-KR" altLang="en-US" sz="1400" dirty="0">
                          <a:solidFill>
                            <a:schemeClr val="tx1"/>
                          </a:solidFill>
                        </a:rPr>
                        <a:t>회</a:t>
                      </a:r>
                      <a:endParaRPr kumimoji="1"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2735377"/>
                  </a:ext>
                </a:extLst>
              </a:tr>
              <a:tr h="45710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7</a:t>
                      </a:r>
                      <a:r>
                        <a:rPr kumimoji="1" lang="ko-KR" altLang="en-US" sz="1400" dirty="0"/>
                        <a:t>주차</a:t>
                      </a:r>
                      <a:r>
                        <a:rPr kumimoji="1" lang="en-US" altLang="ko-KR" sz="1400" dirty="0"/>
                        <a:t>(11/10 ~ 11/16)</a:t>
                      </a:r>
                      <a:endParaRPr kumimoji="1" lang="ja-JP" altLang="en-US" sz="1400" dirty="0"/>
                    </a:p>
                  </a:txBody>
                  <a:tcPr anchor="ctr"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ko-KR" sz="1400" dirty="0">
                          <a:solidFill>
                            <a:schemeClr val="tx1"/>
                          </a:solidFill>
                        </a:rPr>
                        <a:t>15</a:t>
                      </a:r>
                      <a:r>
                        <a:rPr kumimoji="1" lang="ko-KR" altLang="en-US" sz="1400" dirty="0">
                          <a:solidFill>
                            <a:schemeClr val="tx1"/>
                          </a:solidFill>
                        </a:rPr>
                        <a:t>회</a:t>
                      </a:r>
                      <a:endParaRPr kumimoji="1"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0333457"/>
                  </a:ext>
                </a:extLst>
              </a:tr>
              <a:tr h="45710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8</a:t>
                      </a:r>
                      <a:r>
                        <a:rPr kumimoji="1" lang="ko-KR" altLang="en-US" sz="1400" dirty="0"/>
                        <a:t>주차</a:t>
                      </a:r>
                      <a:r>
                        <a:rPr kumimoji="1" lang="en-US" altLang="ko-KR" sz="1400" dirty="0"/>
                        <a:t>(11/17 ~ 11/23)</a:t>
                      </a:r>
                      <a:endParaRPr kumimoji="1" lang="ja-JP" altLang="en-US" sz="1400" dirty="0"/>
                    </a:p>
                  </a:txBody>
                  <a:tcPr anchor="ctr"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ko-KR" sz="1400" dirty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kumimoji="1" lang="ko-KR" altLang="en-US" sz="1400" dirty="0">
                          <a:solidFill>
                            <a:schemeClr val="tx1"/>
                          </a:solidFill>
                        </a:rPr>
                        <a:t>회</a:t>
                      </a:r>
                      <a:endParaRPr kumimoji="1"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6838842"/>
                  </a:ext>
                </a:extLst>
              </a:tr>
              <a:tr h="45710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9</a:t>
                      </a:r>
                      <a:r>
                        <a:rPr kumimoji="1" lang="ko-KR" altLang="en-US" sz="1400" dirty="0"/>
                        <a:t>주차</a:t>
                      </a:r>
                      <a:r>
                        <a:rPr kumimoji="1" lang="en-US" altLang="ko-KR" sz="1400" dirty="0"/>
                        <a:t>( 11/24 ~ 11/ 30)</a:t>
                      </a:r>
                      <a:endParaRPr kumimoji="1" lang="ja-JP" altLang="en-US" sz="1400" dirty="0"/>
                    </a:p>
                  </a:txBody>
                  <a:tcPr anchor="ctr"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ko-KR" sz="1400" dirty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kumimoji="1" lang="ko-KR" altLang="en-US" sz="1400" dirty="0">
                          <a:solidFill>
                            <a:schemeClr val="tx1"/>
                          </a:solidFill>
                        </a:rPr>
                        <a:t>회</a:t>
                      </a:r>
                      <a:endParaRPr kumimoji="1"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7394062"/>
                  </a:ext>
                </a:extLst>
              </a:tr>
            </a:tbl>
          </a:graphicData>
        </a:graphic>
      </p:graphicFrame>
      <p:graphicFrame>
        <p:nvGraphicFramePr>
          <p:cNvPr id="17" name="차트 16">
            <a:extLst>
              <a:ext uri="{FF2B5EF4-FFF2-40B4-BE49-F238E27FC236}">
                <a16:creationId xmlns:a16="http://schemas.microsoft.com/office/drawing/2014/main" id="{42DD7235-9DCC-46B6-B3FA-831D6460C9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81857669"/>
              </p:ext>
            </p:extLst>
          </p:nvPr>
        </p:nvGraphicFramePr>
        <p:xfrm>
          <a:off x="151741" y="1825491"/>
          <a:ext cx="5074683" cy="39206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8" name="그림 17">
            <a:extLst>
              <a:ext uri="{FF2B5EF4-FFF2-40B4-BE49-F238E27FC236}">
                <a16:creationId xmlns:a16="http://schemas.microsoft.com/office/drawing/2014/main" id="{2448B2CC-EDF9-45A1-83AD-C996C7E1E1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7812" y="2268072"/>
            <a:ext cx="726140" cy="3281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719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</TotalTime>
  <Words>293</Words>
  <Application>Microsoft Office PowerPoint</Application>
  <PresentationFormat>와이드스크린</PresentationFormat>
  <Paragraphs>63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游ゴシック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김유림</dc:creator>
  <cp:lastModifiedBy>김유림</cp:lastModifiedBy>
  <cp:revision>10</cp:revision>
  <dcterms:created xsi:type="dcterms:W3CDTF">2019-11-26T04:48:31Z</dcterms:created>
  <dcterms:modified xsi:type="dcterms:W3CDTF">2019-11-26T11:41:29Z</dcterms:modified>
</cp:coreProperties>
</file>