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je43jJ0RxGBs5/6ap+Si/Utryp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Courtney</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Courtney - we asked the question is our weather data in each county different enough to make a comparison? If our data is too homogenous, it wouldn’t make sense to make compare counties. Because our median temperature is different across each county, we can safely make the conclusion that we do have a good sample. </a:t>
            </a:r>
            <a:endParaRPr/>
          </a:p>
        </p:txBody>
      </p:sp>
      <p:sp>
        <p:nvSpPr>
          <p:cNvPr id="200" name="Google Shape;2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Alan and Kyla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change to alphabetical for county list</a:t>
            </a:r>
            <a:endParaRPr/>
          </a:p>
        </p:txBody>
      </p:sp>
      <p:sp>
        <p:nvSpPr>
          <p:cNvPr id="206" name="Google Shape;20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Jorge-what is the homelessness rate for each county. New York has largest homeless population which was our first initial que that hypothesis might be wrong</a:t>
            </a:r>
            <a:endParaRPr/>
          </a:p>
        </p:txBody>
      </p:sp>
      <p:sp>
        <p:nvSpPr>
          <p:cNvPr id="215" name="Google Shape;21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Kyla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After comparing the difference between 2014 and 2015 homelessness, decided to create boxplot to assess if there were any outliers.</a:t>
            </a:r>
            <a:endParaRPr/>
          </a:p>
          <a:p>
            <a:pPr indent="0" lvl="0" marL="0" rtl="0" algn="l">
              <a:spcBef>
                <a:spcPts val="0"/>
              </a:spcBef>
              <a:spcAft>
                <a:spcPts val="0"/>
              </a:spcAft>
              <a:buNone/>
            </a:pPr>
            <a:r>
              <a:rPr lang="en-US"/>
              <a:t>From there, used conditional function to pull out county names that were greater than the upper bound and smaller than the lower bound </a:t>
            </a:r>
            <a:endParaRPr/>
          </a:p>
          <a:p>
            <a:pPr indent="0" lvl="0" marL="0" rtl="0" algn="l">
              <a:spcBef>
                <a:spcPts val="0"/>
              </a:spcBef>
              <a:spcAft>
                <a:spcPts val="0"/>
              </a:spcAft>
              <a:buNone/>
            </a:pPr>
            <a:r>
              <a:rPr lang="en-US"/>
              <a:t>These were </a:t>
            </a:r>
            <a:r>
              <a:rPr lang="en-US" sz="1050">
                <a:solidFill>
                  <a:schemeClr val="dk1"/>
                </a:solidFill>
                <a:highlight>
                  <a:srgbClr val="FFFFFF"/>
                </a:highlight>
              </a:rPr>
              <a:t>['Los_Angeles_County', 'Denver_County', 'King_County', 'New_York_County']</a:t>
            </a:r>
            <a:endParaRPr sz="1050">
              <a:solidFill>
                <a:schemeClr val="dk1"/>
              </a:solidFill>
              <a:highlight>
                <a:srgbClr val="FFFFFF"/>
              </a:highlight>
            </a:endParaRPr>
          </a:p>
          <a:p>
            <a:pPr indent="0" lvl="0" marL="0" rtl="0" algn="l">
              <a:spcBef>
                <a:spcPts val="0"/>
              </a:spcBef>
              <a:spcAft>
                <a:spcPts val="0"/>
              </a:spcAft>
              <a:buNone/>
            </a:pPr>
            <a:r>
              <a:t/>
            </a:r>
            <a:endParaRPr/>
          </a:p>
        </p:txBody>
      </p:sp>
      <p:sp>
        <p:nvSpPr>
          <p:cNvPr id="221" name="Google Shape;22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Everyone</a:t>
            </a:r>
            <a:endParaRPr/>
          </a:p>
        </p:txBody>
      </p:sp>
      <p:sp>
        <p:nvSpPr>
          <p:cNvPr id="230" name="Google Shape;23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Everyone</a:t>
            </a:r>
            <a:endParaRPr/>
          </a:p>
        </p:txBody>
      </p:sp>
      <p:sp>
        <p:nvSpPr>
          <p:cNvPr id="236" name="Google Shape;23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Courtney</a:t>
            </a:r>
            <a:endParaRPr/>
          </a:p>
          <a:p>
            <a:pPr indent="0" lvl="0" marL="0" rtl="0" algn="l">
              <a:spcBef>
                <a:spcPts val="0"/>
              </a:spcBef>
              <a:spcAft>
                <a:spcPts val="0"/>
              </a:spcAft>
              <a:buNone/>
            </a:pPr>
            <a:r>
              <a:t/>
            </a:r>
            <a:endParaRPr/>
          </a:p>
          <a:p>
            <a:pPr indent="-222250" lvl="0" marL="285750" rtl="0" algn="l">
              <a:spcBef>
                <a:spcPts val="0"/>
              </a:spcBef>
              <a:spcAft>
                <a:spcPts val="0"/>
              </a:spcAft>
              <a:buClr>
                <a:srgbClr val="000000"/>
              </a:buClr>
              <a:buSzPts val="1400"/>
              <a:buChar char="•"/>
            </a:pPr>
            <a:r>
              <a:rPr lang="en-US" sz="1400">
                <a:latin typeface="Calibri"/>
                <a:ea typeface="Calibri"/>
                <a:cs typeface="Calibri"/>
                <a:sym typeface="Calibri"/>
              </a:rPr>
              <a:t>The topic of homelessness in major U.S. metropolitan areas has received a great deal of attention over the past few years. </a:t>
            </a:r>
            <a:endParaRPr sz="1400">
              <a:latin typeface="Calibri"/>
              <a:ea typeface="Calibri"/>
              <a:cs typeface="Calibri"/>
              <a:sym typeface="Calibri"/>
            </a:endParaRPr>
          </a:p>
          <a:p>
            <a:pPr indent="-222250" lvl="0" marL="285750" rtl="0" algn="l">
              <a:spcBef>
                <a:spcPts val="1000"/>
              </a:spcBef>
              <a:spcAft>
                <a:spcPts val="0"/>
              </a:spcAft>
              <a:buClr>
                <a:srgbClr val="000000"/>
              </a:buClr>
              <a:buSzPts val="1400"/>
              <a:buChar char="•"/>
            </a:pPr>
            <a:r>
              <a:rPr lang="en-US" sz="1400">
                <a:latin typeface="Calibri"/>
                <a:ea typeface="Calibri"/>
                <a:cs typeface="Calibri"/>
                <a:sym typeface="Calibri"/>
              </a:rPr>
              <a:t>Without trying to understand the root cause of homelessness, we attempted to understand if weather plays a factor in the rates of homelessness across major U.S. metropolitan areas.</a:t>
            </a:r>
            <a:endParaRPr sz="1400"/>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aca713dce_8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aca713dce_8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Courtney-For our homelessness data, we used a data set on Data.gov which broke down homelessness by every county in the United States. This data was from the years 2014 and 2015.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aca713dce_8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aca713dce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Courtney-We got our climate data from the National Centers for environmental information, which upon request will send you data broken down by one specific weather station in your selected County of interest. This proved rather tedious, as we had to have them email us each dataset, then rename it as the county name.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aca713dce_8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aca713dce_8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Courtney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Kyla to remember:</a:t>
            </a:r>
            <a:endParaRPr/>
          </a:p>
          <a:p>
            <a:pPr indent="0" lvl="0" marL="0" rtl="0" algn="l">
              <a:spcBef>
                <a:spcPts val="0"/>
              </a:spcBef>
              <a:spcAft>
                <a:spcPts val="0"/>
              </a:spcAft>
              <a:buNone/>
            </a:pPr>
            <a:r>
              <a:rPr lang="en-US"/>
              <a:t>Truth value of a Series is ambiguous. Use a.empty, a.bool(), a.item(), a.all()</a:t>
            </a:r>
            <a:endParaRPr/>
          </a:p>
        </p:txBody>
      </p:sp>
      <p:sp>
        <p:nvSpPr>
          <p:cNvPr id="174" name="Google Shape;17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aca713dce_8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aca713dce_8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Challenge was that weather data was all in individual CSVs based on county. Created a for loop to retrieve “Date” and “Hourly temperature” from each csv then calculated mean, median, max and min temperatures for only the month of January as the homeless data was recorded in January. This data was then made into a new data frame and each subsequent county was appended to this summary data frame. We used summary data for the gmap and the scatter plot.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Using the same logic, we also created a data frame that recorded all temperatures from each county and put them in a master data frame for our boxplot analysis.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Courtney - </a:t>
            </a:r>
            <a:endParaRPr/>
          </a:p>
        </p:txBody>
      </p:sp>
      <p:sp>
        <p:nvSpPr>
          <p:cNvPr id="188" name="Google Shape;18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Alan </a:t>
            </a:r>
            <a:endParaRPr/>
          </a:p>
        </p:txBody>
      </p:sp>
      <p:sp>
        <p:nvSpPr>
          <p:cNvPr id="194" name="Google Shape;19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16"/>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3" name="Google Shape;13;p16"/>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6"/>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5" name="Google Shape;15;p16"/>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6"/>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2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25"/>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rmAutofit/>
          </a:bodyPr>
          <a:lstStyle>
            <a:lvl1pPr lvl="0" marR="0" rtl="0" algn="ctr">
              <a:spcBef>
                <a:spcPts val="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lvl="3"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l">
              <a:spcBef>
                <a:spcPts val="1000"/>
              </a:spcBef>
              <a:spcAft>
                <a:spcPts val="100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80" name="Google Shape;80;p25"/>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2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2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26"/>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6"/>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2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2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27"/>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4" name="Google Shape;94;p27"/>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5" name="Google Shape;95;p27"/>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7"/>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27"/>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2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2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28"/>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8"/>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2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2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29"/>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1" name="Google Shape;111;p29"/>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2" name="Google Shape;112;p29"/>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9"/>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29"/>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2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3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30"/>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0"/>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30"/>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3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3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31"/>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9" name="Google Shape;129;p3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3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3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32"/>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2"/>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3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pic>
        <p:nvPicPr>
          <p:cNvPr descr="Celestia-R1---OverlayContentHD.png" id="19" name="Google Shape;19;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2" name="Google Shape;22;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pic>
        <p:nvPicPr>
          <p:cNvPr descr="Celestia-R1---OverlayContentHD.png" id="26" name="Google Shape;26;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7" name="Google Shape;27;p18"/>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29" name="Google Shape;29;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pic>
        <p:nvPicPr>
          <p:cNvPr descr="Celestia-R1---OverlayContentHD.png" id="33" name="Google Shape;33;p1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4" name="Google Shape;34;p1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6" name="Google Shape;36;p19"/>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7" name="Google Shape;37;p1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0"/>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3" name="Google Shape;43;p20"/>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4" name="Google Shape;44;p20"/>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5" name="Google Shape;45;p20"/>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6" name="Google Shape;46;p2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pic>
        <p:nvPicPr>
          <p:cNvPr descr="Celestia-R1---OverlayContentHD.png" id="50" name="Google Shape;50;p2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1" name="Google Shape;51;p2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pic>
        <p:nvPicPr>
          <p:cNvPr descr="Celestia-R1---OverlayContentHD.png" id="56" name="Google Shape;56;p2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7" name="Google Shape;57;p2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2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23"/>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23"/>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2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2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24"/>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rmAutofit/>
          </a:bodyPr>
          <a:lstStyle>
            <a:lvl1pPr lvl="0" marR="0" rtl="0" algn="ctr">
              <a:spcBef>
                <a:spcPts val="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lvl="3"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l">
              <a:spcBef>
                <a:spcPts val="1000"/>
              </a:spcBef>
              <a:spcAft>
                <a:spcPts val="100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72" name="Google Shape;72;p24"/>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2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5"/>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592136" y="1259229"/>
            <a:ext cx="10813763" cy="1933476"/>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rgbClr val="FFFF00"/>
              </a:buClr>
              <a:buSzPts val="6569"/>
              <a:buFont typeface="Arial"/>
              <a:buNone/>
            </a:pPr>
            <a:r>
              <a:rPr lang="en-US" sz="6569">
                <a:solidFill>
                  <a:srgbClr val="FFFF00"/>
                </a:solidFill>
                <a:latin typeface="Arial"/>
                <a:ea typeface="Arial"/>
                <a:cs typeface="Arial"/>
                <a:sym typeface="Arial"/>
              </a:rPr>
              <a:t>HOMELESSNESS</a:t>
            </a:r>
            <a:r>
              <a:rPr lang="en-US" sz="5400">
                <a:solidFill>
                  <a:srgbClr val="FFFF00"/>
                </a:solidFill>
                <a:latin typeface="Arial"/>
                <a:ea typeface="Arial"/>
                <a:cs typeface="Arial"/>
                <a:sym typeface="Arial"/>
              </a:rPr>
              <a:t> &amp; </a:t>
            </a:r>
            <a:r>
              <a:rPr lang="en-US" sz="6569">
                <a:solidFill>
                  <a:srgbClr val="FFFF00"/>
                </a:solidFill>
                <a:latin typeface="Arial"/>
                <a:ea typeface="Arial"/>
                <a:cs typeface="Arial"/>
                <a:sym typeface="Arial"/>
              </a:rPr>
              <a:t>WEATHER</a:t>
            </a:r>
            <a:endParaRPr/>
          </a:p>
        </p:txBody>
      </p:sp>
      <p:sp>
        <p:nvSpPr>
          <p:cNvPr id="145" name="Google Shape;145;p1"/>
          <p:cNvSpPr txBox="1"/>
          <p:nvPr>
            <p:ph idx="1" type="subTitle"/>
          </p:nvPr>
        </p:nvSpPr>
        <p:spPr>
          <a:xfrm>
            <a:off x="9360724" y="4457480"/>
            <a:ext cx="1925783" cy="1933476"/>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800"/>
              <a:buNone/>
            </a:pPr>
            <a:r>
              <a:rPr lang="en-US"/>
              <a:t>ALAN AHMATOVIC</a:t>
            </a:r>
            <a:endParaRPr/>
          </a:p>
          <a:p>
            <a:pPr indent="0" lvl="0" marL="0" rtl="0" algn="r">
              <a:spcBef>
                <a:spcPts val="1000"/>
              </a:spcBef>
              <a:spcAft>
                <a:spcPts val="0"/>
              </a:spcAft>
              <a:buSzPts val="1800"/>
              <a:buNone/>
            </a:pPr>
            <a:r>
              <a:rPr lang="en-US"/>
              <a:t>COURTNEY MACDONALD</a:t>
            </a:r>
            <a:endParaRPr/>
          </a:p>
          <a:p>
            <a:pPr indent="0" lvl="0" marL="0" rtl="0" algn="r">
              <a:spcBef>
                <a:spcPts val="1000"/>
              </a:spcBef>
              <a:spcAft>
                <a:spcPts val="0"/>
              </a:spcAft>
              <a:buSzPts val="1800"/>
              <a:buNone/>
            </a:pPr>
            <a:r>
              <a:rPr lang="en-US"/>
              <a:t>KYLA GELEV</a:t>
            </a:r>
            <a:endParaRPr/>
          </a:p>
          <a:p>
            <a:pPr indent="0" lvl="0" marL="0" rtl="0" algn="r">
              <a:spcBef>
                <a:spcPts val="1000"/>
              </a:spcBef>
              <a:spcAft>
                <a:spcPts val="0"/>
              </a:spcAft>
              <a:buSzPts val="1800"/>
              <a:buNone/>
            </a:pPr>
            <a:r>
              <a:rPr lang="en-US"/>
              <a:t>JORGE CHAVEZ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 name="Shape 201"/>
        <p:cNvGrpSpPr/>
        <p:nvPr/>
      </p:nvGrpSpPr>
      <p:grpSpPr>
        <a:xfrm>
          <a:off x="0" y="0"/>
          <a:ext cx="0" cy="0"/>
          <a:chOff x="0" y="0"/>
          <a:chExt cx="0" cy="0"/>
        </a:xfrm>
      </p:grpSpPr>
      <p:pic>
        <p:nvPicPr>
          <p:cNvPr id="202" name="Google Shape;202;p4"/>
          <p:cNvPicPr preferRelativeResize="0"/>
          <p:nvPr/>
        </p:nvPicPr>
        <p:blipFill>
          <a:blip r:embed="rId3">
            <a:alphaModFix/>
          </a:blip>
          <a:stretch>
            <a:fillRect/>
          </a:stretch>
        </p:blipFill>
        <p:spPr>
          <a:xfrm>
            <a:off x="287950" y="194000"/>
            <a:ext cx="6478450" cy="6478450"/>
          </a:xfrm>
          <a:prstGeom prst="rect">
            <a:avLst/>
          </a:prstGeom>
          <a:noFill/>
          <a:ln>
            <a:noFill/>
          </a:ln>
        </p:spPr>
      </p:pic>
      <p:sp>
        <p:nvSpPr>
          <p:cNvPr id="203" name="Google Shape;203;p4"/>
          <p:cNvSpPr txBox="1"/>
          <p:nvPr/>
        </p:nvSpPr>
        <p:spPr>
          <a:xfrm>
            <a:off x="7056125" y="2967300"/>
            <a:ext cx="4914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Is our weather data heterogenous enough to use as a sample?</a:t>
            </a:r>
            <a:endParaRPr b="1" sz="24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7" name="Shape 207"/>
        <p:cNvGrpSpPr/>
        <p:nvPr/>
      </p:nvGrpSpPr>
      <p:grpSpPr>
        <a:xfrm>
          <a:off x="0" y="0"/>
          <a:ext cx="0" cy="0"/>
          <a:chOff x="0" y="0"/>
          <a:chExt cx="0" cy="0"/>
        </a:xfrm>
      </p:grpSpPr>
      <p:sp>
        <p:nvSpPr>
          <p:cNvPr id="208" name="Google Shape;208;p6"/>
          <p:cNvSpPr txBox="1"/>
          <p:nvPr>
            <p:ph type="title"/>
          </p:nvPr>
        </p:nvSpPr>
        <p:spPr>
          <a:xfrm>
            <a:off x="1143000" y="207945"/>
            <a:ext cx="9586800" cy="1456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br>
              <a:rPr b="1" lang="en-US" sz="2400"/>
            </a:br>
            <a:r>
              <a:rPr b="1" lang="en-US" sz="2400">
                <a:solidFill>
                  <a:srgbClr val="000000"/>
                </a:solidFill>
              </a:rPr>
              <a:t>What is the </a:t>
            </a:r>
            <a:r>
              <a:rPr b="1" lang="en-US" sz="2400">
                <a:solidFill>
                  <a:srgbClr val="FF00FF"/>
                </a:solidFill>
              </a:rPr>
              <a:t>population</a:t>
            </a:r>
            <a:r>
              <a:rPr b="1" lang="en-US" sz="2400">
                <a:solidFill>
                  <a:srgbClr val="000000"/>
                </a:solidFill>
              </a:rPr>
              <a:t> and </a:t>
            </a:r>
            <a:r>
              <a:rPr b="1" lang="en-US" sz="2400">
                <a:solidFill>
                  <a:srgbClr val="FF00FF"/>
                </a:solidFill>
              </a:rPr>
              <a:t>number</a:t>
            </a:r>
            <a:r>
              <a:rPr b="1" lang="en-US" sz="2400">
                <a:solidFill>
                  <a:srgbClr val="000000"/>
                </a:solidFill>
              </a:rPr>
              <a:t> of homeless per county?</a:t>
            </a:r>
            <a:r>
              <a:rPr b="1" lang="en-US" sz="2400">
                <a:solidFill>
                  <a:schemeClr val="lt1"/>
                </a:solidFill>
              </a:rPr>
              <a:t>?</a:t>
            </a:r>
            <a:endParaRPr sz="2400">
              <a:solidFill>
                <a:srgbClr val="FFFF00"/>
              </a:solidFill>
            </a:endParaRPr>
          </a:p>
        </p:txBody>
      </p:sp>
      <p:sp>
        <p:nvSpPr>
          <p:cNvPr id="209" name="Google Shape;209;p6"/>
          <p:cNvSpPr txBox="1"/>
          <p:nvPr/>
        </p:nvSpPr>
        <p:spPr>
          <a:xfrm>
            <a:off x="2121905" y="2165402"/>
            <a:ext cx="17475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Bar Chart 1</a:t>
            </a:r>
            <a:endParaRPr/>
          </a:p>
        </p:txBody>
      </p:sp>
      <p:sp>
        <p:nvSpPr>
          <p:cNvPr id="210" name="Google Shape;210;p6"/>
          <p:cNvSpPr txBox="1"/>
          <p:nvPr/>
        </p:nvSpPr>
        <p:spPr>
          <a:xfrm>
            <a:off x="8322530" y="2196636"/>
            <a:ext cx="17475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Bar Chart 2</a:t>
            </a:r>
            <a:endParaRPr/>
          </a:p>
        </p:txBody>
      </p:sp>
      <p:pic>
        <p:nvPicPr>
          <p:cNvPr id="211" name="Google Shape;211;p6"/>
          <p:cNvPicPr preferRelativeResize="0"/>
          <p:nvPr/>
        </p:nvPicPr>
        <p:blipFill>
          <a:blip r:embed="rId3">
            <a:alphaModFix/>
          </a:blip>
          <a:stretch>
            <a:fillRect/>
          </a:stretch>
        </p:blipFill>
        <p:spPr>
          <a:xfrm>
            <a:off x="1143000" y="1664159"/>
            <a:ext cx="4693655" cy="4018465"/>
          </a:xfrm>
          <a:prstGeom prst="rect">
            <a:avLst/>
          </a:prstGeom>
          <a:noFill/>
          <a:ln>
            <a:noFill/>
          </a:ln>
        </p:spPr>
      </p:pic>
      <p:pic>
        <p:nvPicPr>
          <p:cNvPr id="212" name="Google Shape;212;p6"/>
          <p:cNvPicPr preferRelativeResize="0"/>
          <p:nvPr/>
        </p:nvPicPr>
        <p:blipFill>
          <a:blip r:embed="rId4">
            <a:alphaModFix/>
          </a:blip>
          <a:stretch>
            <a:fillRect/>
          </a:stretch>
        </p:blipFill>
        <p:spPr>
          <a:xfrm>
            <a:off x="5735725" y="1790950"/>
            <a:ext cx="5634875" cy="375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6" name="Shape 216"/>
        <p:cNvGrpSpPr/>
        <p:nvPr/>
      </p:nvGrpSpPr>
      <p:grpSpPr>
        <a:xfrm>
          <a:off x="0" y="0"/>
          <a:ext cx="0" cy="0"/>
          <a:chOff x="0" y="0"/>
          <a:chExt cx="0" cy="0"/>
        </a:xfrm>
      </p:grpSpPr>
      <p:sp>
        <p:nvSpPr>
          <p:cNvPr id="217" name="Google Shape;217;p7"/>
          <p:cNvSpPr txBox="1"/>
          <p:nvPr>
            <p:ph type="title"/>
          </p:nvPr>
        </p:nvSpPr>
        <p:spPr>
          <a:xfrm>
            <a:off x="574289" y="676507"/>
            <a:ext cx="10131425" cy="1456267"/>
          </a:xfrm>
          <a:prstGeom prst="rect">
            <a:avLst/>
          </a:prstGeom>
          <a:noFill/>
          <a:ln>
            <a:noFill/>
          </a:ln>
        </p:spPr>
        <p:txBody>
          <a:bodyPr anchorCtr="0" anchor="ctr" bIns="45700" lIns="91425" spcFirstLastPara="1" rIns="91425" wrap="square" tIns="45700">
            <a:noAutofit/>
          </a:bodyPr>
          <a:lstStyle/>
          <a:p>
            <a:pPr indent="-342900" lvl="0" marL="342900" rtl="0" algn="l">
              <a:spcBef>
                <a:spcPts val="0"/>
              </a:spcBef>
              <a:spcAft>
                <a:spcPts val="0"/>
              </a:spcAft>
              <a:buClr>
                <a:schemeClr val="lt1"/>
              </a:buClr>
              <a:buSzPts val="2400"/>
              <a:buFont typeface="Noto Sans Symbols"/>
              <a:buChar char="❖"/>
            </a:pPr>
            <a:r>
              <a:rPr b="1" lang="en-US" sz="2400">
                <a:solidFill>
                  <a:srgbClr val="000000"/>
                </a:solidFill>
              </a:rPr>
              <a:t>Is there a difference in homelessness </a:t>
            </a:r>
            <a:r>
              <a:rPr b="1" lang="en-US" sz="2400">
                <a:solidFill>
                  <a:srgbClr val="FF00FF"/>
                </a:solidFill>
              </a:rPr>
              <a:t>rates</a:t>
            </a:r>
            <a:r>
              <a:rPr b="1" lang="en-US" sz="2400">
                <a:solidFill>
                  <a:srgbClr val="000000"/>
                </a:solidFill>
              </a:rPr>
              <a:t> across different U.S. metropolitan areas?</a:t>
            </a:r>
            <a:r>
              <a:rPr b="1" lang="en-US" sz="2400">
                <a:solidFill>
                  <a:srgbClr val="000000"/>
                </a:solidFill>
              </a:rPr>
              <a:t> </a:t>
            </a:r>
            <a:br>
              <a:rPr b="1" lang="en-US" sz="2400">
                <a:solidFill>
                  <a:srgbClr val="000000"/>
                </a:solidFill>
              </a:rPr>
            </a:br>
            <a:br>
              <a:rPr b="1" lang="en-US" sz="2400">
                <a:solidFill>
                  <a:srgbClr val="000000"/>
                </a:solidFill>
              </a:rPr>
            </a:br>
            <a:br>
              <a:rPr lang="en-US" sz="2400"/>
            </a:br>
            <a:endParaRPr sz="2400"/>
          </a:p>
        </p:txBody>
      </p:sp>
      <p:pic>
        <p:nvPicPr>
          <p:cNvPr id="218" name="Google Shape;218;p7"/>
          <p:cNvPicPr preferRelativeResize="0"/>
          <p:nvPr/>
        </p:nvPicPr>
        <p:blipFill>
          <a:blip r:embed="rId3">
            <a:alphaModFix/>
          </a:blip>
          <a:stretch>
            <a:fillRect/>
          </a:stretch>
        </p:blipFill>
        <p:spPr>
          <a:xfrm>
            <a:off x="845975" y="1336625"/>
            <a:ext cx="9859751" cy="5368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8"/>
          <p:cNvSpPr txBox="1"/>
          <p:nvPr>
            <p:ph type="title"/>
          </p:nvPr>
        </p:nvSpPr>
        <p:spPr>
          <a:xfrm>
            <a:off x="1030350" y="0"/>
            <a:ext cx="10131300" cy="1555500"/>
          </a:xfrm>
          <a:prstGeom prst="rect">
            <a:avLst/>
          </a:prstGeom>
          <a:noFill/>
          <a:ln>
            <a:noFill/>
          </a:ln>
        </p:spPr>
        <p:txBody>
          <a:bodyPr anchorCtr="0" anchor="ctr" bIns="45700" lIns="91425" spcFirstLastPara="1" rIns="91425" wrap="square" tIns="45700">
            <a:normAutofit/>
          </a:bodyPr>
          <a:lstStyle/>
          <a:p>
            <a:pPr indent="-571500" lvl="0" marL="571500" rtl="0" algn="l">
              <a:spcBef>
                <a:spcPts val="0"/>
              </a:spcBef>
              <a:spcAft>
                <a:spcPts val="0"/>
              </a:spcAft>
              <a:buClr>
                <a:schemeClr val="lt1"/>
              </a:buClr>
              <a:buSzPts val="3240"/>
              <a:buFont typeface="Noto Sans Symbols"/>
              <a:buChar char="❖"/>
            </a:pPr>
            <a:br>
              <a:rPr b="1" lang="en-US" sz="3240"/>
            </a:br>
            <a:r>
              <a:rPr b="1" lang="en-US" sz="2440">
                <a:solidFill>
                  <a:srgbClr val="000000"/>
                </a:solidFill>
              </a:rPr>
              <a:t>Does </a:t>
            </a:r>
            <a:r>
              <a:rPr b="1" lang="en-US" sz="2440">
                <a:solidFill>
                  <a:srgbClr val="000000"/>
                </a:solidFill>
              </a:rPr>
              <a:t>weather play a factor and is there any statistical significance?</a:t>
            </a:r>
            <a:endParaRPr sz="2440">
              <a:solidFill>
                <a:srgbClr val="000000"/>
              </a:solidFill>
            </a:endParaRPr>
          </a:p>
        </p:txBody>
      </p:sp>
      <p:pic>
        <p:nvPicPr>
          <p:cNvPr id="224" name="Google Shape;224;p8"/>
          <p:cNvPicPr preferRelativeResize="0"/>
          <p:nvPr/>
        </p:nvPicPr>
        <p:blipFill>
          <a:blip r:embed="rId3">
            <a:alphaModFix/>
          </a:blip>
          <a:stretch>
            <a:fillRect/>
          </a:stretch>
        </p:blipFill>
        <p:spPr>
          <a:xfrm>
            <a:off x="0" y="1779696"/>
            <a:ext cx="6648650" cy="4432442"/>
          </a:xfrm>
          <a:prstGeom prst="rect">
            <a:avLst/>
          </a:prstGeom>
          <a:noFill/>
          <a:ln>
            <a:noFill/>
          </a:ln>
        </p:spPr>
      </p:pic>
      <p:pic>
        <p:nvPicPr>
          <p:cNvPr id="225" name="Google Shape;225;p8"/>
          <p:cNvPicPr preferRelativeResize="0"/>
          <p:nvPr/>
        </p:nvPicPr>
        <p:blipFill>
          <a:blip r:embed="rId4">
            <a:alphaModFix/>
          </a:blip>
          <a:stretch>
            <a:fillRect/>
          </a:stretch>
        </p:blipFill>
        <p:spPr>
          <a:xfrm>
            <a:off x="5893925" y="1779700"/>
            <a:ext cx="6648650" cy="4432425"/>
          </a:xfrm>
          <a:prstGeom prst="rect">
            <a:avLst/>
          </a:prstGeom>
          <a:noFill/>
          <a:ln>
            <a:noFill/>
          </a:ln>
        </p:spPr>
      </p:pic>
      <p:sp>
        <p:nvSpPr>
          <p:cNvPr id="226" name="Google Shape;226;p8"/>
          <p:cNvSpPr txBox="1"/>
          <p:nvPr/>
        </p:nvSpPr>
        <p:spPr>
          <a:xfrm>
            <a:off x="602075" y="6288350"/>
            <a:ext cx="5105100" cy="78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2150">
                <a:solidFill>
                  <a:schemeClr val="dk1"/>
                </a:solidFill>
                <a:highlight>
                  <a:srgbClr val="FFFFFF"/>
                </a:highlight>
              </a:rPr>
              <a:t>The correlation coefficient is -0.07</a:t>
            </a:r>
            <a:endParaRPr b="1" sz="2150">
              <a:solidFill>
                <a:schemeClr val="dk1"/>
              </a:solidFill>
              <a:highlight>
                <a:srgbClr val="FFFFFF"/>
              </a:highlight>
            </a:endParaRPr>
          </a:p>
          <a:p>
            <a:pPr indent="0" lvl="0" marL="0" rtl="0" algn="l">
              <a:spcBef>
                <a:spcPts val="0"/>
              </a:spcBef>
              <a:spcAft>
                <a:spcPts val="0"/>
              </a:spcAft>
              <a:buNone/>
            </a:pPr>
            <a:r>
              <a:t/>
            </a:r>
            <a:endParaRPr>
              <a:latin typeface="Calibri"/>
              <a:ea typeface="Calibri"/>
              <a:cs typeface="Calibri"/>
              <a:sym typeface="Calibri"/>
            </a:endParaRPr>
          </a:p>
        </p:txBody>
      </p:sp>
      <p:sp>
        <p:nvSpPr>
          <p:cNvPr id="227" name="Google Shape;227;p8"/>
          <p:cNvSpPr txBox="1"/>
          <p:nvPr/>
        </p:nvSpPr>
        <p:spPr>
          <a:xfrm>
            <a:off x="6621875" y="6288350"/>
            <a:ext cx="5105100" cy="78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150">
                <a:solidFill>
                  <a:schemeClr val="dk1"/>
                </a:solidFill>
                <a:highlight>
                  <a:srgbClr val="FFFFFF"/>
                </a:highlight>
              </a:rPr>
              <a:t>The correlation coefficient is 0.13</a:t>
            </a:r>
            <a:endParaRPr b="1" sz="2150">
              <a:solidFill>
                <a:schemeClr val="dk1"/>
              </a:solidFill>
              <a:highlight>
                <a:srgbClr val="FFFFFF"/>
              </a:highlight>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1"/>
          <p:cNvSpPr txBox="1"/>
          <p:nvPr>
            <p:ph type="title"/>
          </p:nvPr>
        </p:nvSpPr>
        <p:spPr>
          <a:xfrm>
            <a:off x="0" y="304800"/>
            <a:ext cx="12192000" cy="1380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Calibri"/>
              <a:buNone/>
            </a:pPr>
            <a:r>
              <a:rPr b="1" lang="en-US" u="sng"/>
              <a:t>Conclusion and Discussion</a:t>
            </a:r>
            <a:endParaRPr/>
          </a:p>
        </p:txBody>
      </p:sp>
      <p:sp>
        <p:nvSpPr>
          <p:cNvPr id="233" name="Google Shape;233;p11"/>
          <p:cNvSpPr txBox="1"/>
          <p:nvPr>
            <p:ph idx="1" type="body"/>
          </p:nvPr>
        </p:nvSpPr>
        <p:spPr>
          <a:xfrm>
            <a:off x="1231950" y="1984025"/>
            <a:ext cx="9728100" cy="3374400"/>
          </a:xfrm>
          <a:prstGeom prst="rect">
            <a:avLst/>
          </a:prstGeom>
          <a:noFill/>
          <a:ln>
            <a:noFill/>
          </a:ln>
        </p:spPr>
        <p:txBody>
          <a:bodyPr anchorCtr="0" anchor="ctr" bIns="45700" lIns="91425" spcFirstLastPara="1" rIns="91425" wrap="square" tIns="45700">
            <a:normAutofit/>
          </a:bodyPr>
          <a:lstStyle/>
          <a:p>
            <a:pPr indent="0" lvl="0" marL="285750" rtl="0" algn="l">
              <a:spcBef>
                <a:spcPts val="0"/>
              </a:spcBef>
              <a:spcAft>
                <a:spcPts val="0"/>
              </a:spcAft>
              <a:buNone/>
            </a:pPr>
            <a:r>
              <a:rPr lang="en-US" sz="2100"/>
              <a:t>Summary of findings</a:t>
            </a:r>
            <a:endParaRPr sz="2100"/>
          </a:p>
          <a:p>
            <a:pPr indent="-304800" lvl="1" marL="742950" rtl="0" algn="l">
              <a:lnSpc>
                <a:spcPct val="80000"/>
              </a:lnSpc>
              <a:spcBef>
                <a:spcPts val="1000"/>
              </a:spcBef>
              <a:spcAft>
                <a:spcPts val="0"/>
              </a:spcAft>
              <a:buSzPts val="2100"/>
              <a:buChar char="•"/>
            </a:pPr>
            <a:r>
              <a:rPr lang="en-US" sz="2000"/>
              <a:t>Given the results of our analysis, there is no significant correlation between warmer weather and higher rates of homelessness in major U.S. metropolitan counties</a:t>
            </a:r>
            <a:endParaRPr sz="2100"/>
          </a:p>
          <a:p>
            <a:pPr indent="-304800" lvl="1" marL="742950" rtl="0" algn="l">
              <a:spcBef>
                <a:spcPts val="0"/>
              </a:spcBef>
              <a:spcAft>
                <a:spcPts val="0"/>
              </a:spcAft>
              <a:buSzPts val="2100"/>
              <a:buChar char="•"/>
            </a:pPr>
            <a:r>
              <a:rPr lang="en-US" sz="1900"/>
              <a:t>Even after removing outliers from the dataset, we found that there was no significant correlation between weather and homelessness rate</a:t>
            </a:r>
            <a:endParaRPr sz="1900">
              <a:solidFill>
                <a:srgbClr val="FF0000"/>
              </a:solidFill>
            </a:endParaRPr>
          </a:p>
          <a:p>
            <a:pPr indent="0" lvl="0" marL="285750" rtl="0" algn="l">
              <a:spcBef>
                <a:spcPts val="1000"/>
              </a:spcBef>
              <a:spcAft>
                <a:spcPts val="0"/>
              </a:spcAft>
              <a:buNone/>
            </a:pPr>
            <a:r>
              <a:rPr lang="en-US" sz="2100">
                <a:solidFill>
                  <a:schemeClr val="lt2"/>
                </a:solidFill>
              </a:rPr>
              <a:t>By looking at the data we can conclude that:</a:t>
            </a:r>
            <a:endParaRPr sz="2100">
              <a:solidFill>
                <a:schemeClr val="lt2"/>
              </a:solidFill>
            </a:endParaRPr>
          </a:p>
          <a:p>
            <a:pPr indent="-304800" lvl="1" marL="742950" rtl="0" algn="l">
              <a:spcBef>
                <a:spcPts val="1000"/>
              </a:spcBef>
              <a:spcAft>
                <a:spcPts val="0"/>
              </a:spcAft>
              <a:buClr>
                <a:schemeClr val="lt2"/>
              </a:buClr>
              <a:buSzPts val="2100"/>
              <a:buChar char="•"/>
            </a:pPr>
            <a:r>
              <a:rPr lang="en-US" sz="2100"/>
              <a:t>There is not enough evidence to support the validity of our hypothesis</a:t>
            </a:r>
            <a:endParaRPr sz="2100"/>
          </a:p>
          <a:p>
            <a:pPr indent="-304800" lvl="1" marL="742950" rtl="0" algn="l">
              <a:spcBef>
                <a:spcPts val="1000"/>
              </a:spcBef>
              <a:spcAft>
                <a:spcPts val="0"/>
              </a:spcAft>
              <a:buSzPts val="2100"/>
              <a:buChar char="•"/>
            </a:pPr>
            <a:r>
              <a:rPr lang="en-US" sz="2100"/>
              <a:t>Therefore, our hypothesis is </a:t>
            </a:r>
            <a:r>
              <a:rPr lang="en-US" sz="2100">
                <a:solidFill>
                  <a:srgbClr val="FF0000"/>
                </a:solidFill>
              </a:rPr>
              <a:t>FALSE</a:t>
            </a:r>
            <a:endParaRPr sz="21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2"/>
          <p:cNvSpPr txBox="1"/>
          <p:nvPr>
            <p:ph type="title"/>
          </p:nvPr>
        </p:nvSpPr>
        <p:spPr>
          <a:xfrm>
            <a:off x="670501" y="402300"/>
            <a:ext cx="10851000" cy="1456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b="1" lang="en-US" sz="3200" u="sng"/>
              <a:t>Post-Mortem</a:t>
            </a:r>
            <a:endParaRPr/>
          </a:p>
        </p:txBody>
      </p:sp>
      <p:sp>
        <p:nvSpPr>
          <p:cNvPr id="239" name="Google Shape;239;p12"/>
          <p:cNvSpPr txBox="1"/>
          <p:nvPr>
            <p:ph idx="1" type="body"/>
          </p:nvPr>
        </p:nvSpPr>
        <p:spPr>
          <a:xfrm>
            <a:off x="670500" y="1858500"/>
            <a:ext cx="10131300" cy="4424700"/>
          </a:xfrm>
          <a:prstGeom prst="rect">
            <a:avLst/>
          </a:prstGeom>
          <a:noFill/>
          <a:ln>
            <a:noFill/>
          </a:ln>
        </p:spPr>
        <p:txBody>
          <a:bodyPr anchorCtr="0" anchor="ctr" bIns="45700" lIns="91425" spcFirstLastPara="1" rIns="91425" wrap="square" tIns="45700">
            <a:normAutofit/>
          </a:bodyPr>
          <a:lstStyle/>
          <a:p>
            <a:pPr indent="-342900" lvl="0" marL="457200" rtl="0" algn="l">
              <a:spcBef>
                <a:spcPts val="0"/>
              </a:spcBef>
              <a:spcAft>
                <a:spcPts val="0"/>
              </a:spcAft>
              <a:buSzPts val="1800"/>
              <a:buChar char="•"/>
            </a:pPr>
            <a:r>
              <a:rPr lang="en-US" sz="2000">
                <a:latin typeface="Arial"/>
                <a:ea typeface="Arial"/>
                <a:cs typeface="Arial"/>
                <a:sym typeface="Arial"/>
              </a:rPr>
              <a:t>Finding quality data that aligned with our hypothesis</a:t>
            </a:r>
            <a:endParaRPr sz="2000">
              <a:latin typeface="Arial"/>
              <a:ea typeface="Arial"/>
              <a:cs typeface="Arial"/>
              <a:sym typeface="Arial"/>
            </a:endParaRPr>
          </a:p>
          <a:p>
            <a:pPr indent="-355600" lvl="0" marL="457200" rtl="0" algn="l">
              <a:spcBef>
                <a:spcPts val="0"/>
              </a:spcBef>
              <a:spcAft>
                <a:spcPts val="0"/>
              </a:spcAft>
              <a:buSzPts val="2000"/>
              <a:buChar char="•"/>
            </a:pPr>
            <a:r>
              <a:rPr lang="en-US" sz="2000">
                <a:latin typeface="Arial"/>
                <a:ea typeface="Arial"/>
                <a:cs typeface="Arial"/>
                <a:sym typeface="Arial"/>
              </a:rPr>
              <a:t>L</a:t>
            </a:r>
            <a:r>
              <a:rPr lang="en-US" sz="2000">
                <a:latin typeface="Arial"/>
                <a:ea typeface="Arial"/>
                <a:cs typeface="Arial"/>
                <a:sym typeface="Arial"/>
              </a:rPr>
              <a:t>imited by the number of years we could explore based on the homelessness data we had (2014-2015) </a:t>
            </a:r>
            <a:endParaRPr sz="2000">
              <a:latin typeface="Arial"/>
              <a:ea typeface="Arial"/>
              <a:cs typeface="Arial"/>
              <a:sym typeface="Arial"/>
            </a:endParaRPr>
          </a:p>
          <a:p>
            <a:pPr indent="-355600" lvl="0" marL="457200" rtl="0" algn="l">
              <a:spcBef>
                <a:spcPts val="1000"/>
              </a:spcBef>
              <a:spcAft>
                <a:spcPts val="0"/>
              </a:spcAft>
              <a:buSzPts val="2000"/>
              <a:buChar char="•"/>
            </a:pPr>
            <a:r>
              <a:rPr lang="en-US" sz="2000">
                <a:latin typeface="Arial"/>
                <a:ea typeface="Arial"/>
                <a:cs typeface="Arial"/>
                <a:sym typeface="Arial"/>
              </a:rPr>
              <a:t>In the future with more time for in depth research we could look for data from additional years</a:t>
            </a:r>
            <a:endParaRPr sz="2000">
              <a:latin typeface="Arial"/>
              <a:ea typeface="Arial"/>
              <a:cs typeface="Arial"/>
              <a:sym typeface="Arial"/>
            </a:endParaRPr>
          </a:p>
          <a:p>
            <a:pPr indent="-355600" lvl="0" marL="457200" rtl="0" algn="l">
              <a:lnSpc>
                <a:spcPct val="115000"/>
              </a:lnSpc>
              <a:spcBef>
                <a:spcPts val="0"/>
              </a:spcBef>
              <a:spcAft>
                <a:spcPts val="0"/>
              </a:spcAft>
              <a:buClr>
                <a:srgbClr val="FFFFFF"/>
              </a:buClr>
              <a:buSzPts val="2000"/>
              <a:buChar char="•"/>
            </a:pPr>
            <a:r>
              <a:rPr lang="en-US" sz="2000">
                <a:solidFill>
                  <a:srgbClr val="FFFFFF"/>
                </a:solidFill>
                <a:latin typeface="Arial"/>
                <a:ea typeface="Arial"/>
                <a:cs typeface="Arial"/>
                <a:sym typeface="Arial"/>
              </a:rPr>
              <a:t>If weather doesn’t have an impact on homelessness, what factors do?</a:t>
            </a:r>
            <a:endParaRPr sz="2000">
              <a:solidFill>
                <a:srgbClr val="FFFFFF"/>
              </a:solidFill>
              <a:latin typeface="Arial"/>
              <a:ea typeface="Arial"/>
              <a:cs typeface="Arial"/>
              <a:sym typeface="Arial"/>
            </a:endParaRPr>
          </a:p>
          <a:p>
            <a:pPr indent="-355600" lvl="2" marL="1371600" rtl="0" algn="l">
              <a:lnSpc>
                <a:spcPct val="115000"/>
              </a:lnSpc>
              <a:spcBef>
                <a:spcPts val="0"/>
              </a:spcBef>
              <a:spcAft>
                <a:spcPts val="0"/>
              </a:spcAft>
              <a:buClr>
                <a:srgbClr val="FFFFFF"/>
              </a:buClr>
              <a:buSzPts val="2000"/>
              <a:buChar char="•"/>
            </a:pPr>
            <a:r>
              <a:rPr lang="en-US" sz="2000">
                <a:solidFill>
                  <a:srgbClr val="FFFFFF"/>
                </a:solidFill>
                <a:latin typeface="Arial"/>
                <a:ea typeface="Arial"/>
                <a:cs typeface="Arial"/>
                <a:sym typeface="Arial"/>
              </a:rPr>
              <a:t>Median income</a:t>
            </a:r>
            <a:endParaRPr sz="2000">
              <a:solidFill>
                <a:srgbClr val="FFFFFF"/>
              </a:solidFill>
              <a:latin typeface="Arial"/>
              <a:ea typeface="Arial"/>
              <a:cs typeface="Arial"/>
              <a:sym typeface="Arial"/>
            </a:endParaRPr>
          </a:p>
          <a:p>
            <a:pPr indent="-355600" lvl="2" marL="1371600" rtl="0" algn="l">
              <a:lnSpc>
                <a:spcPct val="115000"/>
              </a:lnSpc>
              <a:spcBef>
                <a:spcPts val="0"/>
              </a:spcBef>
              <a:spcAft>
                <a:spcPts val="0"/>
              </a:spcAft>
              <a:buClr>
                <a:srgbClr val="FFFFFF"/>
              </a:buClr>
              <a:buSzPts val="2000"/>
              <a:buChar char="•"/>
            </a:pPr>
            <a:r>
              <a:rPr lang="en-US" sz="2000">
                <a:solidFill>
                  <a:srgbClr val="FFFFFF"/>
                </a:solidFill>
                <a:latin typeface="Arial"/>
                <a:ea typeface="Arial"/>
                <a:cs typeface="Arial"/>
                <a:sym typeface="Arial"/>
              </a:rPr>
              <a:t>Local laws</a:t>
            </a:r>
            <a:endParaRPr sz="2000">
              <a:solidFill>
                <a:srgbClr val="FFFFFF"/>
              </a:solidFill>
              <a:latin typeface="Arial"/>
              <a:ea typeface="Arial"/>
              <a:cs typeface="Arial"/>
              <a:sym typeface="Arial"/>
            </a:endParaRPr>
          </a:p>
          <a:p>
            <a:pPr indent="-355600" lvl="2" marL="1371600" rtl="0" algn="l">
              <a:lnSpc>
                <a:spcPct val="115000"/>
              </a:lnSpc>
              <a:spcBef>
                <a:spcPts val="0"/>
              </a:spcBef>
              <a:spcAft>
                <a:spcPts val="0"/>
              </a:spcAft>
              <a:buClr>
                <a:srgbClr val="FFFFFF"/>
              </a:buClr>
              <a:buSzPts val="2000"/>
              <a:buChar char="•"/>
            </a:pPr>
            <a:r>
              <a:rPr lang="en-US" sz="2000">
                <a:solidFill>
                  <a:srgbClr val="FFFFFF"/>
                </a:solidFill>
                <a:latin typeface="Arial"/>
                <a:ea typeface="Arial"/>
                <a:cs typeface="Arial"/>
                <a:sym typeface="Arial"/>
              </a:rPr>
              <a:t>Unemployment</a:t>
            </a:r>
            <a:endParaRPr sz="2000">
              <a:solidFill>
                <a:srgbClr val="FFFFFF"/>
              </a:solidFill>
              <a:latin typeface="Arial"/>
              <a:ea typeface="Arial"/>
              <a:cs typeface="Arial"/>
              <a:sym typeface="Arial"/>
            </a:endParaRPr>
          </a:p>
          <a:p>
            <a:pPr indent="-355600" lvl="2" marL="1371600" rtl="0" algn="l">
              <a:lnSpc>
                <a:spcPct val="115000"/>
              </a:lnSpc>
              <a:spcBef>
                <a:spcPts val="0"/>
              </a:spcBef>
              <a:spcAft>
                <a:spcPts val="0"/>
              </a:spcAft>
              <a:buClr>
                <a:srgbClr val="FFFFFF"/>
              </a:buClr>
              <a:buSzPts val="2000"/>
              <a:buChar char="•"/>
            </a:pPr>
            <a:r>
              <a:rPr lang="en-US" sz="2000">
                <a:solidFill>
                  <a:srgbClr val="FFFFFF"/>
                </a:solidFill>
                <a:latin typeface="Arial"/>
                <a:ea typeface="Arial"/>
                <a:cs typeface="Arial"/>
                <a:sym typeface="Arial"/>
              </a:rPr>
              <a:t>Cost of living</a:t>
            </a:r>
            <a:endParaRPr/>
          </a:p>
          <a:p>
            <a:pPr indent="-171450" lvl="0" marL="285750" rtl="0" algn="l">
              <a:spcBef>
                <a:spcPts val="1200"/>
              </a:spcBef>
              <a:spcAft>
                <a:spcPts val="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3"/>
          <p:cNvSpPr txBox="1"/>
          <p:nvPr>
            <p:ph type="title"/>
          </p:nvPr>
        </p:nvSpPr>
        <p:spPr>
          <a:xfrm>
            <a:off x="0" y="1972725"/>
            <a:ext cx="12192000" cy="1456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Calibri"/>
              <a:buNone/>
            </a:pPr>
            <a:r>
              <a:rPr b="1" lang="en-US" u="sng"/>
              <a:t>Q&amp;A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4"/>
          <p:cNvSpPr txBox="1"/>
          <p:nvPr>
            <p:ph type="title"/>
          </p:nvPr>
        </p:nvSpPr>
        <p:spPr>
          <a:xfrm>
            <a:off x="4714876" y="2338387"/>
            <a:ext cx="3257549"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b="1" lang="en-US"/>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495297" y="1893149"/>
            <a:ext cx="11201400" cy="3071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0000"/>
              </a:buClr>
              <a:buSzPts val="2800"/>
              <a:buFont typeface="Calibri"/>
              <a:buNone/>
            </a:pPr>
            <a:r>
              <a:rPr b="1" lang="en-US" sz="2800">
                <a:solidFill>
                  <a:srgbClr val="FF0000"/>
                </a:solidFill>
              </a:rPr>
              <a:t>OUR QUESTION</a:t>
            </a:r>
            <a:r>
              <a:rPr lang="en-US" sz="2800"/>
              <a:t>: Do U.S. </a:t>
            </a:r>
            <a:r>
              <a:rPr lang="en-US" sz="2800"/>
              <a:t>metropolitan </a:t>
            </a:r>
            <a:r>
              <a:rPr lang="en-US" sz="2800"/>
              <a:t>counties </a:t>
            </a:r>
            <a:r>
              <a:rPr lang="en-US" sz="2800"/>
              <a:t>with warmer weather </a:t>
            </a:r>
            <a:r>
              <a:rPr lang="en-US" sz="2800"/>
              <a:t>have higher rates of homelessness than those with colder weather? </a:t>
            </a:r>
            <a:br>
              <a:rPr lang="en-US" sz="2800"/>
            </a:br>
            <a:br>
              <a:rPr lang="en-US" sz="2800"/>
            </a:br>
            <a:r>
              <a:rPr b="1" lang="en-US" sz="2800">
                <a:solidFill>
                  <a:srgbClr val="FF0000"/>
                </a:solidFill>
              </a:rPr>
              <a:t>HYPOTHESIS</a:t>
            </a:r>
            <a:r>
              <a:rPr lang="en-US" sz="2800">
                <a:solidFill>
                  <a:srgbClr val="FF0000"/>
                </a:solidFill>
              </a:rPr>
              <a:t>: </a:t>
            </a:r>
            <a:r>
              <a:rPr lang="en-US" sz="2800">
                <a:solidFill>
                  <a:srgbClr val="FFFFFF"/>
                </a:solidFill>
              </a:rPr>
              <a:t>IF the weather is warmer than average in a major U.S. metropolitan county THEN it will have a higher homelessness rate</a:t>
            </a:r>
            <a:br>
              <a:rPr lang="en-US" sz="2800"/>
            </a:b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sp>
        <p:nvSpPr>
          <p:cNvPr id="155" name="Google Shape;155;gbaca713dce_8_16"/>
          <p:cNvSpPr txBox="1"/>
          <p:nvPr>
            <p:ph type="title"/>
          </p:nvPr>
        </p:nvSpPr>
        <p:spPr>
          <a:xfrm>
            <a:off x="685801" y="609600"/>
            <a:ext cx="10131300" cy="145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baca713dce_8_16"/>
          <p:cNvSpPr txBox="1"/>
          <p:nvPr>
            <p:ph idx="1" type="body"/>
          </p:nvPr>
        </p:nvSpPr>
        <p:spPr>
          <a:xfrm>
            <a:off x="685801" y="2142067"/>
            <a:ext cx="10131300" cy="3649200"/>
          </a:xfrm>
          <a:prstGeom prst="rect">
            <a:avLst/>
          </a:prstGeom>
        </p:spPr>
        <p:txBody>
          <a:bodyPr anchorCtr="0" anchor="ctr" bIns="45700" lIns="91425" spcFirstLastPara="1" rIns="91425" wrap="square" tIns="45700">
            <a:noAutofit/>
          </a:bodyPr>
          <a:lstStyle/>
          <a:p>
            <a:pPr indent="0" lvl="0" marL="0" rtl="0" algn="l">
              <a:spcBef>
                <a:spcPts val="0"/>
              </a:spcBef>
              <a:spcAft>
                <a:spcPts val="1000"/>
              </a:spcAft>
              <a:buNone/>
            </a:pPr>
            <a:r>
              <a:t/>
            </a:r>
            <a:endParaRPr/>
          </a:p>
        </p:txBody>
      </p:sp>
      <p:pic>
        <p:nvPicPr>
          <p:cNvPr id="157" name="Google Shape;157;gbaca713dce_8_16"/>
          <p:cNvPicPr preferRelativeResize="0"/>
          <p:nvPr/>
        </p:nvPicPr>
        <p:blipFill>
          <a:blip r:embed="rId3">
            <a:alphaModFix/>
          </a:blip>
          <a:stretch>
            <a:fillRect/>
          </a:stretch>
        </p:blipFill>
        <p:spPr>
          <a:xfrm>
            <a:off x="1142900" y="83975"/>
            <a:ext cx="9764925" cy="615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1" name="Shape 161"/>
        <p:cNvGrpSpPr/>
        <p:nvPr/>
      </p:nvGrpSpPr>
      <p:grpSpPr>
        <a:xfrm>
          <a:off x="0" y="0"/>
          <a:ext cx="0" cy="0"/>
          <a:chOff x="0" y="0"/>
          <a:chExt cx="0" cy="0"/>
        </a:xfrm>
      </p:grpSpPr>
      <p:sp>
        <p:nvSpPr>
          <p:cNvPr id="162" name="Google Shape;162;gbaca713dce_8_10"/>
          <p:cNvSpPr txBox="1"/>
          <p:nvPr>
            <p:ph type="title"/>
          </p:nvPr>
        </p:nvSpPr>
        <p:spPr>
          <a:xfrm>
            <a:off x="685801" y="609600"/>
            <a:ext cx="10131300" cy="145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baca713dce_8_10"/>
          <p:cNvSpPr txBox="1"/>
          <p:nvPr>
            <p:ph idx="1" type="body"/>
          </p:nvPr>
        </p:nvSpPr>
        <p:spPr>
          <a:xfrm>
            <a:off x="685801" y="2142067"/>
            <a:ext cx="10131300" cy="3649200"/>
          </a:xfrm>
          <a:prstGeom prst="rect">
            <a:avLst/>
          </a:prstGeom>
        </p:spPr>
        <p:txBody>
          <a:bodyPr anchorCtr="0" anchor="ctr" bIns="45700" lIns="91425" spcFirstLastPara="1" rIns="91425" wrap="square" tIns="45700">
            <a:noAutofit/>
          </a:bodyPr>
          <a:lstStyle/>
          <a:p>
            <a:pPr indent="0" lvl="0" marL="0" rtl="0" algn="l">
              <a:spcBef>
                <a:spcPts val="0"/>
              </a:spcBef>
              <a:spcAft>
                <a:spcPts val="1000"/>
              </a:spcAft>
              <a:buNone/>
            </a:pPr>
            <a:r>
              <a:t/>
            </a:r>
            <a:endParaRPr/>
          </a:p>
        </p:txBody>
      </p:sp>
      <p:pic>
        <p:nvPicPr>
          <p:cNvPr id="164" name="Google Shape;164;gbaca713dce_8_10"/>
          <p:cNvPicPr preferRelativeResize="0"/>
          <p:nvPr/>
        </p:nvPicPr>
        <p:blipFill>
          <a:blip r:embed="rId3">
            <a:alphaModFix/>
          </a:blip>
          <a:stretch>
            <a:fillRect/>
          </a:stretch>
        </p:blipFill>
        <p:spPr>
          <a:xfrm>
            <a:off x="1166325" y="347675"/>
            <a:ext cx="9897701" cy="615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8" name="Shape 168"/>
        <p:cNvGrpSpPr/>
        <p:nvPr/>
      </p:nvGrpSpPr>
      <p:grpSpPr>
        <a:xfrm>
          <a:off x="0" y="0"/>
          <a:ext cx="0" cy="0"/>
          <a:chOff x="0" y="0"/>
          <a:chExt cx="0" cy="0"/>
        </a:xfrm>
      </p:grpSpPr>
      <p:sp>
        <p:nvSpPr>
          <p:cNvPr id="169" name="Google Shape;169;gbaca713dce_8_22"/>
          <p:cNvSpPr txBox="1"/>
          <p:nvPr>
            <p:ph type="title"/>
          </p:nvPr>
        </p:nvSpPr>
        <p:spPr>
          <a:xfrm>
            <a:off x="685801" y="609600"/>
            <a:ext cx="10131300" cy="145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baca713dce_8_22"/>
          <p:cNvSpPr txBox="1"/>
          <p:nvPr>
            <p:ph idx="1" type="body"/>
          </p:nvPr>
        </p:nvSpPr>
        <p:spPr>
          <a:xfrm>
            <a:off x="685801" y="2142067"/>
            <a:ext cx="10131300" cy="3649200"/>
          </a:xfrm>
          <a:prstGeom prst="rect">
            <a:avLst/>
          </a:prstGeom>
        </p:spPr>
        <p:txBody>
          <a:bodyPr anchorCtr="0" anchor="ctr" bIns="45700" lIns="91425" spcFirstLastPara="1" rIns="91425" wrap="square" tIns="45700">
            <a:noAutofit/>
          </a:bodyPr>
          <a:lstStyle/>
          <a:p>
            <a:pPr indent="0" lvl="0" marL="0" rtl="0" algn="l">
              <a:spcBef>
                <a:spcPts val="0"/>
              </a:spcBef>
              <a:spcAft>
                <a:spcPts val="1000"/>
              </a:spcAft>
              <a:buNone/>
            </a:pPr>
            <a:r>
              <a:t/>
            </a:r>
            <a:endParaRPr/>
          </a:p>
        </p:txBody>
      </p:sp>
      <p:pic>
        <p:nvPicPr>
          <p:cNvPr id="171" name="Google Shape;171;gbaca713dce_8_22"/>
          <p:cNvPicPr preferRelativeResize="0"/>
          <p:nvPr/>
        </p:nvPicPr>
        <p:blipFill>
          <a:blip r:embed="rId3">
            <a:alphaModFix/>
          </a:blip>
          <a:stretch>
            <a:fillRect/>
          </a:stretch>
        </p:blipFill>
        <p:spPr>
          <a:xfrm>
            <a:off x="1859236" y="1572436"/>
            <a:ext cx="7760625" cy="371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txBox="1"/>
          <p:nvPr>
            <p:ph type="title"/>
          </p:nvPr>
        </p:nvSpPr>
        <p:spPr>
          <a:xfrm>
            <a:off x="2454600" y="652725"/>
            <a:ext cx="7282800" cy="132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br>
              <a:rPr b="1" lang="en-US" sz="3200" u="sng"/>
            </a:br>
            <a:r>
              <a:rPr b="1" lang="en-US" sz="3200" u="sng"/>
              <a:t>DATA CLEANUP &amp; EXPLORATION</a:t>
            </a:r>
            <a:br>
              <a:rPr b="1" lang="en-US" sz="3200" u="sng"/>
            </a:br>
            <a:endParaRPr b="1" sz="3200" u="sng"/>
          </a:p>
        </p:txBody>
      </p:sp>
      <p:sp>
        <p:nvSpPr>
          <p:cNvPr id="177" name="Google Shape;177;p9"/>
          <p:cNvSpPr txBox="1"/>
          <p:nvPr>
            <p:ph idx="1" type="body"/>
          </p:nvPr>
        </p:nvSpPr>
        <p:spPr>
          <a:xfrm>
            <a:off x="-526525" y="2800050"/>
            <a:ext cx="10131300" cy="3103500"/>
          </a:xfrm>
          <a:prstGeom prst="rect">
            <a:avLst/>
          </a:prstGeom>
          <a:noFill/>
          <a:ln>
            <a:noFill/>
          </a:ln>
        </p:spPr>
        <p:txBody>
          <a:bodyPr anchorCtr="0" anchor="ctr" bIns="45700" lIns="91425" spcFirstLastPara="1" rIns="91425" wrap="square" tIns="45700">
            <a:normAutofit/>
          </a:bodyPr>
          <a:lstStyle/>
          <a:p>
            <a:pPr indent="0" lvl="0" marL="742950" rtl="0" algn="l">
              <a:spcBef>
                <a:spcPts val="0"/>
              </a:spcBef>
              <a:spcAft>
                <a:spcPts val="0"/>
              </a:spcAft>
              <a:buNone/>
            </a:pPr>
            <a:r>
              <a:rPr b="1" lang="en-US" sz="2100"/>
              <a:t>E</a:t>
            </a:r>
            <a:r>
              <a:rPr b="1" lang="en-US" sz="2100"/>
              <a:t>xploration and cleanup process</a:t>
            </a:r>
            <a:endParaRPr b="1" sz="2100"/>
          </a:p>
          <a:p>
            <a:pPr indent="-298450" lvl="2" marL="1200150" rtl="0" algn="l">
              <a:spcBef>
                <a:spcPts val="0"/>
              </a:spcBef>
              <a:spcAft>
                <a:spcPts val="0"/>
              </a:spcAft>
              <a:buSzPts val="2000"/>
              <a:buChar char="•"/>
            </a:pPr>
            <a:r>
              <a:rPr lang="en-US" sz="2000"/>
              <a:t>Brainstormed different ideas</a:t>
            </a:r>
            <a:endParaRPr sz="2000"/>
          </a:p>
          <a:p>
            <a:pPr indent="-298450" lvl="2" marL="1200150" rtl="0" algn="l">
              <a:spcBef>
                <a:spcPts val="0"/>
              </a:spcBef>
              <a:spcAft>
                <a:spcPts val="0"/>
              </a:spcAft>
              <a:buSzPts val="2000"/>
              <a:buChar char="•"/>
            </a:pPr>
            <a:r>
              <a:rPr lang="en-US" sz="2000"/>
              <a:t>E</a:t>
            </a:r>
            <a:r>
              <a:rPr lang="en-US" sz="2000"/>
              <a:t>xplored government data sources, API’s and Kaggle</a:t>
            </a:r>
            <a:endParaRPr sz="2000"/>
          </a:p>
          <a:p>
            <a:pPr indent="-298450" lvl="2" marL="1200150" rtl="0" algn="l">
              <a:spcBef>
                <a:spcPts val="0"/>
              </a:spcBef>
              <a:spcAft>
                <a:spcPts val="0"/>
              </a:spcAft>
              <a:buSzPts val="2000"/>
              <a:buChar char="•"/>
            </a:pPr>
            <a:r>
              <a:rPr lang="en-US" sz="2000"/>
              <a:t>Obtained raw data as a group then assigned who cleaned what</a:t>
            </a:r>
            <a:endParaRPr sz="2000"/>
          </a:p>
          <a:p>
            <a:pPr indent="0" lvl="0" marL="742950" rtl="0" algn="l">
              <a:spcBef>
                <a:spcPts val="1000"/>
              </a:spcBef>
              <a:spcAft>
                <a:spcPts val="0"/>
              </a:spcAft>
              <a:buNone/>
            </a:pPr>
            <a:r>
              <a:rPr b="1" lang="en-US" sz="2100"/>
              <a:t>Problems exploring the data</a:t>
            </a:r>
            <a:endParaRPr b="1" sz="2100"/>
          </a:p>
          <a:p>
            <a:pPr indent="-298450" lvl="2" marL="1200150" rtl="0" algn="l">
              <a:spcBef>
                <a:spcPts val="1000"/>
              </a:spcBef>
              <a:spcAft>
                <a:spcPts val="0"/>
              </a:spcAft>
              <a:buSzPts val="2000"/>
              <a:buChar char="•"/>
            </a:pPr>
            <a:r>
              <a:rPr lang="en-US" sz="2000"/>
              <a:t>In the weather data, San Francisco had way less data</a:t>
            </a:r>
            <a:endParaRPr sz="2000"/>
          </a:p>
          <a:p>
            <a:pPr indent="-298450" lvl="2" marL="1200150" rtl="0" algn="l">
              <a:spcBef>
                <a:spcPts val="1000"/>
              </a:spcBef>
              <a:spcAft>
                <a:spcPts val="0"/>
              </a:spcAft>
              <a:buSzPts val="2000"/>
              <a:buChar char="•"/>
            </a:pPr>
            <a:r>
              <a:rPr lang="en-US" sz="2000"/>
              <a:t>In</a:t>
            </a:r>
            <a:r>
              <a:rPr lang="en-US" sz="2000"/>
              <a:t> the total population data, t</a:t>
            </a:r>
            <a:r>
              <a:rPr lang="en-US" sz="2000"/>
              <a:t>he 2014 population column header had a space </a:t>
            </a:r>
            <a:endParaRPr sz="2000"/>
          </a:p>
          <a:p>
            <a:pPr indent="-298450" lvl="2" marL="1200150" rtl="0" algn="l">
              <a:spcBef>
                <a:spcPts val="1000"/>
              </a:spcBef>
              <a:spcAft>
                <a:spcPts val="0"/>
              </a:spcAft>
              <a:buSzPts val="2000"/>
              <a:buChar char="•"/>
            </a:pPr>
            <a:r>
              <a:rPr lang="en-US" sz="2000"/>
              <a:t>Running through csv file with a conditional statement when the truth value in a series was ambiguous </a:t>
            </a:r>
            <a:endParaRPr sz="2000"/>
          </a:p>
          <a:p>
            <a:pPr indent="0" lvl="0" marL="0" rtl="0" algn="l">
              <a:spcBef>
                <a:spcPts val="1000"/>
              </a:spcBef>
              <a:spcAft>
                <a:spcPts val="0"/>
              </a:spcAft>
              <a:buNone/>
            </a:pPr>
            <a:r>
              <a:t/>
            </a:r>
            <a:endParaRPr/>
          </a:p>
          <a:p>
            <a:pPr indent="-171450" lvl="0" marL="285750" rtl="0" algn="l">
              <a:spcBef>
                <a:spcPts val="1000"/>
              </a:spcBef>
              <a:spcAft>
                <a:spcPts val="0"/>
              </a:spcAft>
              <a:buSzPts val="1800"/>
              <a:buNone/>
            </a:pPr>
            <a:r>
              <a:t/>
            </a:r>
            <a:endParaRPr/>
          </a:p>
        </p:txBody>
      </p:sp>
      <p:pic>
        <p:nvPicPr>
          <p:cNvPr id="178" name="Google Shape;178;p9"/>
          <p:cNvPicPr preferRelativeResize="0"/>
          <p:nvPr/>
        </p:nvPicPr>
        <p:blipFill>
          <a:blip r:embed="rId3">
            <a:alphaModFix/>
          </a:blip>
          <a:stretch>
            <a:fillRect/>
          </a:stretch>
        </p:blipFill>
        <p:spPr>
          <a:xfrm>
            <a:off x="9069825" y="1887800"/>
            <a:ext cx="2876200" cy="3929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2" name="Shape 182"/>
        <p:cNvGrpSpPr/>
        <p:nvPr/>
      </p:nvGrpSpPr>
      <p:grpSpPr>
        <a:xfrm>
          <a:off x="0" y="0"/>
          <a:ext cx="0" cy="0"/>
          <a:chOff x="0" y="0"/>
          <a:chExt cx="0" cy="0"/>
        </a:xfrm>
      </p:grpSpPr>
      <p:sp>
        <p:nvSpPr>
          <p:cNvPr id="183" name="Google Shape;183;gbaca713dce_8_3"/>
          <p:cNvSpPr txBox="1"/>
          <p:nvPr>
            <p:ph type="title"/>
          </p:nvPr>
        </p:nvSpPr>
        <p:spPr>
          <a:xfrm>
            <a:off x="685801" y="609600"/>
            <a:ext cx="10131300" cy="145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id="184" name="Google Shape;184;gbaca713dce_8_3"/>
          <p:cNvPicPr preferRelativeResize="0"/>
          <p:nvPr/>
        </p:nvPicPr>
        <p:blipFill>
          <a:blip r:embed="rId3">
            <a:alphaModFix/>
          </a:blip>
          <a:stretch>
            <a:fillRect/>
          </a:stretch>
        </p:blipFill>
        <p:spPr>
          <a:xfrm>
            <a:off x="194475" y="157813"/>
            <a:ext cx="4876800" cy="5953125"/>
          </a:xfrm>
          <a:prstGeom prst="rect">
            <a:avLst/>
          </a:prstGeom>
          <a:noFill/>
          <a:ln>
            <a:noFill/>
          </a:ln>
        </p:spPr>
      </p:pic>
      <p:pic>
        <p:nvPicPr>
          <p:cNvPr id="185" name="Google Shape;185;gbaca713dce_8_3"/>
          <p:cNvPicPr preferRelativeResize="0"/>
          <p:nvPr/>
        </p:nvPicPr>
        <p:blipFill>
          <a:blip r:embed="rId4">
            <a:alphaModFix/>
          </a:blip>
          <a:stretch>
            <a:fillRect/>
          </a:stretch>
        </p:blipFill>
        <p:spPr>
          <a:xfrm>
            <a:off x="6144475" y="1059500"/>
            <a:ext cx="4791075" cy="4057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txBox="1"/>
          <p:nvPr>
            <p:ph type="title"/>
          </p:nvPr>
        </p:nvSpPr>
        <p:spPr>
          <a:xfrm>
            <a:off x="4474369" y="532400"/>
            <a:ext cx="3243300" cy="1456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40"/>
              <a:buFont typeface="Calibri"/>
              <a:buNone/>
            </a:pPr>
            <a:br>
              <a:rPr b="1" lang="en-US" sz="3240" u="sng"/>
            </a:br>
            <a:r>
              <a:rPr b="1" lang="en-US" sz="3240" u="sng"/>
              <a:t>DATA ANALYSIS</a:t>
            </a:r>
            <a:br>
              <a:rPr b="1" lang="en-US" sz="3240" u="sng"/>
            </a:br>
            <a:endParaRPr b="1" sz="3240" u="sng"/>
          </a:p>
        </p:txBody>
      </p:sp>
      <p:sp>
        <p:nvSpPr>
          <p:cNvPr id="191" name="Google Shape;191;p10"/>
          <p:cNvSpPr txBox="1"/>
          <p:nvPr>
            <p:ph idx="1" type="body"/>
          </p:nvPr>
        </p:nvSpPr>
        <p:spPr>
          <a:xfrm>
            <a:off x="1236600" y="1764025"/>
            <a:ext cx="9718800" cy="4896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US" sz="2100"/>
              <a:t>Steps to analyze data:</a:t>
            </a:r>
            <a:endParaRPr/>
          </a:p>
          <a:p>
            <a:pPr indent="-355600" lvl="0" marL="457200" rtl="0" algn="l">
              <a:spcBef>
                <a:spcPts val="1000"/>
              </a:spcBef>
              <a:spcAft>
                <a:spcPts val="0"/>
              </a:spcAft>
              <a:buSzPts val="2000"/>
              <a:buChar char="•"/>
            </a:pPr>
            <a:r>
              <a:rPr lang="en-US" sz="2000"/>
              <a:t>Broke our data collection into three separate categories: </a:t>
            </a:r>
            <a:endParaRPr sz="2000"/>
          </a:p>
          <a:p>
            <a:pPr indent="-355600" lvl="1" marL="914400" rtl="0" algn="l">
              <a:spcBef>
                <a:spcPts val="0"/>
              </a:spcBef>
              <a:spcAft>
                <a:spcPts val="0"/>
              </a:spcAft>
              <a:buSzPts val="2000"/>
              <a:buChar char="•"/>
            </a:pPr>
            <a:r>
              <a:rPr lang="en-US" sz="2000"/>
              <a:t>Total number of homeless per county </a:t>
            </a:r>
            <a:endParaRPr sz="2000"/>
          </a:p>
          <a:p>
            <a:pPr indent="-355600" lvl="1" marL="914400" rtl="0" algn="l">
              <a:spcBef>
                <a:spcPts val="0"/>
              </a:spcBef>
              <a:spcAft>
                <a:spcPts val="0"/>
              </a:spcAft>
              <a:buSzPts val="2000"/>
              <a:buChar char="•"/>
            </a:pPr>
            <a:r>
              <a:rPr lang="en-US" sz="2000"/>
              <a:t>Daily temperature and median temperature per county</a:t>
            </a:r>
            <a:endParaRPr sz="2000"/>
          </a:p>
          <a:p>
            <a:pPr indent="-355600" lvl="1" marL="914400" rtl="0" algn="l">
              <a:spcBef>
                <a:spcPts val="0"/>
              </a:spcBef>
              <a:spcAft>
                <a:spcPts val="0"/>
              </a:spcAft>
              <a:buSzPts val="2000"/>
              <a:buChar char="•"/>
            </a:pPr>
            <a:r>
              <a:rPr lang="en-US" sz="2000"/>
              <a:t>Total population per county</a:t>
            </a:r>
            <a:endParaRPr sz="2000"/>
          </a:p>
          <a:p>
            <a:pPr indent="-355600" lvl="0" marL="457200" rtl="0" algn="l">
              <a:spcBef>
                <a:spcPts val="0"/>
              </a:spcBef>
              <a:spcAft>
                <a:spcPts val="0"/>
              </a:spcAft>
              <a:buSzPts val="2000"/>
              <a:buChar char="•"/>
            </a:pPr>
            <a:r>
              <a:rPr lang="en-US" sz="2000"/>
              <a:t>Cleaned individual datasets and created pandas data frames </a:t>
            </a:r>
            <a:endParaRPr sz="2000"/>
          </a:p>
          <a:p>
            <a:pPr indent="-355600" lvl="0" marL="457200" rtl="0" algn="l">
              <a:spcBef>
                <a:spcPts val="0"/>
              </a:spcBef>
              <a:spcAft>
                <a:spcPts val="0"/>
              </a:spcAft>
              <a:buSzPts val="2000"/>
              <a:buChar char="•"/>
            </a:pPr>
            <a:r>
              <a:rPr lang="en-US" sz="2000"/>
              <a:t>Built visuals to answer each individual sub-question</a:t>
            </a:r>
            <a:endParaRPr sz="2000"/>
          </a:p>
          <a:p>
            <a:pPr indent="-355600" lvl="0" marL="457200" rtl="0" algn="l">
              <a:spcBef>
                <a:spcPts val="0"/>
              </a:spcBef>
              <a:spcAft>
                <a:spcPts val="0"/>
              </a:spcAft>
              <a:buSzPts val="2000"/>
              <a:buChar char="•"/>
            </a:pPr>
            <a:r>
              <a:rPr lang="en-US" sz="2000"/>
              <a:t>Combined data frames into one master data frame containing rate of homelessness per capita</a:t>
            </a:r>
            <a:endParaRPr sz="2000"/>
          </a:p>
          <a:p>
            <a:pPr indent="-355600" lvl="0" marL="457200" rtl="0" algn="l">
              <a:spcBef>
                <a:spcPts val="0"/>
              </a:spcBef>
              <a:spcAft>
                <a:spcPts val="0"/>
              </a:spcAft>
              <a:buSzPts val="2000"/>
              <a:buChar char="•"/>
            </a:pPr>
            <a:r>
              <a:rPr lang="en-US" sz="2000"/>
              <a:t>Built </a:t>
            </a:r>
            <a:r>
              <a:rPr lang="en-US" sz="2000"/>
              <a:t>scatter plot</a:t>
            </a:r>
            <a:r>
              <a:rPr lang="en-US" sz="2000"/>
              <a:t> based on master </a:t>
            </a:r>
            <a:r>
              <a:rPr lang="en-US" sz="2000"/>
              <a:t>data frame</a:t>
            </a:r>
            <a:r>
              <a:rPr lang="en-US" sz="2000"/>
              <a:t> to test for correlation</a:t>
            </a:r>
            <a:endParaRPr sz="2000"/>
          </a:p>
          <a:p>
            <a:pPr indent="0" lvl="1" marL="457200" rtl="0" algn="l">
              <a:spcBef>
                <a:spcPts val="1000"/>
              </a:spcBef>
              <a:spcAft>
                <a:spcPts val="0"/>
              </a:spcAft>
              <a:buSzPts val="1800"/>
              <a:buNone/>
            </a:pPr>
            <a:r>
              <a:t/>
            </a:r>
            <a:endParaRPr sz="1800"/>
          </a:p>
          <a:p>
            <a:pPr indent="-171450" lvl="0" marL="285750" rtl="0" algn="l">
              <a:spcBef>
                <a:spcPts val="100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pic>
        <p:nvPicPr>
          <p:cNvPr id="196" name="Google Shape;196;p5"/>
          <p:cNvPicPr preferRelativeResize="0"/>
          <p:nvPr/>
        </p:nvPicPr>
        <p:blipFill>
          <a:blip r:embed="rId3">
            <a:alphaModFix/>
          </a:blip>
          <a:stretch>
            <a:fillRect/>
          </a:stretch>
        </p:blipFill>
        <p:spPr>
          <a:xfrm>
            <a:off x="1223875" y="1469502"/>
            <a:ext cx="9744250" cy="4992275"/>
          </a:xfrm>
          <a:prstGeom prst="rect">
            <a:avLst/>
          </a:prstGeom>
          <a:noFill/>
          <a:ln>
            <a:noFill/>
          </a:ln>
        </p:spPr>
      </p:pic>
      <p:sp>
        <p:nvSpPr>
          <p:cNvPr id="197" name="Google Shape;197;p5"/>
          <p:cNvSpPr txBox="1"/>
          <p:nvPr/>
        </p:nvSpPr>
        <p:spPr>
          <a:xfrm>
            <a:off x="1615200" y="675600"/>
            <a:ext cx="8961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Is our weather data heterogenous enough to use as a sample?</a:t>
            </a:r>
            <a:endParaRPr b="1" sz="2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2021-01-30T06:34:25Z</dcterms:created>
  <dc:creator>Jorge Ignacio Chavez Jr.</dc:creator>
</cp:coreProperties>
</file>