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6"/>
    <p:restoredTop sz="95934"/>
  </p:normalViewPr>
  <p:slideViewPr>
    <p:cSldViewPr snapToGrid="0" snapToObjects="1">
      <p:cViewPr varScale="1">
        <p:scale>
          <a:sx n="89" d="100"/>
          <a:sy n="89" d="100"/>
        </p:scale>
        <p:origin x="16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6-5244-8325-D959DF4883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6-5244-8325-D959DF4883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6-5244-8325-D959DF488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84766255"/>
        <c:axId val="1284767903"/>
      </c:barChart>
      <c:catAx>
        <c:axId val="128476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7903"/>
        <c:crosses val="autoZero"/>
        <c:auto val="1"/>
        <c:lblAlgn val="ctr"/>
        <c:lblOffset val="100"/>
        <c:noMultiLvlLbl val="0"/>
      </c:catAx>
      <c:valAx>
        <c:axId val="128476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3-6446-8990-C9FCBA7BA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33-6446-8990-C9FCBA7BA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33-6446-8990-C9FCBA7BA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345391"/>
        <c:axId val="1280352815"/>
      </c:barChart>
      <c:catAx>
        <c:axId val="128134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352815"/>
        <c:crosses val="autoZero"/>
        <c:auto val="1"/>
        <c:lblAlgn val="ctr"/>
        <c:lblOffset val="100"/>
        <c:noMultiLvlLbl val="0"/>
      </c:catAx>
      <c:valAx>
        <c:axId val="128035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34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2-B94C-BC98-FA183C2E9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8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1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6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8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2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1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4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0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9724-6A80-4544-97D1-B7E0FBBC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36" y="1259229"/>
            <a:ext cx="10813763" cy="1933476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FFFF00"/>
                </a:solidFill>
                <a:latin typeface="Al Nile" pitchFamily="2" charset="-78"/>
                <a:cs typeface="Al Nile" pitchFamily="2" charset="-78"/>
              </a:rPr>
              <a:t>Homelessness</a:t>
            </a:r>
            <a:r>
              <a:rPr lang="en-US" sz="6000" dirty="0">
                <a:solidFill>
                  <a:srgbClr val="FFFF00"/>
                </a:solidFill>
                <a:latin typeface="Al Nile" pitchFamily="2" charset="-78"/>
                <a:cs typeface="Al Nile" pitchFamily="2" charset="-78"/>
              </a:rPr>
              <a:t> &amp; </a:t>
            </a:r>
            <a:r>
              <a:rPr lang="en-US" sz="7300" dirty="0">
                <a:solidFill>
                  <a:srgbClr val="FFFF00"/>
                </a:solidFill>
                <a:latin typeface="Al Nile" pitchFamily="2" charset="-78"/>
                <a:cs typeface="Al Nile" pitchFamily="2" charset="-78"/>
              </a:rPr>
              <a:t>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A31D-8591-EC4A-8B98-3D036825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0724" y="4457480"/>
            <a:ext cx="1925783" cy="1933476"/>
          </a:xfrm>
        </p:spPr>
        <p:txBody>
          <a:bodyPr>
            <a:normAutofit/>
          </a:bodyPr>
          <a:lstStyle/>
          <a:p>
            <a:r>
              <a:rPr lang="en-US" dirty="0"/>
              <a:t>Alan Ahmatovic</a:t>
            </a:r>
          </a:p>
          <a:p>
            <a:r>
              <a:rPr lang="en-US" dirty="0"/>
              <a:t>Courtney macdonald</a:t>
            </a:r>
          </a:p>
          <a:p>
            <a:r>
              <a:rPr lang="en-US" dirty="0"/>
              <a:t>Kyla gelev</a:t>
            </a:r>
          </a:p>
          <a:p>
            <a:r>
              <a:rPr lang="en-US" dirty="0"/>
              <a:t>Jorge Chavez</a:t>
            </a:r>
          </a:p>
        </p:txBody>
      </p:sp>
    </p:spTree>
    <p:extLst>
      <p:ext uri="{BB962C8B-B14F-4D97-AF65-F5344CB8AC3E}">
        <p14:creationId xmlns:p14="http://schemas.microsoft.com/office/powerpoint/2010/main" val="194571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375D-90BE-3048-9DC1-4B5780F2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Thoughts, Helpful Questions, and future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F53D-9490-A043-812D-9FE04B66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37354"/>
            <a:ext cx="10131425" cy="2691871"/>
          </a:xfrm>
        </p:spPr>
        <p:txBody>
          <a:bodyPr>
            <a:normAutofit/>
          </a:bodyPr>
          <a:lstStyle/>
          <a:p>
            <a:r>
              <a:rPr lang="en-US" dirty="0"/>
              <a:t>Discuss difficulties and share experience of creating project</a:t>
            </a:r>
          </a:p>
          <a:p>
            <a:endParaRPr lang="en-US" dirty="0"/>
          </a:p>
          <a:p>
            <a:r>
              <a:rPr lang="en-US" dirty="0"/>
              <a:t>During our research we could have asked better questions like …. but were limited to/by …..  because  …</a:t>
            </a:r>
          </a:p>
          <a:p>
            <a:r>
              <a:rPr lang="en-US" dirty="0"/>
              <a:t>Ex) Census happening every 10 years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future with more time for in depth research, we could look for 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8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1DFB-95CA-F940-9A17-274D72DE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8" y="1972733"/>
            <a:ext cx="1052512" cy="1456267"/>
          </a:xfrm>
        </p:spPr>
        <p:txBody>
          <a:bodyPr/>
          <a:lstStyle/>
          <a:p>
            <a:r>
              <a:rPr lang="en-US" b="1" u="sng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0445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3495-34F7-5D47-845C-1F350D5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6" y="2338387"/>
            <a:ext cx="3257549" cy="1456267"/>
          </a:xfrm>
        </p:spPr>
        <p:txBody>
          <a:bodyPr/>
          <a:lstStyle/>
          <a:p>
            <a:r>
              <a:rPr lang="en-US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97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F2CB-5BDB-2A42-BC9E-73905D2D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3200399"/>
            <a:ext cx="11201399" cy="307181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Our Question</a:t>
            </a:r>
            <a:r>
              <a:rPr lang="en-US" sz="2800" dirty="0"/>
              <a:t>: do U.S. metropolitan counties with warmer weather have higher rates of homelessness than those with colder weather?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Hypothesis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We imagine that U.S. counties with higher temperatures do in fact have higher rates of homelessness rates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1C6-0B14-5749-9FC3-AAD0C9F6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737810"/>
            <a:ext cx="10131425" cy="2348289"/>
          </a:xfrm>
        </p:spPr>
        <p:txBody>
          <a:bodyPr>
            <a:normAutofit/>
          </a:bodyPr>
          <a:lstStyle/>
          <a:p>
            <a:r>
              <a:rPr lang="en-US" sz="2400" dirty="0"/>
              <a:t>The topic of homelessness in major U.S. metropolitan areas has received a great deal of attention over the past few years. </a:t>
            </a:r>
          </a:p>
          <a:p>
            <a:r>
              <a:rPr lang="en-US" sz="2400" dirty="0"/>
              <a:t>Without trying to understand the root cause of homelessness, we attempted to understand if weather plays a factor in the rates of homelessness across major U.S. metropolitan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EAD-E0EC-E848-AF59-48A1A692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72023" cy="1456267"/>
          </a:xfrm>
        </p:spPr>
        <p:txBody>
          <a:bodyPr>
            <a:normAutofit/>
          </a:bodyPr>
          <a:lstStyle/>
          <a:p>
            <a:r>
              <a:rPr lang="en-US" sz="3200" b="1" dirty="0"/>
              <a:t>Summary of findings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8231-7F49-774A-A25E-4E67626B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038" y="1094317"/>
            <a:ext cx="6959600" cy="4034896"/>
          </a:xfrm>
        </p:spPr>
        <p:txBody>
          <a:bodyPr>
            <a:normAutofit fontScale="70000" lnSpcReduction="20000"/>
          </a:bodyPr>
          <a:lstStyle/>
          <a:p>
            <a:endParaRPr lang="en-US" sz="9600" dirty="0"/>
          </a:p>
          <a:p>
            <a:r>
              <a:rPr lang="en-US" sz="9600" dirty="0"/>
              <a:t>TBD</a:t>
            </a:r>
          </a:p>
          <a:p>
            <a:r>
              <a:rPr lang="en-US" sz="9600" dirty="0"/>
              <a:t>TBD</a:t>
            </a:r>
          </a:p>
          <a:p>
            <a:r>
              <a:rPr lang="en-US" sz="96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7355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2AE-9E68-574F-A3F4-D60AADBD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6020"/>
            <a:ext cx="9586913" cy="1456267"/>
          </a:xfrm>
        </p:spPr>
        <p:txBody>
          <a:bodyPr>
            <a:normAutofit/>
          </a:bodyPr>
          <a:lstStyle/>
          <a:p>
            <a:pPr marL="342900" lvl="2" indent="-342900">
              <a:buFont typeface="Wingdings" pitchFamily="2" charset="2"/>
              <a:buChar char="v"/>
            </a:pPr>
            <a:br>
              <a:rPr lang="en-US" sz="2400" b="1" dirty="0"/>
            </a:br>
            <a:r>
              <a:rPr lang="en-US" sz="2400" b="1" dirty="0"/>
              <a:t>What is the </a:t>
            </a:r>
            <a:r>
              <a:rPr lang="en-US" sz="2400" b="1" dirty="0">
                <a:solidFill>
                  <a:srgbClr val="FFFF00"/>
                </a:solidFill>
              </a:rPr>
              <a:t>population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FF00"/>
                </a:solidFill>
              </a:rPr>
              <a:t>number of homeless </a:t>
            </a:r>
            <a:r>
              <a:rPr lang="en-US" sz="2400" b="1" dirty="0">
                <a:solidFill>
                  <a:srgbClr val="FF0000"/>
                </a:solidFill>
              </a:rPr>
              <a:t>per county</a:t>
            </a:r>
            <a:r>
              <a:rPr lang="en-US" sz="2400" b="1" dirty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EFF908C-2DEF-554B-A6C5-B055887EA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81064"/>
              </p:ext>
            </p:extLst>
          </p:nvPr>
        </p:nvGraphicFramePr>
        <p:xfrm>
          <a:off x="685800" y="2620963"/>
          <a:ext cx="5000625" cy="317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69E4C3-B4E3-E84D-B0DE-30F440F3D9FF}"/>
              </a:ext>
            </a:extLst>
          </p:cNvPr>
          <p:cNvSpPr txBox="1"/>
          <p:nvPr/>
        </p:nvSpPr>
        <p:spPr>
          <a:xfrm>
            <a:off x="2121905" y="2165402"/>
            <a:ext cx="17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A287-7CA3-784E-B529-4CB1582FA82A}"/>
              </a:ext>
            </a:extLst>
          </p:cNvPr>
          <p:cNvSpPr txBox="1"/>
          <p:nvPr/>
        </p:nvSpPr>
        <p:spPr>
          <a:xfrm>
            <a:off x="8322530" y="2196636"/>
            <a:ext cx="1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2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540ECF-EE92-4644-8115-974B768D0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65800"/>
              </p:ext>
            </p:extLst>
          </p:nvPr>
        </p:nvGraphicFramePr>
        <p:xfrm>
          <a:off x="6096000" y="2937366"/>
          <a:ext cx="4885473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917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AD57-2451-7E47-9332-4D96AEB9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89" y="676507"/>
            <a:ext cx="10131425" cy="1456267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br>
              <a:rPr lang="en-US" sz="2400" b="1" dirty="0"/>
            </a:br>
            <a:r>
              <a:rPr lang="en-US" sz="2400" b="1" dirty="0"/>
              <a:t>-Is there a </a:t>
            </a:r>
            <a:r>
              <a:rPr lang="en-US" sz="2400" b="1" dirty="0">
                <a:solidFill>
                  <a:srgbClr val="FFFF00"/>
                </a:solidFill>
              </a:rPr>
              <a:t>difference in rates of homelessness </a:t>
            </a:r>
            <a:r>
              <a:rPr lang="en-US" sz="2400" b="1" dirty="0"/>
              <a:t>across different U.S. metropolitan areas?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-What is the </a:t>
            </a:r>
            <a:r>
              <a:rPr lang="en-US" sz="2400" b="1" dirty="0">
                <a:solidFill>
                  <a:srgbClr val="FFFF00"/>
                </a:solidFill>
              </a:rPr>
              <a:t>homelessness per capita </a:t>
            </a:r>
            <a:r>
              <a:rPr lang="en-US" sz="2400" b="1" dirty="0"/>
              <a:t>for each county? 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234DE4-6C14-1F4A-8243-706205152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398423"/>
              </p:ext>
            </p:extLst>
          </p:nvPr>
        </p:nvGraphicFramePr>
        <p:xfrm>
          <a:off x="685800" y="3108325"/>
          <a:ext cx="5202238" cy="364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248772-4724-E04D-9858-78C09E0F28A9}"/>
              </a:ext>
            </a:extLst>
          </p:cNvPr>
          <p:cNvSpPr txBox="1"/>
          <p:nvPr/>
        </p:nvSpPr>
        <p:spPr>
          <a:xfrm>
            <a:off x="1078880" y="2646509"/>
            <a:ext cx="4415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homeless per capita for each county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DC498-7F8C-0C48-9EA8-4713D39B8B37}"/>
              </a:ext>
            </a:extLst>
          </p:cNvPr>
          <p:cNvSpPr txBox="1"/>
          <p:nvPr/>
        </p:nvSpPr>
        <p:spPr>
          <a:xfrm>
            <a:off x="6802244" y="3635298"/>
            <a:ext cx="2330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Homeless/ total population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Explode on large</a:t>
            </a:r>
          </a:p>
        </p:txBody>
      </p:sp>
    </p:spTree>
    <p:extLst>
      <p:ext uri="{BB962C8B-B14F-4D97-AF65-F5344CB8AC3E}">
        <p14:creationId xmlns:p14="http://schemas.microsoft.com/office/powerpoint/2010/main" val="389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010F-B0DE-2948-B93B-3037FB8D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br>
              <a:rPr lang="en-US" b="1" dirty="0"/>
            </a:br>
            <a:r>
              <a:rPr lang="en-US" b="1" dirty="0"/>
              <a:t>Does </a:t>
            </a:r>
            <a:r>
              <a:rPr lang="en-US" b="1" dirty="0">
                <a:solidFill>
                  <a:srgbClr val="FF0000"/>
                </a:solidFill>
              </a:rPr>
              <a:t>weather</a:t>
            </a:r>
            <a:r>
              <a:rPr lang="en-US" b="1" dirty="0"/>
              <a:t> play a factor and is there any statistical significance?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BEED-DF8D-4C4D-965C-666F6F28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769" y="2599267"/>
            <a:ext cx="6243637" cy="3649133"/>
          </a:xfrm>
        </p:spPr>
        <p:txBody>
          <a:bodyPr/>
          <a:lstStyle/>
          <a:p>
            <a:pPr lvl="3"/>
            <a:r>
              <a:rPr lang="en-US" sz="2800" b="1" dirty="0"/>
              <a:t>Scatter Plot/Line Chart</a:t>
            </a:r>
            <a:r>
              <a:rPr lang="en-US" sz="2800" dirty="0"/>
              <a:t> with correlation</a:t>
            </a:r>
          </a:p>
          <a:p>
            <a:pPr lvl="4"/>
            <a:r>
              <a:rPr lang="en-US" sz="2800" dirty="0"/>
              <a:t>Homelessness per capita on y-axis</a:t>
            </a:r>
          </a:p>
          <a:p>
            <a:pPr lvl="4"/>
            <a:r>
              <a:rPr lang="en-US" sz="2800" dirty="0"/>
              <a:t>Weather on x-axis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EA81-D5ED-F548-9E9D-C49C9041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581025"/>
            <a:ext cx="6857999" cy="1456267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ü"/>
            </a:pPr>
            <a:br>
              <a:rPr lang="en-US" sz="3200" b="1" u="sng" dirty="0"/>
            </a:br>
            <a:r>
              <a:rPr lang="en-US" sz="3200" b="1" u="sng" dirty="0"/>
              <a:t>Data Cleanup &amp; Exploration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F48A-8CFD-0841-87C9-A2C19F63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Describe the exploration and cleanup process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Discuss insights you had while exploring the data that you didn't anticipate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Discuss any problems that arose after exploring the data, and how you resolved them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Present and discuss interesting figures developed during exploration, ideally with the help of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5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EFA9-7CEA-BC42-827D-2B004184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369" y="428625"/>
            <a:ext cx="3243262" cy="1456267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Data Analysis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8B38-DB77-1A48-B789-B693C2BB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1" y="1535544"/>
            <a:ext cx="4414838" cy="407658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Steps: </a:t>
            </a:r>
          </a:p>
          <a:p>
            <a:pPr marL="457200" lvl="1" indent="0">
              <a:buNone/>
            </a:pPr>
            <a:r>
              <a:rPr lang="en-US" sz="1800" dirty="0"/>
              <a:t>- </a:t>
            </a:r>
          </a:p>
          <a:p>
            <a:pPr marL="457200" lvl="1" indent="0">
              <a:buNone/>
            </a:pPr>
            <a:r>
              <a:rPr lang="en-US" sz="1800" dirty="0"/>
              <a:t>-</a:t>
            </a:r>
          </a:p>
          <a:p>
            <a:pPr marL="457200" lvl="1" indent="0">
              <a:buNone/>
            </a:pPr>
            <a:r>
              <a:rPr lang="en-US" sz="1800" dirty="0"/>
              <a:t>-</a:t>
            </a:r>
          </a:p>
          <a:p>
            <a:pPr marL="457200" lvl="1" indent="0">
              <a:buNone/>
            </a:pPr>
            <a:r>
              <a:rPr lang="en-US" sz="1800" dirty="0"/>
              <a:t>-</a:t>
            </a:r>
          </a:p>
          <a:p>
            <a:pPr marL="457200" lvl="1" indent="0">
              <a:buNone/>
            </a:pPr>
            <a:r>
              <a:rPr lang="en-US" sz="1800" dirty="0"/>
              <a:t>-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C9683-DD48-A145-871E-0FFA69111C5C}"/>
              </a:ext>
            </a:extLst>
          </p:cNvPr>
          <p:cNvSpPr txBox="1"/>
          <p:nvPr/>
        </p:nvSpPr>
        <p:spPr>
          <a:xfrm>
            <a:off x="5572125" y="1984537"/>
            <a:ext cx="3757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Answer 1: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Answer 2: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Answer 3: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6D3C5-BEBF-EA4A-B8B1-0293844F4E23}"/>
              </a:ext>
            </a:extLst>
          </p:cNvPr>
          <p:cNvSpPr txBox="1"/>
          <p:nvPr/>
        </p:nvSpPr>
        <p:spPr>
          <a:xfrm>
            <a:off x="4781552" y="4445293"/>
            <a:ext cx="6910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22A-F14E-054B-B0BE-6D8340DF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1" y="685800"/>
            <a:ext cx="6331744" cy="1456267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 (and 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3C7D-8E0F-1249-A7EF-999BF498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5" y="2142067"/>
            <a:ext cx="9417051" cy="2287057"/>
          </a:xfrm>
        </p:spPr>
        <p:txBody>
          <a:bodyPr>
            <a:normAutofit/>
          </a:bodyPr>
          <a:lstStyle/>
          <a:p>
            <a:r>
              <a:rPr lang="en-US" dirty="0"/>
              <a:t>Discuss Findings</a:t>
            </a:r>
          </a:p>
          <a:p>
            <a:endParaRPr lang="en-US" dirty="0"/>
          </a:p>
          <a:p>
            <a:r>
              <a:rPr lang="en-US" dirty="0"/>
              <a:t>Our Hypothesis was </a:t>
            </a:r>
            <a:r>
              <a:rPr lang="en-US" dirty="0">
                <a:solidFill>
                  <a:srgbClr val="FF0000"/>
                </a:solidFill>
              </a:rPr>
              <a:t>True/False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By looking at the data we can conclude that:</a:t>
            </a:r>
          </a:p>
        </p:txBody>
      </p:sp>
    </p:spTree>
    <p:extLst>
      <p:ext uri="{BB962C8B-B14F-4D97-AF65-F5344CB8AC3E}">
        <p14:creationId xmlns:p14="http://schemas.microsoft.com/office/powerpoint/2010/main" val="4069340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109</TotalTime>
  <Words>405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 Nile</vt:lpstr>
      <vt:lpstr>Arial</vt:lpstr>
      <vt:lpstr>Calibri</vt:lpstr>
      <vt:lpstr>Calibri Light</vt:lpstr>
      <vt:lpstr>Wingdings</vt:lpstr>
      <vt:lpstr>Celestial</vt:lpstr>
      <vt:lpstr>Homelessness &amp; Weather</vt:lpstr>
      <vt:lpstr>Our Question: do U.S. metropolitan counties with warmer weather have higher rates of homelessness than those with colder weather?   Hypothesis: We imagine that U.S. counties with higher temperatures do in fact have higher rates of homelessness rates </vt:lpstr>
      <vt:lpstr>Summary of findings:</vt:lpstr>
      <vt:lpstr> What is the population and number of homeless per county?</vt:lpstr>
      <vt:lpstr> -Is there a difference in rates of homelessness across different U.S. metropolitan areas?   -What is the homelessness per capita for each county?  </vt:lpstr>
      <vt:lpstr> Does weather play a factor and is there any statistical significance?</vt:lpstr>
      <vt:lpstr> Data Cleanup &amp; Exploration </vt:lpstr>
      <vt:lpstr> Data Analysis </vt:lpstr>
      <vt:lpstr>Conclusion (and Discussion)</vt:lpstr>
      <vt:lpstr>Thoughts, Helpful Questions, and future research?</vt:lpstr>
      <vt:lpstr>Q&amp;A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Ignacio Chavez Jr.</dc:creator>
  <cp:lastModifiedBy>Jorge Ignacio Chavez Jr.</cp:lastModifiedBy>
  <cp:revision>13</cp:revision>
  <dcterms:created xsi:type="dcterms:W3CDTF">2021-01-30T06:34:25Z</dcterms:created>
  <dcterms:modified xsi:type="dcterms:W3CDTF">2021-01-30T08:23:38Z</dcterms:modified>
</cp:coreProperties>
</file>