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DF6D35-6B41-4942-968D-5B4C4B86AA4F}">
  <a:tblStyle styleId="{A3DF6D35-6B41-4942-968D-5B4C4B86AA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299ad2c30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4299ad2c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2689cda8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2689cda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2689cda8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2689cda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2689cda8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2689cda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299ad2c3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299ad2c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299ad2c3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299ad2c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299ad2c3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299ad2c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2689cda8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2689cda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2689cda8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2689cda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 name="Google Shape;8;p1"/>
          <p:cNvPicPr preferRelativeResize="0"/>
          <p:nvPr/>
        </p:nvPicPr>
        <p:blipFill rotWithShape="1">
          <a:blip r:embed="rId1">
            <a:alphaModFix/>
          </a:blip>
          <a:srcRect b="0" l="0" r="46695" t="0"/>
          <a:stretch/>
        </p:blipFill>
        <p:spPr>
          <a:xfrm>
            <a:off x="339558" y="6091454"/>
            <a:ext cx="3520173" cy="508000"/>
          </a:xfrm>
          <a:prstGeom prst="rect">
            <a:avLst/>
          </a:prstGeom>
          <a:noFill/>
          <a:ln>
            <a:noFill/>
          </a:ln>
        </p:spPr>
      </p:pic>
      <p:pic>
        <p:nvPicPr>
          <p:cNvPr id="9" name="Google Shape;9;p1"/>
          <p:cNvPicPr preferRelativeResize="0"/>
          <p:nvPr/>
        </p:nvPicPr>
        <p:blipFill rotWithShape="1">
          <a:blip r:embed="rId2">
            <a:alphaModFix/>
          </a:blip>
          <a:srcRect b="0" l="68607" r="0" t="0"/>
          <a:stretch/>
        </p:blipFill>
        <p:spPr>
          <a:xfrm>
            <a:off x="9788893" y="6091454"/>
            <a:ext cx="2073184" cy="50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ylahallam/DTSA5509-Final-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sz="4500"/>
              <a:t>Predicting Chronic Kidney Disease (CKD) Using Supervised Machine Learning Techniques</a:t>
            </a:r>
            <a:endParaRPr sz="4500"/>
          </a:p>
        </p:txBody>
      </p:sp>
      <p:sp>
        <p:nvSpPr>
          <p:cNvPr id="84" name="Google Shape;84;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By: Kyla Hallam</a:t>
            </a:r>
            <a:endParaRPr/>
          </a:p>
          <a:p>
            <a:pPr indent="0" lvl="0" marL="0" rtl="0" algn="ctr">
              <a:lnSpc>
                <a:spcPct val="90000"/>
              </a:lnSpc>
              <a:spcBef>
                <a:spcPts val="0"/>
              </a:spcBef>
              <a:spcAft>
                <a:spcPts val="0"/>
              </a:spcAft>
              <a:buClr>
                <a:schemeClr val="dk1"/>
              </a:buClr>
              <a:buSzPts val="2400"/>
              <a:buNone/>
            </a:pPr>
            <a:r>
              <a:rPr lang="en-US" sz="1200"/>
              <a:t>Github Repo Link: </a:t>
            </a:r>
            <a:r>
              <a:rPr lang="en-US" sz="1200" u="sng">
                <a:solidFill>
                  <a:schemeClr val="hlink"/>
                </a:solidFill>
                <a:hlinkClick r:id="rId3"/>
              </a:rPr>
              <a:t>https://github.com/kylahallam/DTSA5509-Final-Project</a:t>
            </a:r>
            <a:r>
              <a:rPr lang="en-US" sz="1200"/>
              <a:t>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Project Sources</a:t>
            </a:r>
            <a:endParaRPr/>
          </a:p>
        </p:txBody>
      </p:sp>
      <p:sp>
        <p:nvSpPr>
          <p:cNvPr id="146" name="Google Shape;146;p22"/>
          <p:cNvSpPr txBox="1"/>
          <p:nvPr>
            <p:ph idx="1" type="body"/>
          </p:nvPr>
        </p:nvSpPr>
        <p:spPr>
          <a:xfrm>
            <a:off x="838200" y="1444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200"/>
              <a:t>1. Brownlee, J. (2021, January 4). Random oversampling and undersampling for imbalanced classification. Machine Learning Mastery. Retrieved August 6, 2022, from https://machinelearningmastery.com/random-oversampling-and-undersampling-for-imbalanced-classification/#:~:text=Random%20oversampling%20involves%20randomly%20selecting,them%20from%20the%20training%20dataset. </a:t>
            </a:r>
            <a:endParaRPr sz="1200"/>
          </a:p>
          <a:p>
            <a:pPr indent="0" lvl="0" marL="0" rtl="0" algn="l">
              <a:spcBef>
                <a:spcPts val="1000"/>
              </a:spcBef>
              <a:spcAft>
                <a:spcPts val="0"/>
              </a:spcAft>
              <a:buClr>
                <a:schemeClr val="dk1"/>
              </a:buClr>
              <a:buSzPts val="1100"/>
              <a:buFont typeface="Arial"/>
              <a:buNone/>
            </a:pPr>
            <a:r>
              <a:rPr lang="en-US" sz="1200"/>
              <a:t>2. Centers for Disease Control and Prevention. (2022, February 28). Chronic kidney disease basics. Centers for Disease Control and Prevention. Retrieved August 6, 2022, from https://www.cdc.gov/kidneydisease/basics.html </a:t>
            </a:r>
            <a:endParaRPr sz="1200"/>
          </a:p>
          <a:p>
            <a:pPr indent="0" lvl="0" marL="0" rtl="0" algn="l">
              <a:spcBef>
                <a:spcPts val="1000"/>
              </a:spcBef>
              <a:spcAft>
                <a:spcPts val="0"/>
              </a:spcAft>
              <a:buClr>
                <a:schemeClr val="dk1"/>
              </a:buClr>
              <a:buSzPts val="1100"/>
              <a:buFont typeface="Arial"/>
              <a:buNone/>
            </a:pPr>
            <a:r>
              <a:rPr lang="en-US" sz="1200"/>
              <a:t>3. Detecting multicollinearity with VIF - python. GeeksforGeeks. (2020, August 29). Retrieved August 6, 2022, from https://www.geeksforgeeks.org/detecting-multicollinearity-with-vif-python/</a:t>
            </a:r>
            <a:endParaRPr sz="1200"/>
          </a:p>
          <a:p>
            <a:pPr indent="0" lvl="0" marL="0" rtl="0" algn="l">
              <a:spcBef>
                <a:spcPts val="1000"/>
              </a:spcBef>
              <a:spcAft>
                <a:spcPts val="0"/>
              </a:spcAft>
              <a:buClr>
                <a:schemeClr val="dk1"/>
              </a:buClr>
              <a:buSzPts val="1100"/>
              <a:buFont typeface="Arial"/>
              <a:buNone/>
            </a:pPr>
            <a:r>
              <a:rPr lang="en-US" sz="1200"/>
              <a:t>4. Dua, D. and Graff, C. (2019). UCI Machine Learning Repository [http://archive.ics.uci.edu/ml]. Irvine, CA: University of California, School of</a:t>
            </a:r>
            <a:endParaRPr sz="1200"/>
          </a:p>
          <a:p>
            <a:pPr indent="0" lvl="0" marL="0" rtl="0" algn="l">
              <a:spcBef>
                <a:spcPts val="1000"/>
              </a:spcBef>
              <a:spcAft>
                <a:spcPts val="0"/>
              </a:spcAft>
              <a:buClr>
                <a:schemeClr val="dk1"/>
              </a:buClr>
              <a:buSzPts val="1100"/>
              <a:buFont typeface="Arial"/>
              <a:buNone/>
            </a:pPr>
            <a:r>
              <a:rPr lang="en-US" sz="1200"/>
              <a:t>    Information and Computer Science.</a:t>
            </a:r>
            <a:endParaRPr sz="1200"/>
          </a:p>
          <a:p>
            <a:pPr indent="0" lvl="0" marL="0" rtl="0" algn="l">
              <a:spcBef>
                <a:spcPts val="1000"/>
              </a:spcBef>
              <a:spcAft>
                <a:spcPts val="0"/>
              </a:spcAft>
              <a:buClr>
                <a:schemeClr val="dk1"/>
              </a:buClr>
              <a:buSzPts val="1100"/>
              <a:buFont typeface="Arial"/>
              <a:buNone/>
            </a:pPr>
            <a:r>
              <a:rPr lang="en-US" sz="1200"/>
              <a:t>5. Iqbal, M. (2017, April 13). Chronic kidney disease dataset. Kaggle. Retrieved August 6, 2022, from https://www.kaggle.com/datasets/mansoordaku/ckdisease </a:t>
            </a:r>
            <a:endParaRPr sz="1200"/>
          </a:p>
          <a:p>
            <a:pPr indent="0" lvl="0" marL="0" rtl="0" algn="l">
              <a:spcBef>
                <a:spcPts val="1000"/>
              </a:spcBef>
              <a:spcAft>
                <a:spcPts val="0"/>
              </a:spcAft>
              <a:buClr>
                <a:schemeClr val="dk1"/>
              </a:buClr>
              <a:buSzPts val="1100"/>
              <a:buFont typeface="Arial"/>
              <a:buNone/>
            </a:pPr>
            <a:r>
              <a:rPr lang="en-US" sz="1200"/>
              <a:t>6. James, G., Hastie, T. J., Tibshirani, R., Witten, D. (2021). An Introduction to Statistical Learning: With Applications in R. Springer. </a:t>
            </a:r>
            <a:endParaRPr sz="1200"/>
          </a:p>
          <a:p>
            <a:pPr indent="0" lvl="0" marL="0" rtl="0" algn="l">
              <a:spcBef>
                <a:spcPts val="1000"/>
              </a:spcBef>
              <a:spcAft>
                <a:spcPts val="0"/>
              </a:spcAft>
              <a:buClr>
                <a:schemeClr val="dk1"/>
              </a:buClr>
              <a:buSzPts val="1100"/>
              <a:buFont typeface="Arial"/>
              <a:buNone/>
            </a:pPr>
            <a:r>
              <a:rPr lang="en-US" sz="1200"/>
              <a:t>7. Nighania, K. (2019, January 30). Various ways to evaluate a machine learning models performance. Medium. Retrieved August 6, 2022, from https://towardsdatascience.com/various-ways-to-evaluate-a-machine-learning-models-performance-230449055f15 </a:t>
            </a:r>
            <a:endParaRPr sz="1200"/>
          </a:p>
          <a:p>
            <a:pPr indent="0" lvl="0" marL="0" rtl="0" algn="l">
              <a:spcBef>
                <a:spcPts val="1000"/>
              </a:spcBef>
              <a:spcAft>
                <a:spcPts val="0"/>
              </a:spcAft>
              <a:buClr>
                <a:schemeClr val="dk1"/>
              </a:buClr>
              <a:buSzPts val="1100"/>
              <a:buFont typeface="Arial"/>
              <a:buNone/>
            </a:pPr>
            <a:r>
              <a:rPr lang="en-US" sz="1200"/>
              <a:t>8. U.S. Department of Health and Human Services. (n.d.). Chronic kidney disease (CKD). National Institute of Diabetes and Digestive and Kidney Diseases. Retrieved August 6, 2022, from https://www.niddk.nih.gov/health-information/kidney-disease/chronic-kidney-disease-ckd#:~:text=Chronic%20kidney%20disease%20(CKD)%20means,family%20history%20of%20kidney%20failure.</a:t>
            </a:r>
            <a:endParaRPr sz="1200"/>
          </a:p>
          <a:p>
            <a:pPr indent="0" lvl="0" marL="0" rtl="0" algn="l">
              <a:spcBef>
                <a:spcPts val="100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Project Overview </a:t>
            </a:r>
            <a:endParaRPr/>
          </a:p>
        </p:txBody>
      </p:sp>
      <p:sp>
        <p:nvSpPr>
          <p:cNvPr id="90" name="Google Shape;90;p14"/>
          <p:cNvSpPr txBox="1"/>
          <p:nvPr>
            <p:ph idx="1" type="body"/>
          </p:nvPr>
        </p:nvSpPr>
        <p:spPr>
          <a:xfrm>
            <a:off x="838200" y="1520825"/>
            <a:ext cx="10515600" cy="4351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en-US" sz="2200"/>
              <a:t>Motivation</a:t>
            </a:r>
            <a:r>
              <a:rPr lang="en-US" sz="2200"/>
              <a:t>: Evaluate and Compare three </a:t>
            </a:r>
            <a:r>
              <a:rPr lang="en-US" sz="2200"/>
              <a:t>different</a:t>
            </a:r>
            <a:r>
              <a:rPr lang="en-US" sz="2200"/>
              <a:t> machine learning methods to predict instances of Chronic Kidney Disease (CKD)</a:t>
            </a:r>
            <a:endParaRPr sz="2200"/>
          </a:p>
          <a:p>
            <a:pPr indent="-368300" lvl="0" marL="457200" rtl="0" algn="l">
              <a:spcBef>
                <a:spcPts val="0"/>
              </a:spcBef>
              <a:spcAft>
                <a:spcPts val="0"/>
              </a:spcAft>
              <a:buSzPts val="2200"/>
              <a:buChar char="•"/>
            </a:pPr>
            <a:r>
              <a:rPr b="1" lang="en-US" sz="2200"/>
              <a:t>Type of Problem</a:t>
            </a:r>
            <a:r>
              <a:rPr lang="en-US" sz="2200"/>
              <a:t>: Binary Classification (i.e. CKD or Not CKD) </a:t>
            </a:r>
            <a:endParaRPr sz="2200"/>
          </a:p>
          <a:p>
            <a:pPr indent="-368300" lvl="0" marL="457200" rtl="0" algn="l">
              <a:spcBef>
                <a:spcPts val="0"/>
              </a:spcBef>
              <a:spcAft>
                <a:spcPts val="0"/>
              </a:spcAft>
              <a:buSzPts val="2200"/>
              <a:buChar char="•"/>
            </a:pPr>
            <a:r>
              <a:rPr b="1" lang="en-US" sz="2200"/>
              <a:t>Why?</a:t>
            </a:r>
            <a:endParaRPr b="1" sz="2200"/>
          </a:p>
          <a:p>
            <a:pPr indent="-330200" lvl="1" marL="914400" rtl="0" algn="l">
              <a:spcBef>
                <a:spcPts val="0"/>
              </a:spcBef>
              <a:spcAft>
                <a:spcPts val="0"/>
              </a:spcAft>
              <a:buSzPts val="1600"/>
              <a:buChar char="•"/>
            </a:pPr>
            <a:r>
              <a:rPr lang="en-US" sz="1600"/>
              <a:t>Kidneys play an important role in the </a:t>
            </a:r>
            <a:r>
              <a:rPr lang="en-US" sz="1600"/>
              <a:t>human body, acting as filters to remove waste from the body</a:t>
            </a:r>
            <a:endParaRPr sz="1600"/>
          </a:p>
          <a:p>
            <a:pPr indent="-330200" lvl="1" marL="914400" rtl="0" algn="l">
              <a:spcBef>
                <a:spcPts val="0"/>
              </a:spcBef>
              <a:spcAft>
                <a:spcPts val="0"/>
              </a:spcAft>
              <a:buSzPts val="1600"/>
              <a:buChar char="•"/>
            </a:pPr>
            <a:r>
              <a:rPr lang="en-US" sz="1600"/>
              <a:t>Chronic Kidney Disease (CKD) is a disease that impacts the kidney’s ability to excrete and remove waste products. The complications of CKD can be severe and lead to death.</a:t>
            </a:r>
            <a:endParaRPr sz="1600"/>
          </a:p>
          <a:p>
            <a:pPr indent="-330200" lvl="1" marL="914400" rtl="0" algn="l">
              <a:spcBef>
                <a:spcPts val="0"/>
              </a:spcBef>
              <a:spcAft>
                <a:spcPts val="0"/>
              </a:spcAft>
              <a:buSzPts val="1600"/>
              <a:buChar char="•"/>
            </a:pPr>
            <a:r>
              <a:rPr lang="en-US" sz="1600"/>
              <a:t>Predicting CKD is an excellent example of where a binary class classification model could be used to address a real world problem.</a:t>
            </a:r>
            <a:endParaRPr sz="1600"/>
          </a:p>
        </p:txBody>
      </p:sp>
      <p:pic>
        <p:nvPicPr>
          <p:cNvPr id="91" name="Google Shape;91;p14"/>
          <p:cNvPicPr preferRelativeResize="0"/>
          <p:nvPr/>
        </p:nvPicPr>
        <p:blipFill rotWithShape="1">
          <a:blip r:embed="rId3">
            <a:alphaModFix/>
          </a:blip>
          <a:srcRect b="0" l="0" r="0" t="0"/>
          <a:stretch/>
        </p:blipFill>
        <p:spPr>
          <a:xfrm>
            <a:off x="3178750" y="4001925"/>
            <a:ext cx="6181025" cy="1901400"/>
          </a:xfrm>
          <a:prstGeom prst="rect">
            <a:avLst/>
          </a:prstGeom>
          <a:noFill/>
          <a:ln>
            <a:noFill/>
          </a:ln>
        </p:spPr>
      </p:pic>
      <p:sp>
        <p:nvSpPr>
          <p:cNvPr id="92" name="Google Shape;92;p14"/>
          <p:cNvSpPr txBox="1"/>
          <p:nvPr/>
        </p:nvSpPr>
        <p:spPr>
          <a:xfrm>
            <a:off x="4027025" y="5848450"/>
            <a:ext cx="4839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000">
                <a:latin typeface="Calibri"/>
                <a:ea typeface="Calibri"/>
                <a:cs typeface="Calibri"/>
                <a:sym typeface="Calibri"/>
              </a:rPr>
              <a:t>Figure Source: https://www.cdc.gov/kidneydisease/prevention-risk.html</a:t>
            </a:r>
            <a:endParaRPr sz="1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Overview of Models</a:t>
            </a:r>
            <a:endParaRPr/>
          </a:p>
        </p:txBody>
      </p:sp>
      <p:sp>
        <p:nvSpPr>
          <p:cNvPr id="98" name="Google Shape;98;p15"/>
          <p:cNvSpPr txBox="1"/>
          <p:nvPr>
            <p:ph idx="1" type="body"/>
          </p:nvPr>
        </p:nvSpPr>
        <p:spPr>
          <a:xfrm>
            <a:off x="838200" y="1520825"/>
            <a:ext cx="10515600" cy="4351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en-US" sz="2200"/>
              <a:t>Three different machine </a:t>
            </a:r>
            <a:r>
              <a:rPr lang="en-US" sz="2200"/>
              <a:t>learning models were used to perform binary class classification to predict Chronic Kidney Disease:</a:t>
            </a:r>
            <a:endParaRPr sz="2200"/>
          </a:p>
          <a:p>
            <a:pPr indent="-368300" lvl="0" marL="457200" rtl="0" algn="l">
              <a:spcBef>
                <a:spcPts val="0"/>
              </a:spcBef>
              <a:spcAft>
                <a:spcPts val="0"/>
              </a:spcAft>
              <a:buSzPts val="2200"/>
              <a:buChar char="•"/>
            </a:pPr>
            <a:r>
              <a:rPr lang="en-US" sz="2200"/>
              <a:t>The models were chosen after completing the data cleaning and Exploratory Data Analysis (EDA), in careful consideration of the size of the data set, number of features, and problem type (classification).</a:t>
            </a:r>
            <a:endParaRPr sz="2200"/>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graphicFrame>
        <p:nvGraphicFramePr>
          <p:cNvPr id="99" name="Google Shape;99;p15"/>
          <p:cNvGraphicFramePr/>
          <p:nvPr/>
        </p:nvGraphicFramePr>
        <p:xfrm>
          <a:off x="838200" y="3563850"/>
          <a:ext cx="3000000" cy="3000000"/>
        </p:xfrm>
        <a:graphic>
          <a:graphicData uri="http://schemas.openxmlformats.org/drawingml/2006/table">
            <a:tbl>
              <a:tblPr>
                <a:noFill/>
                <a:tableStyleId>{A3DF6D35-6B41-4942-968D-5B4C4B86AA4F}</a:tableStyleId>
              </a:tblPr>
              <a:tblGrid>
                <a:gridCol w="2571750"/>
                <a:gridCol w="2571750"/>
                <a:gridCol w="2571750"/>
                <a:gridCol w="2571750"/>
              </a:tblGrid>
              <a:tr h="381000">
                <a:tc>
                  <a:txBody>
                    <a:bodyPr/>
                    <a:lstStyle/>
                    <a:p>
                      <a:pPr indent="0" lvl="0" marL="0" rtl="0" algn="ctr">
                        <a:spcBef>
                          <a:spcPts val="0"/>
                        </a:spcBef>
                        <a:spcAft>
                          <a:spcPts val="0"/>
                        </a:spcAft>
                        <a:buNone/>
                      </a:pPr>
                      <a:r>
                        <a:rPr b="1" lang="en-US"/>
                        <a:t>Type of Model</a:t>
                      </a:r>
                      <a:endParaRPr b="1"/>
                    </a:p>
                  </a:txBody>
                  <a:tcPr marT="91425" marB="91425" marR="91425" marL="91425"/>
                </a:tc>
                <a:tc>
                  <a:txBody>
                    <a:bodyPr/>
                    <a:lstStyle/>
                    <a:p>
                      <a:pPr indent="0" lvl="0" marL="0" rtl="0" algn="l">
                        <a:spcBef>
                          <a:spcPts val="0"/>
                        </a:spcBef>
                        <a:spcAft>
                          <a:spcPts val="0"/>
                        </a:spcAft>
                        <a:buNone/>
                      </a:pPr>
                      <a:r>
                        <a:rPr b="1" lang="en-US"/>
                        <a:t>Model Name</a:t>
                      </a:r>
                      <a:endParaRPr b="1"/>
                    </a:p>
                  </a:txBody>
                  <a:tcPr marT="91425" marB="91425" marR="91425" marL="91425"/>
                </a:tc>
                <a:tc>
                  <a:txBody>
                    <a:bodyPr/>
                    <a:lstStyle/>
                    <a:p>
                      <a:pPr indent="0" lvl="0" marL="0" rtl="0" algn="l">
                        <a:spcBef>
                          <a:spcPts val="0"/>
                        </a:spcBef>
                        <a:spcAft>
                          <a:spcPts val="0"/>
                        </a:spcAft>
                        <a:buNone/>
                      </a:pPr>
                      <a:r>
                        <a:rPr b="1" lang="en-US"/>
                        <a:t>Hyper Parameters </a:t>
                      </a:r>
                      <a:endParaRPr b="1"/>
                    </a:p>
                  </a:txBody>
                  <a:tcPr marT="91425" marB="91425" marR="91425" marL="91425"/>
                </a:tc>
                <a:tc>
                  <a:txBody>
                    <a:bodyPr/>
                    <a:lstStyle/>
                    <a:p>
                      <a:pPr indent="0" lvl="0" marL="0" rtl="0" algn="l">
                        <a:spcBef>
                          <a:spcPts val="0"/>
                        </a:spcBef>
                        <a:spcAft>
                          <a:spcPts val="0"/>
                        </a:spcAft>
                        <a:buNone/>
                      </a:pPr>
                      <a:r>
                        <a:rPr b="1" lang="en-US"/>
                        <a:t>Description</a:t>
                      </a:r>
                      <a:endParaRPr b="1"/>
                    </a:p>
                  </a:txBody>
                  <a:tcPr marT="91425" marB="91425" marR="91425" marL="91425"/>
                </a:tc>
              </a:tr>
              <a:tr h="381000">
                <a:tc>
                  <a:txBody>
                    <a:bodyPr/>
                    <a:lstStyle/>
                    <a:p>
                      <a:pPr indent="0" lvl="0" marL="0" rtl="0" algn="ctr">
                        <a:spcBef>
                          <a:spcPts val="0"/>
                        </a:spcBef>
                        <a:spcAft>
                          <a:spcPts val="0"/>
                        </a:spcAft>
                        <a:buNone/>
                      </a:pPr>
                      <a:r>
                        <a:rPr lang="en-US"/>
                        <a:t>Parametric</a:t>
                      </a:r>
                      <a:endParaRPr/>
                    </a:p>
                  </a:txBody>
                  <a:tcPr marT="91425" marB="91425" marR="91425" marL="91425"/>
                </a:tc>
                <a:tc>
                  <a:txBody>
                    <a:bodyPr/>
                    <a:lstStyle/>
                    <a:p>
                      <a:pPr indent="0" lvl="0" marL="0" rtl="0" algn="l">
                        <a:spcBef>
                          <a:spcPts val="0"/>
                        </a:spcBef>
                        <a:spcAft>
                          <a:spcPts val="0"/>
                        </a:spcAft>
                        <a:buNone/>
                      </a:pPr>
                      <a:r>
                        <a:rPr lang="en-US"/>
                        <a:t>Logistic Regression</a:t>
                      </a:r>
                      <a:endParaRPr/>
                    </a:p>
                  </a:txBody>
                  <a:tcPr marT="91425" marB="91425" marR="91425" marL="91425"/>
                </a:tc>
                <a:tc>
                  <a:txBody>
                    <a:bodyPr/>
                    <a:lstStyle/>
                    <a:p>
                      <a:pPr indent="0" lvl="0" marL="0" rtl="0" algn="l">
                        <a:spcBef>
                          <a:spcPts val="0"/>
                        </a:spcBef>
                        <a:spcAft>
                          <a:spcPts val="0"/>
                        </a:spcAft>
                        <a:buNone/>
                      </a:pPr>
                      <a:r>
                        <a:rPr lang="en-US"/>
                        <a:t>No </a:t>
                      </a:r>
                      <a:endParaRPr/>
                    </a:p>
                  </a:txBody>
                  <a:tcPr marT="91425" marB="91425" marR="91425" marL="91425"/>
                </a:tc>
                <a:tc>
                  <a:txBody>
                    <a:bodyPr/>
                    <a:lstStyle/>
                    <a:p>
                      <a:pPr indent="0" lvl="0" marL="0" rtl="0" algn="l">
                        <a:spcBef>
                          <a:spcPts val="0"/>
                        </a:spcBef>
                        <a:spcAft>
                          <a:spcPts val="0"/>
                        </a:spcAft>
                        <a:buNone/>
                      </a:pPr>
                      <a:r>
                        <a:rPr lang="en-US"/>
                        <a:t>Simple model </a:t>
                      </a:r>
                      <a:endParaRPr/>
                    </a:p>
                  </a:txBody>
                  <a:tcPr marT="91425" marB="91425" marR="91425" marL="91425"/>
                </a:tc>
              </a:tr>
              <a:tr h="381000">
                <a:tc rowSpan="2">
                  <a:txBody>
                    <a:bodyPr/>
                    <a:lstStyle/>
                    <a:p>
                      <a:pPr indent="0" lvl="0" marL="0" rtl="0" algn="ctr">
                        <a:spcBef>
                          <a:spcPts val="0"/>
                        </a:spcBef>
                        <a:spcAft>
                          <a:spcPts val="0"/>
                        </a:spcAft>
                        <a:buNone/>
                      </a:pPr>
                      <a:r>
                        <a:rPr lang="en-US"/>
                        <a:t>Non Parametric</a:t>
                      </a:r>
                      <a:endParaRPr/>
                    </a:p>
                  </a:txBody>
                  <a:tcPr marT="91425" marB="91425" marR="91425" marL="91425"/>
                </a:tc>
                <a:tc>
                  <a:txBody>
                    <a:bodyPr/>
                    <a:lstStyle/>
                    <a:p>
                      <a:pPr indent="0" lvl="0" marL="0" rtl="0" algn="l">
                        <a:spcBef>
                          <a:spcPts val="0"/>
                        </a:spcBef>
                        <a:spcAft>
                          <a:spcPts val="0"/>
                        </a:spcAft>
                        <a:buNone/>
                      </a:pPr>
                      <a:r>
                        <a:rPr lang="en-US"/>
                        <a:t>Decision Tree Classifier</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c>
                  <a:txBody>
                    <a:bodyPr/>
                    <a:lstStyle/>
                    <a:p>
                      <a:pPr indent="0" lvl="0" marL="0" rtl="0" algn="l">
                        <a:spcBef>
                          <a:spcPts val="0"/>
                        </a:spcBef>
                        <a:spcAft>
                          <a:spcPts val="0"/>
                        </a:spcAft>
                        <a:buNone/>
                      </a:pPr>
                      <a:r>
                        <a:rPr lang="en-US"/>
                        <a:t>Tree Model</a:t>
                      </a:r>
                      <a:endParaRPr/>
                    </a:p>
                  </a:txBody>
                  <a:tcPr marT="91425" marB="91425" marR="91425" marL="91425"/>
                </a:tc>
              </a:tr>
              <a:tr h="381000">
                <a:tc vMerge="1"/>
                <a:tc>
                  <a:txBody>
                    <a:bodyPr/>
                    <a:lstStyle/>
                    <a:p>
                      <a:pPr indent="0" lvl="0" marL="0" rtl="0" algn="l">
                        <a:spcBef>
                          <a:spcPts val="0"/>
                        </a:spcBef>
                        <a:spcAft>
                          <a:spcPts val="0"/>
                        </a:spcAft>
                        <a:buNone/>
                      </a:pPr>
                      <a:r>
                        <a:rPr lang="en-US"/>
                        <a:t>Random Forest Classifier</a:t>
                      </a:r>
                      <a:endParaRPr/>
                    </a:p>
                  </a:txBody>
                  <a:tcPr marT="91425" marB="91425" marR="91425" marL="91425"/>
                </a:tc>
                <a:tc>
                  <a:txBody>
                    <a:bodyPr/>
                    <a:lstStyle/>
                    <a:p>
                      <a:pPr indent="0" lvl="0" marL="0" rtl="0" algn="l">
                        <a:spcBef>
                          <a:spcPts val="0"/>
                        </a:spcBef>
                        <a:spcAft>
                          <a:spcPts val="0"/>
                        </a:spcAft>
                        <a:buNone/>
                      </a:pPr>
                      <a:r>
                        <a:rPr lang="en-US"/>
                        <a:t>Yes</a:t>
                      </a:r>
                      <a:endParaRPr/>
                    </a:p>
                  </a:txBody>
                  <a:tcPr marT="91425" marB="91425" marR="91425" marL="91425"/>
                </a:tc>
                <a:tc>
                  <a:txBody>
                    <a:bodyPr/>
                    <a:lstStyle/>
                    <a:p>
                      <a:pPr indent="0" lvl="0" marL="0" rtl="0" algn="l">
                        <a:spcBef>
                          <a:spcPts val="0"/>
                        </a:spcBef>
                        <a:spcAft>
                          <a:spcPts val="0"/>
                        </a:spcAft>
                        <a:buNone/>
                      </a:pPr>
                      <a:r>
                        <a:rPr lang="en-US"/>
                        <a:t>Ensemble Tree Model</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F1 Performance Comparison</a:t>
            </a:r>
            <a:endParaRPr/>
          </a:p>
        </p:txBody>
      </p:sp>
      <p:sp>
        <p:nvSpPr>
          <p:cNvPr id="105" name="Google Shape;105;p16"/>
          <p:cNvSpPr/>
          <p:nvPr/>
        </p:nvSpPr>
        <p:spPr>
          <a:xfrm>
            <a:off x="6945175" y="2062300"/>
            <a:ext cx="5019000" cy="3234300"/>
          </a:xfrm>
          <a:prstGeom prst="roundRect">
            <a:avLst>
              <a:gd fmla="val 16667" name="adj"/>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t>Logistic Regression</a:t>
            </a:r>
            <a:endParaRPr b="1" sz="1300"/>
          </a:p>
          <a:p>
            <a:pPr indent="-311150" lvl="0" marL="457200" rtl="0" algn="l">
              <a:spcBef>
                <a:spcPts val="0"/>
              </a:spcBef>
              <a:spcAft>
                <a:spcPts val="0"/>
              </a:spcAft>
              <a:buSzPts val="1300"/>
              <a:buChar char="●"/>
            </a:pPr>
            <a:r>
              <a:rPr b="1" lang="en-US" sz="1300"/>
              <a:t>Baseline model had an F1 </a:t>
            </a:r>
            <a:r>
              <a:rPr b="1" lang="en-US" sz="1300"/>
              <a:t>score of 94.7%</a:t>
            </a:r>
            <a:endParaRPr b="1" sz="1300"/>
          </a:p>
          <a:p>
            <a:pPr indent="-311150" lvl="1" marL="914400" rtl="0" algn="l">
              <a:spcBef>
                <a:spcPts val="0"/>
              </a:spcBef>
              <a:spcAft>
                <a:spcPts val="0"/>
              </a:spcAft>
              <a:buSzPts val="1300"/>
              <a:buChar char="○"/>
            </a:pPr>
            <a:r>
              <a:rPr b="1" lang="en-US" sz="1300"/>
              <a:t>F1 score shows the precision/recall capabilities of the model and was used as the metric of interest due to class imbalance in the dataset</a:t>
            </a:r>
            <a:endParaRPr b="1" sz="1300"/>
          </a:p>
          <a:p>
            <a:pPr indent="-311150" lvl="0" marL="457200" rtl="0" algn="l">
              <a:spcBef>
                <a:spcPts val="0"/>
              </a:spcBef>
              <a:spcAft>
                <a:spcPts val="0"/>
              </a:spcAft>
              <a:buSzPts val="1300"/>
              <a:buChar char="●"/>
            </a:pPr>
            <a:r>
              <a:rPr b="1" lang="en-US" sz="1300"/>
              <a:t>Optimization of the logistic regression model was based on feature selection (feature engineering) and 5 fold Cross Validation after feature selection was completed.</a:t>
            </a:r>
            <a:endParaRPr b="1" sz="1300"/>
          </a:p>
          <a:p>
            <a:pPr indent="-311150" lvl="0" marL="457200" rtl="0" algn="l">
              <a:spcBef>
                <a:spcPts val="0"/>
              </a:spcBef>
              <a:spcAft>
                <a:spcPts val="0"/>
              </a:spcAft>
              <a:buSzPts val="1300"/>
              <a:buChar char="●"/>
            </a:pPr>
            <a:r>
              <a:rPr b="1" lang="en-US" sz="1300"/>
              <a:t>Model improved to 99.1% after optimization.</a:t>
            </a:r>
            <a:endParaRPr b="1" sz="1300"/>
          </a:p>
        </p:txBody>
      </p:sp>
      <p:pic>
        <p:nvPicPr>
          <p:cNvPr id="106" name="Google Shape;106;p16"/>
          <p:cNvPicPr preferRelativeResize="0"/>
          <p:nvPr/>
        </p:nvPicPr>
        <p:blipFill rotWithShape="1">
          <a:blip r:embed="rId3">
            <a:alphaModFix/>
          </a:blip>
          <a:srcRect b="0" l="4092" r="8080" t="0"/>
          <a:stretch/>
        </p:blipFill>
        <p:spPr>
          <a:xfrm>
            <a:off x="424300" y="1843225"/>
            <a:ext cx="5831775" cy="3353725"/>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F1 Performance Comparison</a:t>
            </a:r>
            <a:endParaRPr/>
          </a:p>
        </p:txBody>
      </p:sp>
      <p:sp>
        <p:nvSpPr>
          <p:cNvPr id="112" name="Google Shape;112;p17"/>
          <p:cNvSpPr/>
          <p:nvPr/>
        </p:nvSpPr>
        <p:spPr>
          <a:xfrm>
            <a:off x="6945175" y="2062300"/>
            <a:ext cx="5019000" cy="3234300"/>
          </a:xfrm>
          <a:prstGeom prst="roundRect">
            <a:avLst>
              <a:gd fmla="val 16667" name="adj"/>
            </a:avLst>
          </a:prstGeom>
          <a:solidFill>
            <a:srgbClr val="D9D2E9"/>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t>Decision Tree Classifier</a:t>
            </a:r>
            <a:endParaRPr b="1" sz="1300"/>
          </a:p>
          <a:p>
            <a:pPr indent="-311150" lvl="0" marL="457200" rtl="0" algn="l">
              <a:spcBef>
                <a:spcPts val="0"/>
              </a:spcBef>
              <a:spcAft>
                <a:spcPts val="0"/>
              </a:spcAft>
              <a:buSzPts val="1300"/>
              <a:buChar char="●"/>
            </a:pPr>
            <a:r>
              <a:rPr b="1" lang="en-US" sz="1300"/>
              <a:t>Baseline model had an F1 score of 98.3%</a:t>
            </a:r>
            <a:endParaRPr b="1" sz="1300"/>
          </a:p>
          <a:p>
            <a:pPr indent="-311150" lvl="1" marL="914400" rtl="0" algn="l">
              <a:spcBef>
                <a:spcPts val="0"/>
              </a:spcBef>
              <a:spcAft>
                <a:spcPts val="0"/>
              </a:spcAft>
              <a:buSzPts val="1300"/>
              <a:buChar char="○"/>
            </a:pPr>
            <a:r>
              <a:rPr b="1" lang="en-US" sz="1300"/>
              <a:t>F1 score shows the precision/recall capabilities of the model and was used as the metric of interest due to class imbalance in the dataset</a:t>
            </a:r>
            <a:endParaRPr b="1" sz="1300"/>
          </a:p>
          <a:p>
            <a:pPr indent="-311150" lvl="0" marL="457200" rtl="0" algn="l">
              <a:spcBef>
                <a:spcPts val="0"/>
              </a:spcBef>
              <a:spcAft>
                <a:spcPts val="0"/>
              </a:spcAft>
              <a:buSzPts val="1300"/>
              <a:buChar char="●"/>
            </a:pPr>
            <a:r>
              <a:rPr b="1" lang="en-US" sz="1300"/>
              <a:t>Optimization of the Decision Tree was based on the hyperparameter optimization of number of features and loss criterion.</a:t>
            </a:r>
            <a:endParaRPr b="1" sz="1300"/>
          </a:p>
          <a:p>
            <a:pPr indent="-311150" lvl="0" marL="457200" rtl="0" algn="l">
              <a:spcBef>
                <a:spcPts val="0"/>
              </a:spcBef>
              <a:spcAft>
                <a:spcPts val="0"/>
              </a:spcAft>
              <a:buSzPts val="1300"/>
              <a:buChar char="●"/>
            </a:pPr>
            <a:r>
              <a:rPr b="1" lang="en-US" sz="1300"/>
              <a:t>Model improved to an F1 of 99.1% after optimization.</a:t>
            </a:r>
            <a:endParaRPr b="1" sz="1300"/>
          </a:p>
        </p:txBody>
      </p:sp>
      <p:pic>
        <p:nvPicPr>
          <p:cNvPr id="113" name="Google Shape;113;p17"/>
          <p:cNvPicPr preferRelativeResize="0"/>
          <p:nvPr/>
        </p:nvPicPr>
        <p:blipFill rotWithShape="1">
          <a:blip r:embed="rId3">
            <a:alphaModFix/>
          </a:blip>
          <a:srcRect b="0" l="4092" r="8080" t="0"/>
          <a:stretch/>
        </p:blipFill>
        <p:spPr>
          <a:xfrm>
            <a:off x="424300" y="1843225"/>
            <a:ext cx="5831775" cy="3353725"/>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F1 Performance Comparison</a:t>
            </a:r>
            <a:endParaRPr/>
          </a:p>
        </p:txBody>
      </p:sp>
      <p:sp>
        <p:nvSpPr>
          <p:cNvPr id="119" name="Google Shape;119;p18"/>
          <p:cNvSpPr/>
          <p:nvPr/>
        </p:nvSpPr>
        <p:spPr>
          <a:xfrm>
            <a:off x="6945175" y="2062300"/>
            <a:ext cx="5019000" cy="3234300"/>
          </a:xfrm>
          <a:prstGeom prst="roundRect">
            <a:avLst>
              <a:gd fmla="val 16667" name="adj"/>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t>Random Forest Classifier</a:t>
            </a:r>
            <a:endParaRPr b="1" sz="1300"/>
          </a:p>
          <a:p>
            <a:pPr indent="-311150" lvl="0" marL="457200" rtl="0" algn="l">
              <a:spcBef>
                <a:spcPts val="0"/>
              </a:spcBef>
              <a:spcAft>
                <a:spcPts val="0"/>
              </a:spcAft>
              <a:buSzPts val="1300"/>
              <a:buChar char="●"/>
            </a:pPr>
            <a:r>
              <a:rPr b="1" lang="en-US" sz="1300"/>
              <a:t>Baseline model had an F1 score of 100%</a:t>
            </a:r>
            <a:endParaRPr b="1" sz="1300"/>
          </a:p>
          <a:p>
            <a:pPr indent="-311150" lvl="1" marL="914400" rtl="0" algn="l">
              <a:spcBef>
                <a:spcPts val="0"/>
              </a:spcBef>
              <a:spcAft>
                <a:spcPts val="0"/>
              </a:spcAft>
              <a:buSzPts val="1300"/>
              <a:buChar char="○"/>
            </a:pPr>
            <a:r>
              <a:rPr b="1" lang="en-US" sz="1300"/>
              <a:t>F1 score shows the precision/recall capabilities of the model and was used as the metric of interest due to class imbalance in the dataset</a:t>
            </a:r>
            <a:endParaRPr b="1" sz="1300"/>
          </a:p>
          <a:p>
            <a:pPr indent="-311150" lvl="0" marL="457200" rtl="0" algn="l">
              <a:spcBef>
                <a:spcPts val="0"/>
              </a:spcBef>
              <a:spcAft>
                <a:spcPts val="0"/>
              </a:spcAft>
              <a:buSzPts val="1300"/>
              <a:buChar char="●"/>
            </a:pPr>
            <a:r>
              <a:rPr b="1" lang="en-US" sz="1300"/>
              <a:t>No optimization was needed since the F1 score and accuracy were 100% with the baseline model</a:t>
            </a:r>
            <a:endParaRPr b="1" sz="1300"/>
          </a:p>
          <a:p>
            <a:pPr indent="-311150" lvl="0" marL="457200" rtl="0" algn="l">
              <a:spcBef>
                <a:spcPts val="0"/>
              </a:spcBef>
              <a:spcAft>
                <a:spcPts val="0"/>
              </a:spcAft>
              <a:buSzPts val="1300"/>
              <a:buChar char="●"/>
            </a:pPr>
            <a:r>
              <a:rPr b="1" lang="en-US" sz="1300"/>
              <a:t>This is a non parametric, ensemble method making it a strong choice for the CKD data set </a:t>
            </a:r>
            <a:r>
              <a:rPr b="1" lang="en-US" sz="1300"/>
              <a:t>which</a:t>
            </a:r>
            <a:r>
              <a:rPr b="1" lang="en-US" sz="1300"/>
              <a:t> had mild collinearity and skewness.</a:t>
            </a:r>
            <a:endParaRPr b="1" sz="1300"/>
          </a:p>
        </p:txBody>
      </p:sp>
      <p:pic>
        <p:nvPicPr>
          <p:cNvPr id="120" name="Google Shape;120;p18"/>
          <p:cNvPicPr preferRelativeResize="0"/>
          <p:nvPr/>
        </p:nvPicPr>
        <p:blipFill rotWithShape="1">
          <a:blip r:embed="rId3">
            <a:alphaModFix/>
          </a:blip>
          <a:srcRect b="0" l="4092" r="8080" t="0"/>
          <a:stretch/>
        </p:blipFill>
        <p:spPr>
          <a:xfrm>
            <a:off x="424300" y="1843225"/>
            <a:ext cx="5831775" cy="3353725"/>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F1 Performance Comparison</a:t>
            </a:r>
            <a:endParaRPr/>
          </a:p>
        </p:txBody>
      </p:sp>
      <p:sp>
        <p:nvSpPr>
          <p:cNvPr id="126" name="Google Shape;126;p19"/>
          <p:cNvSpPr/>
          <p:nvPr/>
        </p:nvSpPr>
        <p:spPr>
          <a:xfrm>
            <a:off x="7000875" y="2062300"/>
            <a:ext cx="4963200" cy="32343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t>Model Comparison:</a:t>
            </a:r>
            <a:endParaRPr b="1" sz="1300"/>
          </a:p>
          <a:p>
            <a:pPr indent="-311150" lvl="0" marL="457200" rtl="0" algn="l">
              <a:spcBef>
                <a:spcPts val="0"/>
              </a:spcBef>
              <a:spcAft>
                <a:spcPts val="0"/>
              </a:spcAft>
              <a:buSzPts val="1300"/>
              <a:buChar char="●"/>
            </a:pPr>
            <a:r>
              <a:rPr b="1" lang="en-US" sz="1300"/>
              <a:t>Each model showed improvement after model optimization (if applicable)</a:t>
            </a:r>
            <a:endParaRPr b="1" sz="1300"/>
          </a:p>
          <a:p>
            <a:pPr indent="-311150" lvl="0" marL="457200" rtl="0" algn="l">
              <a:spcBef>
                <a:spcPts val="0"/>
              </a:spcBef>
              <a:spcAft>
                <a:spcPts val="0"/>
              </a:spcAft>
              <a:buSzPts val="1300"/>
              <a:buChar char="●"/>
            </a:pPr>
            <a:r>
              <a:rPr b="1" lang="en-US" sz="1300"/>
              <a:t>The Random Forest Classifier without optimization outperforms the logistic regression with optimization.</a:t>
            </a:r>
            <a:endParaRPr b="1" sz="1300"/>
          </a:p>
          <a:p>
            <a:pPr indent="-311150" lvl="0" marL="457200" rtl="0" algn="l">
              <a:spcBef>
                <a:spcPts val="0"/>
              </a:spcBef>
              <a:spcAft>
                <a:spcPts val="0"/>
              </a:spcAft>
              <a:buSzPts val="1300"/>
              <a:buChar char="●"/>
            </a:pPr>
            <a:r>
              <a:rPr b="1" lang="en-US" sz="1300"/>
              <a:t>The Random Forest Classifier is an ensemble method and is robust against feature collinearity</a:t>
            </a:r>
            <a:endParaRPr b="1" sz="1300"/>
          </a:p>
          <a:p>
            <a:pPr indent="-311150" lvl="1" marL="914400" rtl="0" algn="l">
              <a:spcBef>
                <a:spcPts val="0"/>
              </a:spcBef>
              <a:spcAft>
                <a:spcPts val="0"/>
              </a:spcAft>
              <a:buSzPts val="1300"/>
              <a:buChar char="○"/>
            </a:pPr>
            <a:r>
              <a:rPr b="1" lang="en-US" sz="1300"/>
              <a:t>The dataset exhibited mild collinearity which could have negatively affected the logistic regression model (since it is linear)</a:t>
            </a:r>
            <a:endParaRPr b="1" sz="1300"/>
          </a:p>
          <a:p>
            <a:pPr indent="-311150" lvl="0" marL="457200" rtl="0" algn="l">
              <a:spcBef>
                <a:spcPts val="0"/>
              </a:spcBef>
              <a:spcAft>
                <a:spcPts val="0"/>
              </a:spcAft>
              <a:buSzPts val="1300"/>
              <a:buChar char="●"/>
            </a:pPr>
            <a:r>
              <a:rPr b="1" lang="en-US" sz="1300"/>
              <a:t>Both Non Parametric models outperform the parametric model (logistic regression), suggesting that the best choice of model for this dataset is a non parametric model.</a:t>
            </a:r>
            <a:endParaRPr b="1" sz="1300"/>
          </a:p>
        </p:txBody>
      </p:sp>
      <p:pic>
        <p:nvPicPr>
          <p:cNvPr id="127" name="Google Shape;127;p19"/>
          <p:cNvPicPr preferRelativeResize="0"/>
          <p:nvPr/>
        </p:nvPicPr>
        <p:blipFill rotWithShape="1">
          <a:blip r:embed="rId3">
            <a:alphaModFix/>
          </a:blip>
          <a:srcRect b="0" l="4092" r="8080" t="0"/>
          <a:stretch/>
        </p:blipFill>
        <p:spPr>
          <a:xfrm>
            <a:off x="424300" y="1843225"/>
            <a:ext cx="5831775" cy="3353725"/>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Comparison of Confusion Matrices</a:t>
            </a:r>
            <a:endParaRPr/>
          </a:p>
        </p:txBody>
      </p:sp>
      <p:sp>
        <p:nvSpPr>
          <p:cNvPr id="133" name="Google Shape;133;p20"/>
          <p:cNvSpPr/>
          <p:nvPr/>
        </p:nvSpPr>
        <p:spPr>
          <a:xfrm>
            <a:off x="404300" y="5046175"/>
            <a:ext cx="11110500" cy="943500"/>
          </a:xfrm>
          <a:prstGeom prst="roundRect">
            <a:avLst>
              <a:gd fmla="val 16667" name="adj"/>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Number of </a:t>
            </a:r>
            <a:r>
              <a:rPr lang="en-US"/>
              <a:t>False Negatives (FN) is an important metric for evaluating a medical model’s performance. It is important to minimize the number of FN to avoid missing a diagnosis for any patient with CKD. With this metric in mind, the Random Forest Classifier outperforms the other models that were considered. </a:t>
            </a:r>
            <a:endParaRPr/>
          </a:p>
        </p:txBody>
      </p:sp>
      <p:pic>
        <p:nvPicPr>
          <p:cNvPr id="134" name="Google Shape;134;p20"/>
          <p:cNvPicPr preferRelativeResize="0"/>
          <p:nvPr/>
        </p:nvPicPr>
        <p:blipFill>
          <a:blip r:embed="rId3">
            <a:alphaModFix/>
          </a:blip>
          <a:stretch>
            <a:fillRect/>
          </a:stretch>
        </p:blipFill>
        <p:spPr>
          <a:xfrm>
            <a:off x="1250913" y="1903725"/>
            <a:ext cx="9417266" cy="305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140" name="Google Shape;140;p21"/>
          <p:cNvSpPr txBox="1"/>
          <p:nvPr>
            <p:ph idx="1" type="body"/>
          </p:nvPr>
        </p:nvSpPr>
        <p:spPr>
          <a:xfrm>
            <a:off x="838200" y="1444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Accomplished the objective of evaluating three different machine learning models in their ability to predict instances of Chronic Kidney Disease (CKD)</a:t>
            </a:r>
            <a:endParaRPr/>
          </a:p>
          <a:p>
            <a:pPr indent="-342900" lvl="0" marL="457200" rtl="0" algn="l">
              <a:spcBef>
                <a:spcPts val="0"/>
              </a:spcBef>
              <a:spcAft>
                <a:spcPts val="0"/>
              </a:spcAft>
              <a:buSzPts val="1800"/>
              <a:buChar char="•"/>
            </a:pPr>
            <a:r>
              <a:rPr lang="en-US"/>
              <a:t>The Random Forest Classifier is the best choice of the models evaluated in this project</a:t>
            </a:r>
            <a:endParaRPr/>
          </a:p>
          <a:p>
            <a:pPr indent="-342900" lvl="1" marL="914400" rtl="0" algn="l">
              <a:spcBef>
                <a:spcPts val="0"/>
              </a:spcBef>
              <a:spcAft>
                <a:spcPts val="0"/>
              </a:spcAft>
              <a:buSzPts val="1800"/>
              <a:buChar char="•"/>
            </a:pPr>
            <a:r>
              <a:rPr lang="en-US"/>
              <a:t>The Random Forest Classifier has the best F1 score (100%)</a:t>
            </a:r>
            <a:endParaRPr/>
          </a:p>
          <a:p>
            <a:pPr indent="-342900" lvl="1" marL="914400" rtl="0" algn="l">
              <a:spcBef>
                <a:spcPts val="0"/>
              </a:spcBef>
              <a:spcAft>
                <a:spcPts val="0"/>
              </a:spcAft>
              <a:buSzPts val="1800"/>
              <a:buChar char="•"/>
            </a:pPr>
            <a:r>
              <a:rPr lang="en-US"/>
              <a:t>The Random Forest Classifier does not have any instances of False Positives</a:t>
            </a:r>
            <a:endParaRPr/>
          </a:p>
          <a:p>
            <a:pPr indent="-342900" lvl="1" marL="914400" rtl="0" algn="l">
              <a:spcBef>
                <a:spcPts val="0"/>
              </a:spcBef>
              <a:spcAft>
                <a:spcPts val="0"/>
              </a:spcAft>
              <a:buSzPts val="1800"/>
              <a:buChar char="•"/>
            </a:pPr>
            <a:r>
              <a:rPr lang="en-US"/>
              <a:t>Did not require any hyperparameter optimization to achieve this score</a:t>
            </a:r>
            <a:endParaRPr/>
          </a:p>
          <a:p>
            <a:pPr indent="-342900" lvl="0" marL="457200" rtl="0" algn="l">
              <a:spcBef>
                <a:spcPts val="0"/>
              </a:spcBef>
              <a:spcAft>
                <a:spcPts val="0"/>
              </a:spcAft>
              <a:buSzPts val="1800"/>
              <a:buChar char="•"/>
            </a:pPr>
            <a:r>
              <a:rPr lang="en-US"/>
              <a:t>Given the size of the data set and type of problem, the model choices were appropriate and allowed for a comparison of different machine learning methods.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