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10" d="100"/>
          <a:sy n="10" d="100"/>
        </p:scale>
        <p:origin x="1365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0B75DD-6B9E-5B66-D444-778562062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1F87-9E38-A904-89F5-BD3D5A8E3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6F39-8249-4AD3-9C27-DB037ED9B2E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86D2-FB82-4660-5203-312C84382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21AF6-ADBC-FA9D-C579-0CBD2EEF30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6CFED-37FF-49CB-9979-E6A0CC48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4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679A-5FA3-4448-BB44-CB8306ABE06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332AA-87CA-401B-BB74-185208AF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0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2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494E-DCDD-70AE-213B-1264FB6C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C1-5A3F-61D5-94B8-EE053BF7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1D8-4E08-01C9-6E80-DFE0EF80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AFD-32CE-42AE-982F-FF36F4A3D1F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D9AE-90DE-0B8B-E94A-2BBE7EC7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6EE-25ED-80CE-A7FD-3584B6F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3A2-C17D-FF18-646E-2E98DA0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70F80-3543-7CB9-8737-0F86CB3F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D527-51A0-6CF3-BE17-97CA8FB1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947B-8CE5-470B-8112-5FBFFAD0DE5F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8557-9C00-D371-50DF-CDF51C7C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19C6-20A3-C835-3F2D-F9C4AFF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ABBE0-5A6A-3F8A-D4AB-2ADEA5CC7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83B8E-2986-EA9F-0CFE-C078E66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9B84-702C-4A66-FC2E-7744C5C8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816-1AE7-4BC3-AABE-2ABA9208D4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B4A9-FF69-4915-35A9-F91E2881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450D-AE4F-FCAA-62BA-76E32C55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53F6-AE74-2D16-A3A6-9BDF3E2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7AD2-E5B0-1852-35A8-FBF282F9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5CC6-3A81-F060-6185-0BAC815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1F85-9517-45D2-934B-7EE9B981D11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E1FB-9305-BB7F-9066-D39D3A0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9BEE-DA2D-1D1C-039D-A49FF47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574-0948-0706-8978-A83FB566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17D5-4703-4D76-DBFA-565AADF3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2FCE-F7E5-D229-7838-22B40CF9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B80-36D6-4F05-917E-FA99327829C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27D6-FBCB-37EE-2581-9E5D096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01DD-B6D8-448D-3B63-A272B0E4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52C-B2AF-8842-072A-93ACD65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5DB3-8109-5AA3-055F-9705C529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B1AC-D58B-4C4A-5C62-E4E6C26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814F2-E0A3-3AFF-B268-488156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090C-04D6-478B-970A-6F3C0558FEF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095D-0C39-983E-C095-9223F8D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2FD3-C435-5914-0165-75986C8B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4FE-00F8-A9DA-3C08-0545EF9E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307C-402D-085F-410E-F00A99AA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A25C8-2FE2-36B4-CF22-6DA6C833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190F-2A9A-0E61-4C6D-27213A4D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C348F-DC32-2470-41C8-0E295043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B4CAE-79D3-8595-5EE4-7078F92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0075-CA90-4B2A-B380-C60BA26D836D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6444-1300-ECC1-E94E-DE0D468E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FFB9A-4C43-EFD2-67CC-6CCA502A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75F-2AA0-0932-FB69-D920E2EE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3934-040E-142F-E525-07725E09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41A-53AE-4C35-906D-46E7E74BE51A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C0FC2-1C9F-6B4C-B69B-A773064E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FD2C-E615-0353-CC8A-4BEE5C2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70DD2-9E21-52D9-61B7-DCB738FA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49C3-4714-4C6A-A597-8EBE60E82569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C4FD-6455-09CE-53C3-7BCC33D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67A6-29CF-4843-32E8-92A75AB8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46BA-BD39-5FDF-A9C5-428809DC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03DA-E8A6-29A9-25AB-68A7B6A2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0C65D-7FDF-9977-EE8C-1094A59F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91CC-7BA1-3A8B-7A8E-DC28A3F0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66E-3E92-4B2E-BBF8-444C125FFA1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4706-71BA-C5B5-1AE6-D526229E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D4E3-DA30-D5B0-9434-276E966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536D-827B-9C5E-F26D-77180F4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37223-F579-8316-6247-4C691127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8CE4-5798-61ED-1284-519F999B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86CF-FF8D-6B44-E7F8-D88A20B5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E271-38AC-4A27-924A-2C5F49E4B9E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BCE3-6A3C-59EB-4A42-DE07757B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8CF6-CA36-4601-E2A6-C7CE8E1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53392-F907-B6A9-8D52-FBB2D03B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E901-424E-A49B-A24E-C2B07840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B50D-118A-36FA-0CDF-EC440A64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5214-C62D-4135-A41F-1F8CFF01022C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11F3-AD6B-3933-3E4F-75ADD241D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8EDA-EE18-4021-CAB9-9C2D03E17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jones29@n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5D93-6DE8-FA89-B627-ED8AE25E3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37478"/>
            <a:ext cx="11823811" cy="118362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Gaussian Process Semi-Parametric Regression w/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Misspecified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CE3A2-1CBF-B543-8538-700F13A4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13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Kyla Jones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kjones29@nd.edu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Nonlinear &amp; Stochastic Optimization: Final Presentation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8,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6012-EC3D-1A96-BFA4-1256282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4" y="87169"/>
            <a:ext cx="10515600" cy="7056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 – The Simple Machine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666B-FE82-F1B1-F877-B3B7C1DF8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9" y="844156"/>
                <a:ext cx="5105539" cy="2631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Ground Truth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Misspecified Model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666B-FE82-F1B1-F877-B3B7C1DF8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" y="844156"/>
                <a:ext cx="5105539" cy="2631849"/>
              </a:xfrm>
              <a:blipFill>
                <a:blip r:embed="rId3"/>
                <a:stretch>
                  <a:fillRect l="-1553" t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9D29DD-6C7A-68B3-0BD3-11442D33D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3594" y="1039942"/>
                <a:ext cx="3022127" cy="2413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work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effort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efficiency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friction factor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observations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measurement error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variance of error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9D29DD-6C7A-68B3-0BD3-11442D33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94" y="1039942"/>
                <a:ext cx="3022127" cy="2413518"/>
              </a:xfrm>
              <a:prstGeom prst="rect">
                <a:avLst/>
              </a:prstGeom>
              <a:blipFill>
                <a:blip r:embed="rId4"/>
                <a:stretch>
                  <a:fillRect l="-605" t="-4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AAB9EE-96F4-D631-B148-468F0352CBC8}"/>
              </a:ext>
            </a:extLst>
          </p:cNvPr>
          <p:cNvSpPr txBox="1">
            <a:spLocks/>
          </p:cNvSpPr>
          <p:nvPr/>
        </p:nvSpPr>
        <p:spPr>
          <a:xfrm>
            <a:off x="8332950" y="795621"/>
            <a:ext cx="3222522" cy="1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7B42968-7535-34A7-4925-3BD56A31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01" y="1820625"/>
            <a:ext cx="4730839" cy="46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DF190-5CB5-0F8F-E773-F0C35E28658E}"/>
              </a:ext>
            </a:extLst>
          </p:cNvPr>
          <p:cNvSpPr txBox="1"/>
          <p:nvPr/>
        </p:nvSpPr>
        <p:spPr>
          <a:xfrm>
            <a:off x="7515721" y="804037"/>
            <a:ext cx="4390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learn model-form uncertainty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C4BCE4-DC71-4414-ABE0-D48CA0A4B7D4}"/>
                  </a:ext>
                </a:extLst>
              </p:cNvPr>
              <p:cNvSpPr txBox="1"/>
              <p:nvPr/>
            </p:nvSpPr>
            <p:spPr>
              <a:xfrm>
                <a:off x="56644" y="3542088"/>
                <a:ext cx="6161314" cy="2847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Kennedy &amp; O’Hagan (KOH) model</a:t>
                </a:r>
                <a:r>
                  <a:rPr lang="en-US" sz="22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[2]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𝒢𝒫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model discrepancy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process variance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(⋅,⋅)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correlation function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scale parameters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C4BCE4-DC71-4414-ABE0-D48CA0A4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" y="3542088"/>
                <a:ext cx="6161314" cy="2847959"/>
              </a:xfrm>
              <a:prstGeom prst="rect">
                <a:avLst/>
              </a:prstGeom>
              <a:blipFill>
                <a:blip r:embed="rId6"/>
                <a:stretch>
                  <a:fillRect l="-1286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FB6EBB-F10D-D8D6-8F74-FC65F97731A0}"/>
                  </a:ext>
                </a:extLst>
              </p:cNvPr>
              <p:cNvSpPr txBox="1"/>
              <p:nvPr/>
            </p:nvSpPr>
            <p:spPr>
              <a:xfrm>
                <a:off x="289" y="6051269"/>
                <a:ext cx="7162224" cy="45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best reproduce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FB6EBB-F10D-D8D6-8F74-FC65F9773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" y="6051269"/>
                <a:ext cx="7162224" cy="454483"/>
              </a:xfrm>
              <a:prstGeom prst="rect">
                <a:avLst/>
              </a:prstGeom>
              <a:blipFill>
                <a:blip r:embed="rId7"/>
                <a:stretch>
                  <a:fillRect l="-1106" t="-5405" b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5D754C9-4EF9-71BA-C90D-F4CC30D0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FC14B-9E31-4058-AC4B-38002AB10A58}"/>
              </a:ext>
            </a:extLst>
          </p:cNvPr>
          <p:cNvSpPr txBox="1"/>
          <p:nvPr/>
        </p:nvSpPr>
        <p:spPr>
          <a:xfrm>
            <a:off x="0" y="6428031"/>
            <a:ext cx="114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Kennedy, M.C. &amp; O’Hagan, A. (2001).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JRSSB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63(3):425–464.  		[2]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Brynjarsdóttir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J. &amp; O’Hagan, A. (2014). </a:t>
            </a:r>
            <a:r>
              <a:rPr lang="en-US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Inverse </a:t>
            </a:r>
            <a:r>
              <a:rPr lang="en-US" sz="12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</a:t>
            </a:r>
            <a:r>
              <a:rPr lang="en-US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30(11): 114007</a:t>
            </a:r>
            <a:r>
              <a:rPr lang="en-US" dirty="0">
                <a:effectLst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0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1663-C161-4E19-DF03-098F9ABE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1" y="389778"/>
            <a:ext cx="11353800" cy="57785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Gaussian Process Semi-Parametric Regression w/ Correlated Errors 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BDB6-5EBE-D4DE-433B-7758CAD5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1" y="1231940"/>
            <a:ext cx="10515600" cy="5778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estimation as nested optimization: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4F1D-E4B4-A7B6-8F83-6675B72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7333B-171B-6252-DDB2-3E90FA147F23}"/>
              </a:ext>
            </a:extLst>
          </p:cNvPr>
          <p:cNvSpPr txBox="1"/>
          <p:nvPr/>
        </p:nvSpPr>
        <p:spPr>
          <a:xfrm>
            <a:off x="0" y="6497249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[3] He, H.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Severini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T.A. (2016).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CSDA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103(3):316–329.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7CD6F10-2535-949B-3AA1-EF303A14A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080" y="1731569"/>
                <a:ext cx="8211708" cy="1149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𝕍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𝕍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7CD6F10-2535-949B-3AA1-EF303A14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80" y="1731569"/>
                <a:ext cx="8211708" cy="114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2B294-FA24-7B2C-55AB-666ADA5806EB}"/>
                  </a:ext>
                </a:extLst>
              </p:cNvPr>
              <p:cNvSpPr txBox="1"/>
              <p:nvPr/>
            </p:nvSpPr>
            <p:spPr>
              <a:xfrm>
                <a:off x="566544" y="2600688"/>
                <a:ext cx="5529456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.     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⊺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𝕍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2B294-FA24-7B2C-55AB-666ADA58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4" y="2600688"/>
                <a:ext cx="5529456" cy="477118"/>
              </a:xfrm>
              <a:prstGeom prst="rect">
                <a:avLst/>
              </a:prstGeom>
              <a:blipFill>
                <a:blip r:embed="rId4"/>
                <a:stretch>
                  <a:fillRect t="-5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D0DA-148B-DBA4-A3AF-DED98CCA96F9}"/>
                  </a:ext>
                </a:extLst>
              </p:cNvPr>
              <p:cNvSpPr txBox="1"/>
              <p:nvPr/>
            </p:nvSpPr>
            <p:spPr>
              <a:xfrm>
                <a:off x="1586811" y="5249904"/>
                <a:ext cx="412818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D0DA-148B-DBA4-A3AF-DED98CCA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11" y="5249904"/>
                <a:ext cx="4128188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039DC-311D-DB91-653B-B179DDC8434E}"/>
                  </a:ext>
                </a:extLst>
              </p:cNvPr>
              <p:cNvSpPr txBox="1"/>
              <p:nvPr/>
            </p:nvSpPr>
            <p:spPr>
              <a:xfrm>
                <a:off x="1586811" y="4688212"/>
                <a:ext cx="2232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039DC-311D-DB91-653B-B179DDC84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11" y="4688212"/>
                <a:ext cx="2232714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A20E76-470E-A4E4-1071-61E25187B4A0}"/>
              </a:ext>
            </a:extLst>
          </p:cNvPr>
          <p:cNvSpPr txBox="1"/>
          <p:nvPr/>
        </p:nvSpPr>
        <p:spPr>
          <a:xfrm>
            <a:off x="8883868" y="1893085"/>
            <a:ext cx="274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log-likelihood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4DE79-B979-23BF-B5B5-398AFE1CCEE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372475" y="2093140"/>
            <a:ext cx="51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1306B-D515-B003-FE31-65B4B0D5A54A}"/>
              </a:ext>
            </a:extLst>
          </p:cNvPr>
          <p:cNvSpPr txBox="1"/>
          <p:nvPr/>
        </p:nvSpPr>
        <p:spPr>
          <a:xfrm>
            <a:off x="7086473" y="2645165"/>
            <a:ext cx="468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generalized least squares estimator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181A36-6ED4-3027-5469-3C32567AA0B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6096000" y="2839247"/>
            <a:ext cx="990473" cy="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031EB-E408-4819-4A5A-D72D3925B093}"/>
              </a:ext>
            </a:extLst>
          </p:cNvPr>
          <p:cNvCxnSpPr>
            <a:cxnSpLocks/>
          </p:cNvCxnSpPr>
          <p:nvPr/>
        </p:nvCxnSpPr>
        <p:spPr>
          <a:xfrm flipH="1">
            <a:off x="3819525" y="4919044"/>
            <a:ext cx="32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DB3E6F-36B2-311F-7F6B-8FBE3A1DA002}"/>
              </a:ext>
            </a:extLst>
          </p:cNvPr>
          <p:cNvSpPr txBox="1"/>
          <p:nvPr/>
        </p:nvSpPr>
        <p:spPr>
          <a:xfrm>
            <a:off x="7086473" y="4688212"/>
            <a:ext cx="1869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(given)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EDD3D-FEF7-7B0E-1603-F79C2455C922}"/>
              </a:ext>
            </a:extLst>
          </p:cNvPr>
          <p:cNvSpPr txBox="1"/>
          <p:nvPr/>
        </p:nvSpPr>
        <p:spPr>
          <a:xfrm>
            <a:off x="5787082" y="5314473"/>
            <a:ext cx="481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nuisance parameters (decision variables)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F523FC-E1A6-A6F5-FA84-B3003F6C9B0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280454" y="5514528"/>
            <a:ext cx="506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2E81F2-A49A-D61D-F1FE-81779E0A6F20}"/>
                  </a:ext>
                </a:extLst>
              </p:cNvPr>
              <p:cNvSpPr txBox="1"/>
              <p:nvPr/>
            </p:nvSpPr>
            <p:spPr>
              <a:xfrm>
                <a:off x="1515376" y="3117891"/>
                <a:ext cx="6279807" cy="65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2E81F2-A49A-D61D-F1FE-81779E0A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76" y="3117891"/>
                <a:ext cx="6279807" cy="652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6A44511E-B54C-4844-3AF2-81E95E926955}"/>
              </a:ext>
            </a:extLst>
          </p:cNvPr>
          <p:cNvSpPr txBox="1"/>
          <p:nvPr/>
        </p:nvSpPr>
        <p:spPr>
          <a:xfrm>
            <a:off x="7086474" y="3287101"/>
            <a:ext cx="468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plug-in variance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9E4956-7FA0-2F37-C14B-3A8FB6A5D278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26266" y="3487156"/>
            <a:ext cx="560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29750C-5307-E19B-FAFA-62E0FB3250D3}"/>
                  </a:ext>
                </a:extLst>
              </p:cNvPr>
              <p:cNvSpPr txBox="1"/>
              <p:nvPr/>
            </p:nvSpPr>
            <p:spPr>
              <a:xfrm>
                <a:off x="1586811" y="3680086"/>
                <a:ext cx="4613964" cy="10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29750C-5307-E19B-FAFA-62E0FB32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11" y="3680086"/>
                <a:ext cx="4613964" cy="1057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5C963E-2BE3-BB86-9C44-8E08ED14FA08}"/>
              </a:ext>
            </a:extLst>
          </p:cNvPr>
          <p:cNvCxnSpPr>
            <a:cxnSpLocks/>
          </p:cNvCxnSpPr>
          <p:nvPr/>
        </p:nvCxnSpPr>
        <p:spPr>
          <a:xfrm flipH="1">
            <a:off x="6410325" y="4239193"/>
            <a:ext cx="676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52B47A4-66BB-9590-5D10-DFB970F95797}"/>
              </a:ext>
            </a:extLst>
          </p:cNvPr>
          <p:cNvSpPr txBox="1"/>
          <p:nvPr/>
        </p:nvSpPr>
        <p:spPr>
          <a:xfrm>
            <a:off x="7086473" y="3990309"/>
            <a:ext cx="35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correlation function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56C461-75E8-B481-26F0-BBB5551D9CB1}"/>
              </a:ext>
            </a:extLst>
          </p:cNvPr>
          <p:cNvSpPr txBox="1"/>
          <p:nvPr/>
        </p:nvSpPr>
        <p:spPr>
          <a:xfrm>
            <a:off x="168654" y="5956240"/>
            <a:ext cx="11236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size: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decision variables, 3 supporting equations, 44 data variables, 0 constraints </a:t>
            </a:r>
          </a:p>
        </p:txBody>
      </p:sp>
    </p:spTree>
    <p:extLst>
      <p:ext uri="{BB962C8B-B14F-4D97-AF65-F5344CB8AC3E}">
        <p14:creationId xmlns:p14="http://schemas.microsoft.com/office/powerpoint/2010/main" val="33321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5B7-4E38-A573-5586-D45856E1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88" y="-24357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17A7A-DD96-A09F-E49D-2DB8E658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CBC6C5D-2735-3600-11BC-0B222C21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62" y="423555"/>
            <a:ext cx="5422837" cy="4992129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819D9985-7698-0292-469F-6563696F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13" y="1025359"/>
            <a:ext cx="4385963" cy="44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20704-5C40-E761-7E52-41FD15F1E764}"/>
              </a:ext>
            </a:extLst>
          </p:cNvPr>
          <p:cNvSpPr txBox="1"/>
          <p:nvPr/>
        </p:nvSpPr>
        <p:spPr>
          <a:xfrm>
            <a:off x="361002" y="5190430"/>
            <a:ext cx="5181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KOH model: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(+) outperforms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misspecified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(-) is model better at interpolation than prediction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7CBC-5551-10AC-CDA1-8E6F645F6C2C}"/>
                  </a:ext>
                </a:extLst>
              </p:cNvPr>
              <p:cNvSpPr txBox="1"/>
              <p:nvPr/>
            </p:nvSpPr>
            <p:spPr>
              <a:xfrm>
                <a:off x="5743101" y="5415684"/>
                <a:ext cx="57349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(-) nuisance parameters not identifiable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not identifiable</a:t>
                </a:r>
              </a:p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(-) different approach needed for parameter estimation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7CBC-5551-10AC-CDA1-8E6F645F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01" y="5415684"/>
                <a:ext cx="5734998" cy="1446550"/>
              </a:xfrm>
              <a:prstGeom prst="rect">
                <a:avLst/>
              </a:prstGeom>
              <a:blipFill>
                <a:blip r:embed="rId4"/>
                <a:stretch>
                  <a:fillRect l="-1382" t="-2101" b="-7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7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B111-037E-A325-87F5-99A76A7F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373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89A3-D480-5492-4BFF-5D88CCF6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606550"/>
            <a:ext cx="1072197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Kennedy, Marc C. &amp; O’Hagan, Anthony. (2001). Bayesian calibration of computer models.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Royal Statistical Society Series B: Statistical Methodology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63(3):425–464.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Brynjarsdóttir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Jenný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O’Hagan, Anthony. (2014). Learning about model parameters: the importance of model discrepancy. </a:t>
            </a:r>
            <a:r>
              <a:rPr lang="en-US" sz="2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Inverse Problems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30(11): 114007.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He,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Heping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Severini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Thomas A. (2016). A flexible approach to inference in semi-parametric regression models with correlated errors using Gaussian processes.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Computational Statistics &amp; Data 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103(3):316–329.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409B0-C559-E870-4387-384F9C7E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490</Words>
  <Application>Microsoft Office PowerPoint</Application>
  <PresentationFormat>Widescreen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Gaussian Process Semi-Parametric Regression w/ Misspecified Models</vt:lpstr>
      <vt:lpstr>Motivating Example – The Simple Machine[1]</vt:lpstr>
      <vt:lpstr>Gaussian Process Semi-Parametric Regression w/ Correlated Errors [3]</vt:lpstr>
      <vt:lpstr>Results</vt:lpstr>
      <vt:lpstr>Thank you for your attention! 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Kyla Jones</dc:creator>
  <cp:lastModifiedBy>Kyla Jones</cp:lastModifiedBy>
  <cp:revision>41</cp:revision>
  <dcterms:created xsi:type="dcterms:W3CDTF">2023-05-07T16:05:16Z</dcterms:created>
  <dcterms:modified xsi:type="dcterms:W3CDTF">2023-05-07T22:11:13Z</dcterms:modified>
</cp:coreProperties>
</file>