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9EB8E-C65B-4B67-8AC8-E3F25B161325}" v="972" dt="2020-12-01T18:11:06.447"/>
    <p1510:client id="{E1FB7999-7155-1205-ACE9-49CFC338C03C}" v="1265" dt="2020-12-01T18:12:44.913"/>
    <p1510:client id="{E9DF555C-5877-A44E-84AD-1A6B469CC793}" v="300" dt="2020-12-01T16:57:07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F98-3693-401E-9D02-E3D50A9D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0CFF3-7006-4233-BA41-B1D321A84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0F0F-79BE-44B9-A9DF-5349BE1C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45E2-9618-4D0C-B9A4-0255E8B7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F1F2-9D92-4F40-A4F6-450D187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8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6B0-E3F0-4935-92F6-FEA07203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5281-EA09-4995-9319-CBE1F831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9814-DECE-4DDE-8E0E-FA94AC1F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67F7-F685-496E-8775-CF3144F3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CAE8-59CA-4759-B26B-5E6ABF92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70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5E365-FA8C-4546-BA0F-A307573C0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E29DD-A8E3-4FD1-8FFA-49678584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ED38-3861-4D22-BC5F-8858497D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173D-C332-4111-A6B2-B06ADDCF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1C7C-67F2-41B2-B0AA-CAA527C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49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C2F-B2CE-443E-AD92-CE3CF41F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E2FD-F287-448E-8512-1DAF115A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8F8C-A095-4F8E-9F00-CA2A231B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0412-FEC5-4619-A427-3DA824F4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5893-C3E8-483C-9AF9-2EFE3934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24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135B-70A2-48D8-9D47-1DA0CEEA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71E4-F6A1-4F1D-93B2-0331D10A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DCA6-5299-4C9A-86E6-C61A7333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3582-0B38-4605-9473-A4B55E3E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EED-FD5B-44F1-903A-31B6D56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60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823-C73D-4BD9-8848-C7B1E23E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FDC0-F776-48A6-87B6-9EF8858D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3F4E-FF63-445F-A0FC-64A8A7E0F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CEFAC-82EA-4036-9F22-0E4F496E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178A-251C-4ABD-97BD-55A36F89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A0A6-05CA-4273-990F-D0BB4030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17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9E43-4070-45AF-8875-8691F829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0932-FF83-458E-AAB7-46E29203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90F4-377F-4516-BF5D-F6705863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A29B-F4A4-4CD9-9A96-F09145BE6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B9D54-6EB7-4955-A1BC-9C7D7B222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81A3B-C940-4C11-BD7F-EDFB705B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B5E78-3364-4433-9972-E8017E76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35BF5-139E-4E97-AEEC-B4FC1E48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84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C7F1-A646-4439-8B45-07451760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B9F1-5C9C-4509-A7D9-70E177E0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C6518-860F-42A0-86CB-CB3469C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B893-252E-4CC6-A849-078720B9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6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B70E-A5D8-4A03-BABD-F93AF954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8244-E0BC-46FE-B773-3DD29F1F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2D55A-570B-49A8-A838-22A217B1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15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6177-741D-4A60-9866-01DC1AA1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CDFC-D904-408D-841E-2EFBBE9A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FEE4-EC93-4690-A01C-20A20708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DF0F-1F0C-4654-907E-9AEADA0D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B664-70DF-4A92-8816-960268E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06BB-74F0-4CC6-B7FB-633981AB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153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37C5-8DFE-45B2-A09A-A634CB5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B0F66-8EED-4BE3-8644-34BB722B1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A74F-AE2F-4C08-939D-B469A9F0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B5A6-679D-4E38-847E-47F1412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6D979-BA8B-4796-A83F-201E57F4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9984-3432-41F8-B666-F29F5D06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110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83E9E-224C-46D8-A1AE-023618B5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A302-EF76-4684-8EE3-A0C569FC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FE58-3D02-4649-A662-653AF1E1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D1264-F543-46C2-A6B5-3F01A34FE4E2}" type="datetimeFigureOut">
              <a:rPr lang="en-HK" smtClean="0"/>
              <a:t>15/12/2020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7C30-927C-4CC8-B99F-A199A26E1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D570-38C0-45DC-9881-7E9AD048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6A71-4FFB-499F-B3D1-4F1751F9AF1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1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1781-421B-429A-B715-9BA82760B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>
                <a:cs typeface="Calibri Light"/>
              </a:rPr>
              <a:t>COMP 4901K </a:t>
            </a:r>
            <a:br>
              <a:rPr lang="en-HK">
                <a:cs typeface="Calibri Light"/>
              </a:rPr>
            </a:br>
            <a:r>
              <a:rPr lang="en-HK">
                <a:cs typeface="Calibri Light"/>
              </a:rPr>
              <a:t>Project Presentation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0BDE-F829-4F7E-9C9C-E351AA4C4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HK">
              <a:cs typeface="Calibri"/>
            </a:endParaRPr>
          </a:p>
          <a:p>
            <a:r>
              <a:rPr lang="en-HK">
                <a:cs typeface="Calibri"/>
              </a:rPr>
              <a:t>Team 12</a:t>
            </a:r>
            <a:endParaRPr lang="en-HK"/>
          </a:p>
          <a:p>
            <a:r>
              <a:rPr lang="en-HK">
                <a:ea typeface="+mn-lt"/>
                <a:cs typeface="+mn-lt"/>
              </a:rPr>
              <a:t>Lam Kwun Yuk (20512073)</a:t>
            </a:r>
          </a:p>
          <a:p>
            <a:r>
              <a:rPr lang="en-HK">
                <a:ea typeface="+mn-lt"/>
                <a:cs typeface="+mn-lt"/>
              </a:rPr>
              <a:t>Sha Yu </a:t>
            </a:r>
            <a:r>
              <a:rPr lang="en-HK" err="1">
                <a:ea typeface="+mn-lt"/>
                <a:cs typeface="+mn-lt"/>
              </a:rPr>
              <a:t>Hin</a:t>
            </a:r>
            <a:r>
              <a:rPr lang="en-HK">
                <a:ea typeface="+mn-lt"/>
                <a:cs typeface="+mn-lt"/>
              </a:rPr>
              <a:t> (20516835)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35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269C-7FAC-41E2-92E0-E6E5FC72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 1: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Data Observations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E9BF-55AD-4D55-A631-CD2E6DDB8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ECE-DD64-4F5F-B797-DD8A184C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Occurrence of tags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EBE0-03B9-45AD-86A6-8924793F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Dominated by ‘O’ (null type), 69.9%</a:t>
            </a:r>
          </a:p>
          <a:p>
            <a:r>
              <a:rPr lang="en-US">
                <a:cs typeface="Calibri"/>
              </a:rPr>
              <a:t>Occurrence of 12 most frequent tags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besides ‘O’ and ‘_</a:t>
            </a:r>
            <a:r>
              <a:rPr lang="en-US" err="1">
                <a:cs typeface="Calibri"/>
              </a:rPr>
              <a:t>w_pad</a:t>
            </a:r>
            <a:r>
              <a:rPr lang="en-US">
                <a:cs typeface="Calibri"/>
              </a:rPr>
              <a:t>_’</a:t>
            </a:r>
          </a:p>
          <a:p>
            <a:r>
              <a:rPr lang="en-US">
                <a:cs typeface="Calibri"/>
              </a:rPr>
              <a:t>Exponential decrease.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03BCF86-856C-4BCA-BFB2-4635476E5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66" y="1732676"/>
            <a:ext cx="5003174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8A09-806B-4AB3-A03D-4C7B550B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Vocabulary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3A3B-7CCC-40BC-A4C5-AE83C891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Most excerpts in English, a few in other language like French</a:t>
            </a:r>
          </a:p>
          <a:p>
            <a:r>
              <a:rPr lang="en-HK"/>
              <a:t>82275 words, 67255 if lower case only</a:t>
            </a:r>
          </a:p>
          <a:p>
            <a:r>
              <a:rPr lang="en-HK"/>
              <a:t>38275 (56.9%) with more than one tag</a:t>
            </a:r>
          </a:p>
          <a:p>
            <a:r>
              <a:rPr lang="en-HK"/>
              <a:t>Word with most tag: ‘And’</a:t>
            </a:r>
          </a:p>
          <a:p>
            <a:pPr lvl="1"/>
            <a:r>
              <a:rPr lang="en-HK"/>
              <a:t>29 distinct tags, including ‘O’</a:t>
            </a:r>
          </a:p>
          <a:p>
            <a:pPr lvl="1"/>
            <a:endParaRPr lang="en-HK"/>
          </a:p>
          <a:p>
            <a:r>
              <a:rPr lang="en-HK"/>
              <a:t>When comparing with </a:t>
            </a:r>
            <a:r>
              <a:rPr lang="en-HK" err="1"/>
              <a:t>stopwords</a:t>
            </a:r>
            <a:r>
              <a:rPr lang="en-HK"/>
              <a:t>:</a:t>
            </a:r>
          </a:p>
          <a:p>
            <a:pPr lvl="1"/>
            <a:r>
              <a:rPr lang="en-HK"/>
              <a:t>80 </a:t>
            </a:r>
            <a:r>
              <a:rPr lang="en-HK" err="1"/>
              <a:t>stopwords</a:t>
            </a:r>
            <a:r>
              <a:rPr lang="en-HK"/>
              <a:t> (~45%) are multi-tagged.</a:t>
            </a:r>
          </a:p>
          <a:p>
            <a:pPr lvl="1"/>
            <a:r>
              <a:rPr lang="en-HK"/>
              <a:t>20 have more than 7 tags or more.</a:t>
            </a:r>
          </a:p>
        </p:txBody>
      </p:sp>
    </p:spTree>
    <p:extLst>
      <p:ext uri="{BB962C8B-B14F-4D97-AF65-F5344CB8AC3E}">
        <p14:creationId xmlns:p14="http://schemas.microsoft.com/office/powerpoint/2010/main" val="38564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2ADB-8863-4B2D-B8D9-C82624FB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Tagging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D1A9-5EE9-4AEA-8E8B-B596B41C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Unconventional tagging:</a:t>
            </a:r>
          </a:p>
          <a:p>
            <a:pPr lvl="1"/>
            <a:r>
              <a:rPr lang="en-HK"/>
              <a:t>Word: “Korea” </a:t>
            </a:r>
          </a:p>
          <a:p>
            <a:pPr lvl="1"/>
            <a:r>
              <a:rPr lang="en-HK"/>
              <a:t>Tags: “ORG”, “CELL”, “CHEMICAL”, “GENE_OR_GENOME”, …</a:t>
            </a:r>
          </a:p>
          <a:p>
            <a:pPr lvl="1"/>
            <a:endParaRPr lang="en-HK"/>
          </a:p>
          <a:p>
            <a:r>
              <a:rPr lang="en-HK"/>
              <a:t>Multiple tags within same document:</a:t>
            </a:r>
          </a:p>
          <a:p>
            <a:pPr lvl="1"/>
            <a:r>
              <a:rPr lang="en-HK"/>
              <a:t>Example: </a:t>
            </a:r>
            <a:r>
              <a:rPr lang="en-HK" err="1"/>
              <a:t>val_dict</a:t>
            </a:r>
            <a:r>
              <a:rPr lang="en-HK"/>
              <a:t>[2]                              </a:t>
            </a:r>
          </a:p>
          <a:p>
            <a:pPr lvl="1"/>
            <a:r>
              <a:rPr lang="en-HK"/>
              <a:t>“… and perhaps it is most important for those with septic shock. Septic shock is defined as a subset of sepsis in which particularly profound circulatory”</a:t>
            </a:r>
          </a:p>
          <a:p>
            <a:pPr lvl="1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D1A6F-D778-473E-A326-4D369211943E}"/>
              </a:ext>
            </a:extLst>
          </p:cNvPr>
          <p:cNvSpPr/>
          <p:nvPr/>
        </p:nvSpPr>
        <p:spPr>
          <a:xfrm>
            <a:off x="7885651" y="4362275"/>
            <a:ext cx="1543575" cy="35233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EA206-4C1C-4163-81D5-188F635D3B86}"/>
              </a:ext>
            </a:extLst>
          </p:cNvPr>
          <p:cNvSpPr txBox="1"/>
          <p:nvPr/>
        </p:nvSpPr>
        <p:spPr>
          <a:xfrm>
            <a:off x="7392797" y="3429000"/>
            <a:ext cx="25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/>
              <a:t>GENE_OR_GENOME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010C0-8FB8-4235-B923-9219F4F3B66F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657438" y="3800213"/>
            <a:ext cx="1" cy="56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3DB68-6FA4-49DB-9BE8-88CCA17FC24F}"/>
              </a:ext>
            </a:extLst>
          </p:cNvPr>
          <p:cNvSpPr/>
          <p:nvPr/>
        </p:nvSpPr>
        <p:spPr>
          <a:xfrm>
            <a:off x="9563450" y="4362275"/>
            <a:ext cx="1669409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F2EF-9452-4145-9117-9EF56FA16E3F}"/>
              </a:ext>
            </a:extLst>
          </p:cNvPr>
          <p:cNvSpPr txBox="1"/>
          <p:nvPr/>
        </p:nvSpPr>
        <p:spPr>
          <a:xfrm>
            <a:off x="8967830" y="5295550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/>
              <a:t>DISEASE_OR_SYNDROME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59D904-4625-490B-847A-A5F96241DD73}"/>
              </a:ext>
            </a:extLst>
          </p:cNvPr>
          <p:cNvCxnSpPr/>
          <p:nvPr/>
        </p:nvCxnSpPr>
        <p:spPr>
          <a:xfrm>
            <a:off x="11065079" y="4731607"/>
            <a:ext cx="0" cy="56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F57B-3305-4ABD-B9A1-F6F0F456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err="1"/>
              <a:t>Preprecessing</a:t>
            </a:r>
            <a:r>
              <a:rPr lang="en-HK"/>
              <a:t>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B6D2-FCE4-4492-85C9-B53E39CD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/>
              <a:t>Stemmed using Porter stemmer</a:t>
            </a:r>
          </a:p>
          <a:p>
            <a:pPr lvl="1"/>
            <a:r>
              <a:rPr lang="en-HK"/>
              <a:t>Further reduce vocab size to 55469</a:t>
            </a:r>
          </a:p>
          <a:p>
            <a:pPr lvl="1"/>
            <a:endParaRPr lang="en-HK"/>
          </a:p>
          <a:p>
            <a:r>
              <a:rPr lang="en-HK" err="1"/>
              <a:t>Stopwords</a:t>
            </a:r>
            <a:r>
              <a:rPr lang="en-HK"/>
              <a:t> NOT removed</a:t>
            </a:r>
          </a:p>
          <a:p>
            <a:pPr lvl="1"/>
            <a:r>
              <a:rPr lang="en-HK"/>
              <a:t>They carry information for multiple tags</a:t>
            </a:r>
          </a:p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4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2400E7-D3C9-4C7D-A8AE-91437661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Part 2:</a:t>
            </a:r>
            <a:br>
              <a:rPr lang="en-HK"/>
            </a:br>
            <a:r>
              <a:rPr lang="en-HK"/>
              <a:t>Model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4E6CF-56F9-49F8-B125-1EC239ABA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060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C076-58B8-439B-9E49-3B1F50B7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Model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868F-5140-40AC-B0B1-940EB455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CNN and RNN (LSTM and GRU)</a:t>
            </a:r>
          </a:p>
          <a:p>
            <a:r>
              <a:rPr lang="en-US" sz="2000">
                <a:cs typeface="Calibri"/>
              </a:rPr>
              <a:t>Observations:</a:t>
            </a:r>
          </a:p>
          <a:p>
            <a:r>
              <a:rPr lang="en-US" sz="2000">
                <a:cs typeface="Calibri"/>
              </a:rPr>
              <a:t>RNN gives a better result</a:t>
            </a:r>
          </a:p>
          <a:p>
            <a:r>
              <a:rPr lang="en-US" sz="2000">
                <a:cs typeface="Calibri"/>
              </a:rPr>
              <a:t>More complicated model gives a better result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D274E-F5B0-40C4-ABC7-4DEBCF63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75" y="1562709"/>
            <a:ext cx="576342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97D1F-555A-4AC6-A2B2-B1F10590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Best Model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86A7-E18C-4D7F-B781-13310FA5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Achieve </a:t>
            </a:r>
            <a:r>
              <a:rPr lang="en-US" sz="2000">
                <a:cs typeface="Calibri"/>
              </a:rPr>
              <a:t>90.02% validation accuracy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- 4 bidirectional GRU layers follow by 2 MLP layers with 256 hidden size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- 0.2 Dropout rate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Activation function : </a:t>
            </a:r>
            <a:r>
              <a:rPr lang="en-US" sz="2000" err="1">
                <a:ea typeface="+mn-lt"/>
                <a:cs typeface="+mn-lt"/>
              </a:rPr>
              <a:t>Relu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- Optimizer: Adam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- Loss Model: Cross Entropy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593A1C-63EE-43ED-9CBC-367BCDA52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 r="-2" b="9801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02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4613C3EA4A144A844A4E11A9B53A6F" ma:contentTypeVersion="8" ma:contentTypeDescription="Create a new document." ma:contentTypeScope="" ma:versionID="3dd34ad3cb316905b3ad55f6a035e16a">
  <xsd:schema xmlns:xsd="http://www.w3.org/2001/XMLSchema" xmlns:xs="http://www.w3.org/2001/XMLSchema" xmlns:p="http://schemas.microsoft.com/office/2006/metadata/properties" xmlns:ns3="2189bfbf-af4b-4f96-bcf0-01ceec6a80d8" targetNamespace="http://schemas.microsoft.com/office/2006/metadata/properties" ma:root="true" ma:fieldsID="46a451f78e4ff8fc8da49aa7393d4cd9" ns3:_="">
    <xsd:import namespace="2189bfbf-af4b-4f96-bcf0-01ceec6a80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9bfbf-af4b-4f96-bcf0-01ceec6a80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9C81A7-9113-4725-934F-BFEFCF329163}">
  <ds:schemaRefs>
    <ds:schemaRef ds:uri="2189bfbf-af4b-4f96-bcf0-01ceec6a80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C78B1E-90C0-4709-8397-EEDCE176CFD7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2189bfbf-af4b-4f96-bcf0-01ceec6a80d8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DD5EC30-C66B-461A-836B-D299879AF8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寬螢幕</PresentationFormat>
  <Paragraphs>53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 4901K  Project Presentation</vt:lpstr>
      <vt:lpstr>Part 1: Data Observations</vt:lpstr>
      <vt:lpstr>Occurrence of tags</vt:lpstr>
      <vt:lpstr>Vocabulary size</vt:lpstr>
      <vt:lpstr>Tagging Examples</vt:lpstr>
      <vt:lpstr>Preprecessing choices</vt:lpstr>
      <vt:lpstr>Part 2: Model Selection</vt:lpstr>
      <vt:lpstr>Model Use</vt:lpstr>
      <vt:lpstr>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Hin SHA</dc:creator>
  <cp:lastModifiedBy>Kwun Yuk LAM</cp:lastModifiedBy>
  <cp:revision>2</cp:revision>
  <dcterms:created xsi:type="dcterms:W3CDTF">2020-12-01T16:51:25Z</dcterms:created>
  <dcterms:modified xsi:type="dcterms:W3CDTF">2020-12-15T08:24:18Z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0x010100084613C3EA4A144A844A4E11A9B53A6F</vt:lpwstr>
  </property>
</Properties>
</file>