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981B9BC-A699-431B-8723-5F8F919D67C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Easy to install framework with ruby on rails. Used to create navigation bar, form formatting, and buttons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1C3A462-52DA-4ABB-AFF1-9C67CC9DB62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Easy to install devise with rails. Used to create user model; devise automatically creates user controller and login/signup views</a:t>
            </a:r>
            <a:endParaRPr/>
          </a:p>
          <a:p>
            <a:r>
              <a:rPr lang="en-US" sz="2000">
                <a:latin typeface="Arial"/>
              </a:rPr>
              <a:t>Passwords are encrypted upon sign up and sessions are created to keep use logged in on log in page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537C831-01F8-48A4-96A6-644AD037CBD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24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98680" y="2292480"/>
            <a:ext cx="10753560" cy="164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969696"/>
                </a:solidFill>
                <a:latin typeface="Corbel"/>
                <a:ea typeface="DejaVu Sans"/>
              </a:rPr>
              <a:t>Fitness Challenge Tracker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598680" y="3933720"/>
            <a:ext cx="10753560" cy="75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9fdbe7"/>
                </a:solidFill>
                <a:latin typeface="Corbel"/>
                <a:ea typeface="DejaVu Sans"/>
              </a:rPr>
              <a:t>BitsPlease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9fdbe7"/>
                </a:solidFill>
                <a:latin typeface="Corbel"/>
                <a:ea typeface="DejaVu Sans"/>
              </a:rPr>
              <a:t>Kyla Bouldin, Evan Clark, Pallavi Kalva, Matt LeDonne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Architecture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4757040" y="1675080"/>
            <a:ext cx="2676240" cy="159660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5eb6c5"/>
              </a:gs>
              <a:gs pos="100000">
                <a:srgbClr val="3bb2c2"/>
              </a:gs>
            </a:gsLst>
            <a:lin ang="5400000"/>
          </a:gradFill>
          <a:ln>
            <a:noFill/>
          </a:ln>
        </p:spPr>
        <p:txBody>
          <a:bodyPr lIns="76320" rIns="76320" tIns="123120" bIns="123120"/>
          <a:p>
            <a:pPr algn="ctr">
              <a:lnSpc>
                <a:spcPct val="90000"/>
              </a:lnSpc>
            </a:pPr>
            <a:r>
              <a:rPr b="1" lang="en-US" sz="2000">
                <a:solidFill>
                  <a:srgbClr val="ffffff"/>
                </a:solidFill>
                <a:latin typeface="Corbel"/>
                <a:ea typeface="DejaVu Sans"/>
              </a:rPr>
              <a:t>Controller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Application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Home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Goals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Entries</a:t>
            </a:r>
            <a:endParaRPr/>
          </a:p>
        </p:txBody>
      </p:sp>
      <p:sp>
        <p:nvSpPr>
          <p:cNvPr id="143" name="CustomShape 3"/>
          <p:cNvSpPr/>
          <p:nvPr/>
        </p:nvSpPr>
        <p:spPr>
          <a:xfrm rot="3859200">
            <a:off x="6646320" y="3728520"/>
            <a:ext cx="1146960" cy="467280"/>
          </a:xfrm>
          <a:prstGeom prst="leftRightArrow">
            <a:avLst>
              <a:gd name="adj1" fmla="val 60000"/>
              <a:gd name="adj2" fmla="val 50000"/>
            </a:avLst>
          </a:prstGeom>
          <a:gradFill>
            <a:gsLst>
              <a:gs pos="0">
                <a:srgbClr val="b9d8df"/>
              </a:gs>
              <a:gs pos="100000">
                <a:srgbClr val="acd3db"/>
              </a:gs>
            </a:gsLst>
            <a:lin ang="5400000"/>
          </a:gradFill>
          <a:ln>
            <a:noFill/>
          </a:ln>
        </p:spPr>
      </p:sp>
      <p:sp>
        <p:nvSpPr>
          <p:cNvPr id="144" name="CustomShape 4"/>
          <p:cNvSpPr/>
          <p:nvPr/>
        </p:nvSpPr>
        <p:spPr>
          <a:xfrm>
            <a:off x="6952680" y="4654080"/>
            <a:ext cx="2676240" cy="183708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5eb6c5"/>
              </a:gs>
              <a:gs pos="100000">
                <a:srgbClr val="3bb2c2"/>
              </a:gs>
            </a:gsLst>
            <a:lin ang="5400000"/>
          </a:gradFill>
          <a:ln>
            <a:noFill/>
          </a:ln>
        </p:spPr>
        <p:txBody>
          <a:bodyPr lIns="76320" rIns="76320" tIns="130320" bIns="129960"/>
          <a:p>
            <a:pPr algn="ctr">
              <a:lnSpc>
                <a:spcPct val="90000"/>
              </a:lnSpc>
            </a:pPr>
            <a:r>
              <a:rPr b="1" lang="en-US" sz="2000">
                <a:solidFill>
                  <a:srgbClr val="ffffff"/>
                </a:solidFill>
                <a:latin typeface="Corbel"/>
                <a:ea typeface="DejaVu Sans"/>
              </a:rPr>
              <a:t>View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Layouts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Home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Users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Goals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Entries</a:t>
            </a:r>
            <a:endParaRPr/>
          </a:p>
        </p:txBody>
      </p:sp>
      <p:sp>
        <p:nvSpPr>
          <p:cNvPr id="145" name="CustomShape 5"/>
          <p:cNvSpPr/>
          <p:nvPr/>
        </p:nvSpPr>
        <p:spPr>
          <a:xfrm rot="10778400">
            <a:off x="5412240" y="5352840"/>
            <a:ext cx="1352520" cy="467280"/>
          </a:xfrm>
          <a:prstGeom prst="leftRightArrow">
            <a:avLst>
              <a:gd name="adj1" fmla="val 60000"/>
              <a:gd name="adj2" fmla="val 50000"/>
            </a:avLst>
          </a:prstGeom>
          <a:noFill/>
          <a:ln>
            <a:noFill/>
          </a:ln>
        </p:spPr>
      </p:sp>
      <p:sp>
        <p:nvSpPr>
          <p:cNvPr id="146" name="CustomShape 6"/>
          <p:cNvSpPr/>
          <p:nvPr/>
        </p:nvSpPr>
        <p:spPr>
          <a:xfrm>
            <a:off x="2547720" y="4710600"/>
            <a:ext cx="2676240" cy="1779120"/>
          </a:xfrm>
          <a:prstGeom prst="roundRect">
            <a:avLst>
              <a:gd name="adj" fmla="val 10000"/>
            </a:avLst>
          </a:prstGeom>
          <a:gradFill>
            <a:gsLst>
              <a:gs pos="0">
                <a:srgbClr val="5eb6c5"/>
              </a:gs>
              <a:gs pos="100000">
                <a:srgbClr val="3bb2c2"/>
              </a:gs>
            </a:gsLst>
            <a:lin ang="5400000"/>
          </a:gradFill>
          <a:ln>
            <a:noFill/>
          </a:ln>
        </p:spPr>
        <p:txBody>
          <a:bodyPr lIns="76320" rIns="76320" tIns="128520" bIns="128520"/>
          <a:p>
            <a:pPr algn="ctr">
              <a:lnSpc>
                <a:spcPct val="90000"/>
              </a:lnSpc>
            </a:pPr>
            <a:r>
              <a:rPr b="1" lang="en-US" sz="2000">
                <a:solidFill>
                  <a:srgbClr val="ffffff"/>
                </a:solidFill>
                <a:latin typeface="Corbel"/>
                <a:ea typeface="DejaVu Sans"/>
              </a:rPr>
              <a:t>Model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User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Goal</a:t>
            </a:r>
            <a:endParaRPr/>
          </a:p>
          <a:p>
            <a:pPr lvl="1">
              <a:lnSpc>
                <a:spcPct val="90000"/>
              </a:lnSpc>
              <a:buFont typeface="StarSymbol"/>
              <a:buChar char="l"/>
            </a:pPr>
            <a:r>
              <a:rPr lang="en-US" sz="1600">
                <a:solidFill>
                  <a:srgbClr val="ffffff"/>
                </a:solidFill>
                <a:latin typeface="Corbel"/>
                <a:ea typeface="DejaVu Sans"/>
              </a:rPr>
              <a:t>Entry</a:t>
            </a:r>
            <a:endParaRPr/>
          </a:p>
        </p:txBody>
      </p:sp>
      <p:sp>
        <p:nvSpPr>
          <p:cNvPr id="147" name="CustomShape 7"/>
          <p:cNvSpPr/>
          <p:nvPr/>
        </p:nvSpPr>
        <p:spPr>
          <a:xfrm rot="17749200">
            <a:off x="4369680" y="3757680"/>
            <a:ext cx="1166400" cy="467280"/>
          </a:xfrm>
          <a:prstGeom prst="leftRightArrow">
            <a:avLst>
              <a:gd name="adj1" fmla="val 60000"/>
              <a:gd name="adj2" fmla="val 50000"/>
            </a:avLst>
          </a:prstGeom>
          <a:gradFill>
            <a:gsLst>
              <a:gs pos="0">
                <a:srgbClr val="b9d8df"/>
              </a:gs>
              <a:gs pos="100000">
                <a:srgbClr val="acd3db"/>
              </a:gs>
            </a:gsLst>
            <a:lin ang="5400000"/>
          </a:gradFill>
          <a:ln>
            <a:noFill/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32640" y="10548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Users</a:t>
            </a:r>
            <a:endParaRPr/>
          </a:p>
        </p:txBody>
      </p:sp>
      <p:graphicFrame>
        <p:nvGraphicFramePr>
          <p:cNvPr id="149" name="Table 2"/>
          <p:cNvGraphicFramePr/>
          <p:nvPr/>
        </p:nvGraphicFramePr>
        <p:xfrm>
          <a:off x="742320" y="1430640"/>
          <a:ext cx="4487040" cy="4831920"/>
        </p:xfrm>
        <a:graphic>
          <a:graphicData uri="http://schemas.openxmlformats.org/drawingml/2006/table">
            <a:tbl>
              <a:tblPr/>
              <a:tblGrid>
                <a:gridCol w="1695960"/>
                <a:gridCol w="2791080"/>
              </a:tblGrid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email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encrypted-password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first_name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last_name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reset_password_token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reset_password_sent_at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remember_created_at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sign_in_count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current_sign_in_at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last_sign_in_at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current_sign_in_ip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last_sign_in_ip</a:t>
                      </a:r>
                      <a:endParaRPr/>
                    </a:p>
                  </a:txBody>
                  <a:tcPr/>
                </a:tc>
              </a:tr>
              <a:tr h="321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created_at</a:t>
                      </a:r>
                      <a:endParaRPr/>
                    </a:p>
                  </a:txBody>
                  <a:tcPr/>
                </a:tc>
              </a:tr>
              <a:tr h="3261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500">
                          <a:solidFill>
                            <a:srgbClr val="eeece1"/>
                          </a:solidFill>
                          <a:latin typeface="Corbel"/>
                        </a:rPr>
                        <a:t>updated_at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0" name="CustomShape 3"/>
          <p:cNvSpPr/>
          <p:nvPr/>
        </p:nvSpPr>
        <p:spPr>
          <a:xfrm>
            <a:off x="5957640" y="1737360"/>
            <a:ext cx="5380200" cy="3926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Automatically created by Devise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eeece1"/>
                </a:solidFill>
                <a:latin typeface="Corbel"/>
                <a:ea typeface="DejaVu Sans"/>
              </a:rPr>
              <a:t>Views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Sign Up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Login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eeece1"/>
                </a:solidFill>
                <a:latin typeface="Corbel"/>
                <a:ea typeface="DejaVu Sans"/>
              </a:rPr>
              <a:t>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has_many :entries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has_many :goals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10480" y="22860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Goals</a:t>
            </a:r>
            <a:endParaRPr/>
          </a:p>
        </p:txBody>
      </p:sp>
      <p:graphicFrame>
        <p:nvGraphicFramePr>
          <p:cNvPr id="152" name="Table 2"/>
          <p:cNvGraphicFramePr/>
          <p:nvPr/>
        </p:nvGraphicFramePr>
        <p:xfrm>
          <a:off x="838080" y="1704960"/>
          <a:ext cx="3663000" cy="2594520"/>
        </p:xfrm>
        <a:graphic>
          <a:graphicData uri="http://schemas.openxmlformats.org/drawingml/2006/table">
            <a:tbl>
              <a:tblPr/>
              <a:tblGrid>
                <a:gridCol w="1793880"/>
                <a:gridCol w="1869480"/>
              </a:tblGrid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metric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value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date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by_date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date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created_at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date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updated_at</a:t>
                      </a:r>
                      <a:endParaRPr/>
                    </a:p>
                  </a:txBody>
                  <a:tcPr/>
                </a:tc>
              </a:tr>
              <a:tr h="3697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eeece1"/>
                          </a:solidFill>
                          <a:latin typeface="Corbel"/>
                        </a:rPr>
                        <a:t>user_id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3" name="CustomShape 3"/>
          <p:cNvSpPr/>
          <p:nvPr/>
        </p:nvSpPr>
        <p:spPr>
          <a:xfrm>
            <a:off x="5230800" y="1753200"/>
            <a:ext cx="5380200" cy="313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eeece1"/>
                </a:solidFill>
                <a:latin typeface="Corbel"/>
                <a:ea typeface="DejaVu Sans"/>
              </a:rPr>
              <a:t>Views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View All Goals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View Single Goal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Add Goal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Edit Goals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eeece1"/>
                </a:solidFill>
                <a:latin typeface="Corbel"/>
                <a:ea typeface="DejaVu Sans"/>
              </a:rPr>
              <a:t>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belongs_to :user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646920" y="24228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Entries</a:t>
            </a:r>
            <a:endParaRPr/>
          </a:p>
        </p:txBody>
      </p:sp>
      <p:graphicFrame>
        <p:nvGraphicFramePr>
          <p:cNvPr id="155" name="Table 2"/>
          <p:cNvGraphicFramePr/>
          <p:nvPr/>
        </p:nvGraphicFramePr>
        <p:xfrm>
          <a:off x="838080" y="1567440"/>
          <a:ext cx="3550680" cy="5027760"/>
        </p:xfrm>
        <a:graphic>
          <a:graphicData uri="http://schemas.openxmlformats.org/drawingml/2006/table">
            <a:tbl>
              <a:tblPr/>
              <a:tblGrid>
                <a:gridCol w="1684080"/>
                <a:gridCol w="1866960"/>
              </a:tblGrid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Type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Name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user_id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date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date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weight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calories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string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workout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energy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integer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sleep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created_at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datetime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updated_at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chest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waist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bicep</a:t>
                      </a:r>
                      <a:endParaRPr/>
                    </a:p>
                  </a:txBody>
                  <a:tcPr/>
                </a:tc>
              </a:tr>
              <a:tr h="334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thigh</a:t>
                      </a:r>
                      <a:endParaRPr/>
                    </a:p>
                  </a:txBody>
                  <a:tcPr/>
                </a:tc>
              </a:tr>
              <a:tr h="340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float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>
                          <a:solidFill>
                            <a:srgbClr val="eeece1"/>
                          </a:solidFill>
                          <a:latin typeface="Corbel"/>
                        </a:rPr>
                        <a:t>calf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6" name="CustomShape 3"/>
          <p:cNvSpPr/>
          <p:nvPr/>
        </p:nvSpPr>
        <p:spPr>
          <a:xfrm>
            <a:off x="5230800" y="1567440"/>
            <a:ext cx="5515920" cy="469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eeece1"/>
                </a:solidFill>
                <a:latin typeface="Corbel"/>
                <a:ea typeface="DejaVu Sans"/>
              </a:rPr>
              <a:t>Views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View All Entries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Calendar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List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View Single Entry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Add Entry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Edit Entry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View Progress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500">
                <a:solidFill>
                  <a:srgbClr val="eeece1"/>
                </a:solidFill>
                <a:latin typeface="Corbel"/>
                <a:ea typeface="DejaVu Sans"/>
              </a:rPr>
              <a:t>Model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500">
                <a:solidFill>
                  <a:srgbClr val="eeece1"/>
                </a:solidFill>
                <a:latin typeface="Corbel"/>
                <a:ea typeface="DejaVu Sans"/>
              </a:rPr>
              <a:t>belongs_to :user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Day 2 – User Side &amp; Demo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Client Side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Sign Up/Login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Goals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Entries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Progress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Demo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Signup/Login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Goals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Entries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Progress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Demo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Introduction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Program Details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Day 1 – Implementer Side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Day 2 – Client Side &amp; Demo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4800">
                <a:solidFill>
                  <a:srgbClr val="bfbfbf"/>
                </a:solidFill>
                <a:latin typeface="Corbel"/>
                <a:ea typeface="DejaVu Sans"/>
              </a:rPr>
              <a:t>Program Details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600">
                <a:solidFill>
                  <a:srgbClr val="eeece1"/>
                </a:solidFill>
                <a:latin typeface="Corbel"/>
                <a:ea typeface="DejaVu Sans"/>
              </a:rPr>
              <a:t>Helps document and track physical activity, body measurements, and nutritional information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600">
                <a:solidFill>
                  <a:srgbClr val="eeece1"/>
                </a:solidFill>
                <a:latin typeface="Corbel"/>
                <a:ea typeface="DejaVu Sans"/>
              </a:rPr>
              <a:t>Allows user to set goals they would would like to achieve</a:t>
            </a:r>
            <a:endParaRPr/>
          </a:p>
          <a:p>
            <a:pPr>
              <a:lnSpc>
                <a:spcPct val="100000"/>
              </a:lnSpc>
              <a:buSzPct val="45000"/>
              <a:buFont typeface="Arial"/>
              <a:buChar char="•"/>
            </a:pPr>
            <a:r>
              <a:rPr lang="en-US" sz="3600">
                <a:solidFill>
                  <a:srgbClr val="eeece1"/>
                </a:solidFill>
                <a:latin typeface="Corbel"/>
                <a:ea typeface="DejaVu Sans"/>
              </a:rPr>
              <a:t>Makes it easier to analyze how the user responds to their lifestyle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Day 1 – Implementer Side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1119960" y="1825560"/>
            <a:ext cx="10232280" cy="458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Technologies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Ruby on Rails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Foundation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Devise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ChartKick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SimpleCalendar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4000">
                <a:solidFill>
                  <a:srgbClr val="bfbfbf"/>
                </a:solidFill>
                <a:latin typeface="Corbel"/>
                <a:ea typeface="DejaVu Sans"/>
              </a:rPr>
              <a:t>Architecture &amp; Models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Ruby on Rails &amp; Foundation</a:t>
            </a:r>
            <a:endParaRPr/>
          </a:p>
        </p:txBody>
      </p:sp>
      <p:graphicFrame>
        <p:nvGraphicFramePr>
          <p:cNvPr id="122" name="Table 2"/>
          <p:cNvGraphicFramePr/>
          <p:nvPr/>
        </p:nvGraphicFramePr>
        <p:xfrm>
          <a:off x="2157120" y="1690560"/>
          <a:ext cx="8126640" cy="1707120"/>
        </p:xfrm>
        <a:graphic>
          <a:graphicData uri="http://schemas.openxmlformats.org/drawingml/2006/table">
            <a:tbl>
              <a:tblPr/>
              <a:tblGrid>
                <a:gridCol w="8126640"/>
              </a:tblGrid>
              <a:tr h="1707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new fitness_tracker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cd fitness_tracker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echo “gem ‘foundation-rails’ &gt;&gt; Gemfile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bundle install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foundation:install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3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63120" y="3909240"/>
            <a:ext cx="1864080" cy="2413440"/>
          </a:xfrm>
          <a:prstGeom prst="rect">
            <a:avLst/>
          </a:prstGeom>
          <a:ln>
            <a:noFill/>
          </a:ln>
        </p:spPr>
      </p:pic>
      <p:pic>
        <p:nvPicPr>
          <p:cNvPr id="124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474040" y="3909240"/>
            <a:ext cx="1809720" cy="2413440"/>
          </a:xfrm>
          <a:prstGeom prst="rect">
            <a:avLst/>
          </a:prstGeom>
          <a:ln>
            <a:noFill/>
          </a:ln>
        </p:spPr>
      </p:pic>
      <p:pic>
        <p:nvPicPr>
          <p:cNvPr id="125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57120" y="4426920"/>
            <a:ext cx="1813680" cy="157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Devise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1119960" y="1463040"/>
            <a:ext cx="10232280" cy="4065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Flexible authentication solution for Rails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Automatically creates user controller and login/signup views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Password encryption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bfbfbf"/>
                </a:solidFill>
                <a:latin typeface="Corbel"/>
                <a:ea typeface="DejaVu Sans"/>
              </a:rPr>
              <a:t>Sessions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28" name="Table 3"/>
          <p:cNvGraphicFramePr/>
          <p:nvPr/>
        </p:nvGraphicFramePr>
        <p:xfrm>
          <a:off x="1119960" y="2384640"/>
          <a:ext cx="8126640" cy="1863360"/>
        </p:xfrm>
        <a:graphic>
          <a:graphicData uri="http://schemas.openxmlformats.org/drawingml/2006/table">
            <a:tbl>
              <a:tblPr/>
              <a:tblGrid>
                <a:gridCol w="8126640"/>
              </a:tblGrid>
              <a:tr h="1863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gem 'devise’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bundle install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devise:install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devise user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rake db:migrate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>
                          <a:solidFill>
                            <a:srgbClr val="608f3d"/>
                          </a:solidFill>
                          <a:latin typeface="Monaco"/>
                          <a:ea typeface="Monaco"/>
                        </a:rPr>
                        <a:t>$ rails g devise:views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CustomShape 2"/>
          <p:cNvSpPr/>
          <p:nvPr/>
        </p:nvSpPr>
        <p:spPr>
          <a:xfrm>
            <a:off x="1119960" y="1825560"/>
            <a:ext cx="10232280" cy="434988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TextShape 3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6000">
                <a:latin typeface="Arial"/>
              </a:rPr>
              <a:t>ChartKick</a:t>
            </a:r>
            <a:endParaRPr/>
          </a:p>
        </p:txBody>
      </p:sp>
      <p:sp>
        <p:nvSpPr>
          <p:cNvPr id="132" name="TextShape 4"/>
          <p:cNvSpPr txBox="1"/>
          <p:nvPr/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Charting library for Ruby on Rails to make nice looking charts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Compatible with all major browsers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Creates dynamic, interactive charts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Example:    </a:t>
            </a:r>
            <a:r>
              <a:rPr lang="en-US">
                <a:latin typeface="Arial"/>
              </a:rPr>
              <a:t>&lt;%= line_chart User.group_by_day(:created_at).count %&gt;</a:t>
            </a:r>
            <a:endParaRPr/>
          </a:p>
        </p:txBody>
      </p:sp>
      <p:pic>
        <p:nvPicPr>
          <p:cNvPr id="13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14040" y="4119120"/>
            <a:ext cx="7329960" cy="255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23800" y="36504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  <a:ea typeface="DejaVu Sans"/>
              </a:rPr>
              <a:t>SimpleCalendar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1119960" y="1690560"/>
            <a:ext cx="10232280" cy="466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1272240" y="1842840"/>
            <a:ext cx="10232280" cy="466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7" name="CustomShape 4"/>
          <p:cNvSpPr/>
          <p:nvPr/>
        </p:nvSpPr>
        <p:spPr>
          <a:xfrm>
            <a:off x="969840" y="1575360"/>
            <a:ext cx="10232280" cy="506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Gem used to render a calendar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Uses HTML table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Flexible lengths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Week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Month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X days, X weeks (number_of_days: x, number_of_weeks: x)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Any ruby class can be used as events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Just needs start_time attribute or method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Can distinguish between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Current day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Future days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Past days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Days with events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bfbfbf"/>
                </a:solidFill>
                <a:latin typeface="Corbel"/>
                <a:ea typeface="DejaVu Sans"/>
              </a:rPr>
              <a:t>No multi-day events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38080" y="1417320"/>
            <a:ext cx="10232280" cy="2529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2400">
                <a:solidFill>
                  <a:srgbClr val="eeece1"/>
                </a:solidFill>
                <a:latin typeface="Corbel"/>
              </a:rPr>
              <a:t>&lt;%= month_calendar events: @entries do |date, events| %&gt;</a:t>
            </a:r>
            <a:endParaRPr/>
          </a:p>
          <a:p>
            <a:r>
              <a:rPr lang="en-US" sz="2400">
                <a:solidFill>
                  <a:srgbClr val="eeece1"/>
                </a:solidFill>
                <a:latin typeface="Corbel"/>
              </a:rPr>
              <a:t>	</a:t>
            </a:r>
            <a:r>
              <a:rPr lang="en-US" sz="2400">
                <a:solidFill>
                  <a:srgbClr val="eeece1"/>
                </a:solidFill>
                <a:latin typeface="Corbel"/>
              </a:rPr>
              <a:t>&lt;%= date.mday %&gt;</a:t>
            </a:r>
            <a:endParaRPr/>
          </a:p>
          <a:p>
            <a:r>
              <a:rPr lang="en-US" sz="2400">
                <a:solidFill>
                  <a:srgbClr val="eeece1"/>
                </a:solidFill>
                <a:latin typeface="Corbel"/>
              </a:rPr>
              <a:t>	</a:t>
            </a:r>
            <a:r>
              <a:rPr lang="en-US" sz="2400">
                <a:solidFill>
                  <a:srgbClr val="eeece1"/>
                </a:solidFill>
                <a:latin typeface="Corbel"/>
              </a:rPr>
              <a:t>&lt;% events.each do |event| %&gt;</a:t>
            </a:r>
            <a:endParaRPr/>
          </a:p>
          <a:p>
            <a:r>
              <a:rPr lang="en-US" sz="2400">
                <a:solidFill>
                  <a:srgbClr val="eeece1"/>
                </a:solidFill>
                <a:latin typeface="Corbel"/>
              </a:rPr>
              <a:t>	</a:t>
            </a:r>
            <a:r>
              <a:rPr lang="en-US" sz="2400">
                <a:solidFill>
                  <a:srgbClr val="eeece1"/>
                </a:solidFill>
                <a:latin typeface="Corbel"/>
              </a:rPr>
              <a:t>	</a:t>
            </a:r>
            <a:r>
              <a:rPr lang="en-US" sz="2400">
                <a:solidFill>
                  <a:srgbClr val="eeece1"/>
                </a:solidFill>
                <a:latin typeface="Corbel"/>
              </a:rPr>
              <a:t>&lt;%= link_to event.title, event %&gt;</a:t>
            </a:r>
            <a:endParaRPr/>
          </a:p>
          <a:p>
            <a:r>
              <a:rPr lang="en-US" sz="2400">
                <a:solidFill>
                  <a:srgbClr val="eeece1"/>
                </a:solidFill>
                <a:latin typeface="Corbel"/>
              </a:rPr>
              <a:t>	</a:t>
            </a:r>
            <a:r>
              <a:rPr lang="en-US" sz="2400">
                <a:solidFill>
                  <a:srgbClr val="eeece1"/>
                </a:solidFill>
                <a:latin typeface="Corbel"/>
              </a:rPr>
              <a:t>&lt;% end %&gt;</a:t>
            </a:r>
            <a:endParaRPr/>
          </a:p>
          <a:p>
            <a:r>
              <a:rPr lang="en-US" sz="2400">
                <a:solidFill>
                  <a:srgbClr val="eeece1"/>
                </a:solidFill>
                <a:latin typeface="Corbel"/>
              </a:rPr>
              <a:t>&lt;% end %&gt;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838080" y="105480"/>
            <a:ext cx="10514160" cy="132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lang="en-US" sz="5400">
                <a:solidFill>
                  <a:srgbClr val="bfbfbf"/>
                </a:solidFill>
                <a:latin typeface="Corbel"/>
              </a:rPr>
              <a:t>SimpleCalendar Sample Code</a:t>
            </a:r>
            <a:endParaRPr/>
          </a:p>
        </p:txBody>
      </p:sp>
      <p:pic>
        <p:nvPicPr>
          <p:cNvPr id="140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5400" y="3709800"/>
            <a:ext cx="5130360" cy="284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