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64D6E8B-FF0D-4453-976F-6E297223AF48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22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Easy to install framework with ruby on rails. Used to create navigation bar, form formatting, and buttons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41CFF4E-20AC-440D-8BCF-39C920798B9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353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dirty="0">
                <a:latin typeface="Arial"/>
              </a:rPr>
              <a:t>Easy to install devise with rails. Used to create user model; devise automatically creates user controller and login/signup views</a:t>
            </a:r>
            <a:endParaRPr dirty="0"/>
          </a:p>
          <a:p>
            <a:r>
              <a:rPr lang="en-US" sz="2000" dirty="0">
                <a:latin typeface="Arial"/>
              </a:rPr>
              <a:t>Passwords are encrypted upon sign up and sessions are created to keep use logged in on log in page</a:t>
            </a:r>
            <a:endParaRPr dirty="0"/>
          </a:p>
        </p:txBody>
      </p:sp>
      <p:sp>
        <p:nvSpPr>
          <p:cNvPr id="17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BB6A60-1456-420D-8BBD-EA495958C54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6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0F7-2C68-412F-A42A-A33BF32A337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890-91E3-490D-8BE0-BD69CC08FE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1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0F7-2C68-412F-A42A-A33BF32A337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890-91E3-490D-8BE0-BD69CC08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0F7-2C68-412F-A42A-A33BF32A337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890-91E3-490D-8BE0-BD69CC08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0F7-2C68-412F-A42A-A33BF32A337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890-91E3-490D-8BE0-BD69CC08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0F7-2C68-412F-A42A-A33BF32A337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890-91E3-490D-8BE0-BD69CC08FE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6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0F7-2C68-412F-A42A-A33BF32A337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890-91E3-490D-8BE0-BD69CC08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5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0F7-2C68-412F-A42A-A33BF32A337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890-91E3-490D-8BE0-BD69CC08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0F7-2C68-412F-A42A-A33BF32A337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890-91E3-490D-8BE0-BD69CC08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0F7-2C68-412F-A42A-A33BF32A337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890-91E3-490D-8BE0-BD69CC08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5460F7-2C68-412F-A42A-A33BF32A337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C3B890-91E3-490D-8BE0-BD69CC08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0F7-2C68-412F-A42A-A33BF32A337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B890-91E3-490D-8BE0-BD69CC08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7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5460F7-2C68-412F-A42A-A33BF32A337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C3B890-91E3-490D-8BE0-BD69CC08F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5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8680" y="2292480"/>
            <a:ext cx="10753560" cy="164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Corbel"/>
                <a:ea typeface="DejaVu Sans"/>
              </a:rPr>
              <a:t>Fitness Challenge Tracker</a:t>
            </a:r>
            <a:endParaRPr dirty="0"/>
          </a:p>
        </p:txBody>
      </p:sp>
      <p:sp>
        <p:nvSpPr>
          <p:cNvPr id="114" name="CustomShape 2"/>
          <p:cNvSpPr/>
          <p:nvPr/>
        </p:nvSpPr>
        <p:spPr>
          <a:xfrm>
            <a:off x="598680" y="3643952"/>
            <a:ext cx="10753560" cy="10425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9FDBE7"/>
                </a:solidFill>
                <a:latin typeface="Corbel"/>
                <a:ea typeface="DejaVu Sans"/>
              </a:rPr>
              <a:t>BitsPlease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9FDBE7"/>
                </a:solidFill>
                <a:latin typeface="Corbel"/>
                <a:ea typeface="DejaVu Sans"/>
              </a:rPr>
              <a:t>Kyla </a:t>
            </a:r>
            <a:r>
              <a:rPr lang="en-US" sz="3200" dirty="0" err="1">
                <a:solidFill>
                  <a:srgbClr val="9FDBE7"/>
                </a:solidFill>
                <a:latin typeface="Corbel"/>
                <a:ea typeface="DejaVu Sans"/>
              </a:rPr>
              <a:t>Bouldin</a:t>
            </a:r>
            <a:r>
              <a:rPr lang="en-US" sz="3200" dirty="0">
                <a:solidFill>
                  <a:srgbClr val="9FDBE7"/>
                </a:solidFill>
                <a:latin typeface="Corbel"/>
                <a:ea typeface="DejaVu Sans"/>
              </a:rPr>
              <a:t>, Evan Clark, Pallavi Kalva, Matt </a:t>
            </a:r>
            <a:r>
              <a:rPr lang="en-US" sz="3200" dirty="0" err="1">
                <a:solidFill>
                  <a:srgbClr val="9FDBE7"/>
                </a:solidFill>
                <a:latin typeface="Corbel"/>
                <a:ea typeface="DejaVu Sans"/>
              </a:rPr>
              <a:t>LeDonne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Corbel"/>
                <a:ea typeface="DejaVu Sans"/>
              </a:rPr>
              <a:t>Architecture</a:t>
            </a: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4757040" y="1363301"/>
            <a:ext cx="2676240" cy="1596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tIns="123120" rIns="76320" bIns="123120"/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  <a:latin typeface="Corbel"/>
                <a:ea typeface="DejaVu Sans"/>
              </a:rPr>
              <a:t>Controller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Application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Home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Goals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Entries</a:t>
            </a:r>
            <a:endParaRPr dirty="0"/>
          </a:p>
        </p:txBody>
      </p:sp>
      <p:sp>
        <p:nvSpPr>
          <p:cNvPr id="143" name="CustomShape 3"/>
          <p:cNvSpPr/>
          <p:nvPr/>
        </p:nvSpPr>
        <p:spPr>
          <a:xfrm rot="3859200">
            <a:off x="6400722" y="3365368"/>
            <a:ext cx="1146960" cy="46728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  <p:sp>
        <p:nvSpPr>
          <p:cNvPr id="144" name="CustomShape 4"/>
          <p:cNvSpPr/>
          <p:nvPr/>
        </p:nvSpPr>
        <p:spPr>
          <a:xfrm>
            <a:off x="6974202" y="4234395"/>
            <a:ext cx="2676240" cy="183708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tIns="130320" rIns="76320" bIns="129960"/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  <a:latin typeface="Corbel"/>
                <a:ea typeface="DejaVu Sans"/>
              </a:rPr>
              <a:t>View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Layouts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Home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Users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Goals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Entries</a:t>
            </a:r>
            <a:endParaRPr dirty="0"/>
          </a:p>
        </p:txBody>
      </p:sp>
      <p:sp>
        <p:nvSpPr>
          <p:cNvPr id="145" name="CustomShape 5"/>
          <p:cNvSpPr/>
          <p:nvPr/>
        </p:nvSpPr>
        <p:spPr>
          <a:xfrm rot="10778400">
            <a:off x="5412240" y="5352840"/>
            <a:ext cx="1352520" cy="467280"/>
          </a:xfrm>
          <a:prstGeom prst="leftRightArrow">
            <a:avLst>
              <a:gd name="adj1" fmla="val 60000"/>
              <a:gd name="adj2" fmla="val 50000"/>
            </a:avLst>
          </a:prstGeom>
          <a:noFill/>
          <a:ln>
            <a:noFill/>
          </a:ln>
        </p:spPr>
      </p:sp>
      <p:sp>
        <p:nvSpPr>
          <p:cNvPr id="146" name="CustomShape 6"/>
          <p:cNvSpPr/>
          <p:nvPr/>
        </p:nvSpPr>
        <p:spPr>
          <a:xfrm>
            <a:off x="2641313" y="4234395"/>
            <a:ext cx="2676240" cy="177912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tIns="128520" rIns="76320" bIns="128520"/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  <a:latin typeface="Corbel"/>
                <a:ea typeface="DejaVu Sans"/>
              </a:rPr>
              <a:t>Model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User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Goal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Entry</a:t>
            </a:r>
            <a:endParaRPr dirty="0"/>
          </a:p>
        </p:txBody>
      </p:sp>
      <p:sp>
        <p:nvSpPr>
          <p:cNvPr id="147" name="CustomShape 7"/>
          <p:cNvSpPr/>
          <p:nvPr/>
        </p:nvSpPr>
        <p:spPr>
          <a:xfrm rot="17749200">
            <a:off x="4369682" y="3356713"/>
            <a:ext cx="1166400" cy="46728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3"/>
          <p:cNvSpPr/>
          <p:nvPr/>
        </p:nvSpPr>
        <p:spPr>
          <a:xfrm>
            <a:off x="6178918" y="1337845"/>
            <a:ext cx="5380200" cy="392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dirty="0">
                <a:latin typeface="Corbel"/>
                <a:ea typeface="DejaVu Sans"/>
              </a:rPr>
              <a:t>Automatically created by Devise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500" b="1" dirty="0">
                <a:latin typeface="Corbel"/>
                <a:ea typeface="DejaVu Sans"/>
              </a:rPr>
              <a:t>Views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>
                <a:latin typeface="Corbel"/>
                <a:ea typeface="DejaVu Sans"/>
              </a:rPr>
              <a:t>Sign Up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>
                <a:latin typeface="Corbel"/>
                <a:ea typeface="DejaVu Sans"/>
              </a:rPr>
              <a:t>Login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500" b="1" dirty="0">
                <a:latin typeface="Corbel"/>
                <a:ea typeface="DejaVu Sans"/>
              </a:rPr>
              <a:t>Model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err="1">
                <a:latin typeface="Corbel"/>
                <a:ea typeface="DejaVu Sans"/>
              </a:rPr>
              <a:t>has_many</a:t>
            </a:r>
            <a:r>
              <a:rPr lang="en-US" sz="2500" dirty="0">
                <a:latin typeface="Corbel"/>
                <a:ea typeface="DejaVu Sans"/>
              </a:rPr>
              <a:t> :entries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err="1">
                <a:latin typeface="Corbel"/>
                <a:ea typeface="DejaVu Sans"/>
              </a:rPr>
              <a:t>has_many</a:t>
            </a:r>
            <a:r>
              <a:rPr lang="en-US" sz="2500" dirty="0">
                <a:latin typeface="Corbel"/>
                <a:ea typeface="DejaVu Sans"/>
              </a:rPr>
              <a:t> :goals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09657"/>
              </p:ext>
            </p:extLst>
          </p:nvPr>
        </p:nvGraphicFramePr>
        <p:xfrm>
          <a:off x="1044958" y="1337846"/>
          <a:ext cx="4564272" cy="498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136"/>
                <a:gridCol w="2282136"/>
              </a:tblGrid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rbel"/>
                        </a:rPr>
                        <a:t>Type</a:t>
                      </a:r>
                      <a:endParaRPr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rbel"/>
                        </a:rPr>
                        <a:t>Name</a:t>
                      </a:r>
                      <a:endParaRPr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rbel"/>
                        </a:rPr>
                        <a:t>email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encrypted-password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first_name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last_name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reset_password_token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reset_password_sent_at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remember_created_at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rbel"/>
                        </a:rPr>
                        <a:t>integer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sign_in_count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current_sign_in_at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last_sign_in_at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current_sign_in_ip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last_sign_in_ip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created_at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rbel"/>
                        </a:rPr>
                        <a:t>updated_at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4958" y="0"/>
            <a:ext cx="10058400" cy="1450757"/>
          </a:xfrm>
        </p:spPr>
        <p:txBody>
          <a:bodyPr/>
          <a:lstStyle/>
          <a:p>
            <a:r>
              <a:rPr lang="en-US" sz="5400" dirty="0" smtClean="0">
                <a:latin typeface="Corbel"/>
              </a:rPr>
              <a:t>Users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10480" y="2286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Corbel"/>
                <a:ea typeface="DejaVu Sans"/>
              </a:rPr>
              <a:t>Goals</a:t>
            </a:r>
            <a:endParaRPr dirty="0"/>
          </a:p>
        </p:txBody>
      </p:sp>
      <p:sp>
        <p:nvSpPr>
          <p:cNvPr id="153" name="CustomShape 3"/>
          <p:cNvSpPr/>
          <p:nvPr/>
        </p:nvSpPr>
        <p:spPr>
          <a:xfrm>
            <a:off x="6015340" y="1547016"/>
            <a:ext cx="5380200" cy="313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1" dirty="0">
                <a:latin typeface="Corbel"/>
                <a:ea typeface="DejaVu Sans"/>
              </a:rPr>
              <a:t>Views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>
                <a:latin typeface="Corbel"/>
                <a:ea typeface="DejaVu Sans"/>
              </a:rPr>
              <a:t>View All </a:t>
            </a:r>
            <a:r>
              <a:rPr lang="en-US" sz="2500" dirty="0" smtClean="0">
                <a:latin typeface="Corbel"/>
                <a:ea typeface="DejaVu Sans"/>
              </a:rPr>
              <a:t>Goals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smtClean="0">
                <a:latin typeface="Corbel"/>
                <a:ea typeface="DejaVu Sans"/>
              </a:rPr>
              <a:t>View </a:t>
            </a:r>
            <a:r>
              <a:rPr lang="en-US" sz="2500" dirty="0">
                <a:latin typeface="Corbel"/>
                <a:ea typeface="DejaVu Sans"/>
              </a:rPr>
              <a:t>Single </a:t>
            </a:r>
            <a:r>
              <a:rPr lang="en-US" sz="2500" dirty="0" smtClean="0">
                <a:latin typeface="Corbel"/>
                <a:ea typeface="DejaVu Sans"/>
              </a:rPr>
              <a:t>Goal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smtClean="0">
                <a:latin typeface="Corbel"/>
                <a:ea typeface="DejaVu Sans"/>
              </a:rPr>
              <a:t>Add Goal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smtClean="0">
                <a:latin typeface="Corbel"/>
                <a:ea typeface="DejaVu Sans"/>
              </a:rPr>
              <a:t>Edit </a:t>
            </a:r>
            <a:r>
              <a:rPr lang="en-US" sz="2500" dirty="0">
                <a:latin typeface="Corbel"/>
                <a:ea typeface="DejaVu Sans"/>
              </a:rPr>
              <a:t>Goals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500" b="1" dirty="0">
                <a:latin typeface="Corbel"/>
                <a:ea typeface="DejaVu Sans"/>
              </a:rPr>
              <a:t>Model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err="1">
                <a:latin typeface="Corbel"/>
                <a:ea typeface="DejaVu Sans"/>
              </a:rPr>
              <a:t>belongs_to</a:t>
            </a:r>
            <a:r>
              <a:rPr lang="en-US" sz="2500" dirty="0">
                <a:latin typeface="Corbel"/>
                <a:ea typeface="DejaVu Sans"/>
              </a:rPr>
              <a:t> :user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44084"/>
              </p:ext>
            </p:extLst>
          </p:nvPr>
        </p:nvGraphicFramePr>
        <p:xfrm>
          <a:off x="1252280" y="1547016"/>
          <a:ext cx="36503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180"/>
                <a:gridCol w="18251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rbel"/>
                        </a:rPr>
                        <a:t>Type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rbel"/>
                        </a:rPr>
                        <a:t>Name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metric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value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date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rbel"/>
                        </a:rPr>
                        <a:t>by_date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date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created_at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date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updated_at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integer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rbel"/>
                        </a:rPr>
                        <a:t>user_id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46920" y="24228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Corbel"/>
                <a:ea typeface="DejaVu Sans"/>
              </a:rPr>
              <a:t>Entries</a:t>
            </a:r>
            <a:endParaRPr dirty="0"/>
          </a:p>
        </p:txBody>
      </p:sp>
      <p:sp>
        <p:nvSpPr>
          <p:cNvPr id="156" name="CustomShape 3"/>
          <p:cNvSpPr/>
          <p:nvPr/>
        </p:nvSpPr>
        <p:spPr>
          <a:xfrm>
            <a:off x="6222732" y="1566360"/>
            <a:ext cx="4938348" cy="469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1" dirty="0">
                <a:latin typeface="Corbel"/>
                <a:ea typeface="DejaVu Sans"/>
              </a:rPr>
              <a:t>Views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>
                <a:latin typeface="Corbel"/>
                <a:ea typeface="DejaVu Sans"/>
              </a:rPr>
              <a:t>View All </a:t>
            </a:r>
            <a:r>
              <a:rPr lang="en-US" sz="2500" dirty="0" smtClean="0">
                <a:latin typeface="Corbel"/>
                <a:ea typeface="DejaVu Sans"/>
              </a:rPr>
              <a:t>Entries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500" dirty="0" smtClean="0">
                <a:latin typeface="Corbel"/>
                <a:ea typeface="DejaVu Sans"/>
              </a:rPr>
              <a:t>Calendar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500" dirty="0" smtClean="0">
                <a:latin typeface="Corbel"/>
                <a:ea typeface="DejaVu Sans"/>
              </a:rPr>
              <a:t>List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sz="2500" dirty="0" smtClean="0">
                <a:latin typeface="Corbel"/>
                <a:ea typeface="DejaVu Sans"/>
              </a:rPr>
              <a:t>View </a:t>
            </a:r>
            <a:r>
              <a:rPr lang="en-US" sz="2500" dirty="0">
                <a:latin typeface="Corbel"/>
                <a:ea typeface="DejaVu Sans"/>
              </a:rPr>
              <a:t>Single </a:t>
            </a:r>
            <a:r>
              <a:rPr lang="en-US" sz="2500" dirty="0" smtClean="0">
                <a:latin typeface="Corbel"/>
                <a:ea typeface="DejaVu Sans"/>
              </a:rPr>
              <a:t>Entry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500" dirty="0" smtClean="0">
                <a:latin typeface="Corbel"/>
                <a:ea typeface="DejaVu Sans"/>
              </a:rPr>
              <a:t>Add Entry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500" dirty="0" smtClean="0">
                <a:latin typeface="Corbel"/>
                <a:ea typeface="DejaVu Sans"/>
              </a:rPr>
              <a:t>Edit Entry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sz="2500" dirty="0" smtClean="0">
                <a:latin typeface="Corbel"/>
                <a:ea typeface="DejaVu Sans"/>
              </a:rPr>
              <a:t>View </a:t>
            </a:r>
            <a:r>
              <a:rPr lang="en-US" sz="2500" dirty="0">
                <a:latin typeface="Corbel"/>
                <a:ea typeface="DejaVu Sans"/>
              </a:rPr>
              <a:t>Progress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500" b="1" dirty="0">
                <a:latin typeface="Corbel"/>
                <a:ea typeface="DejaVu Sans"/>
              </a:rPr>
              <a:t>Model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err="1">
                <a:latin typeface="Corbel"/>
                <a:ea typeface="DejaVu Sans"/>
              </a:rPr>
              <a:t>belongs_to</a:t>
            </a:r>
            <a:r>
              <a:rPr lang="en-US" sz="2500" dirty="0">
                <a:latin typeface="Corbel"/>
                <a:ea typeface="DejaVu Sans"/>
              </a:rPr>
              <a:t> :user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90527"/>
              </p:ext>
            </p:extLst>
          </p:nvPr>
        </p:nvGraphicFramePr>
        <p:xfrm>
          <a:off x="1142884" y="1241940"/>
          <a:ext cx="449364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820"/>
                <a:gridCol w="2246820"/>
              </a:tblGrid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/>
                        </a:rPr>
                        <a:t>Type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/>
                        </a:rPr>
                        <a:t>Name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integer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rbel"/>
                        </a:rPr>
                        <a:t>user_id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rbel"/>
                        </a:rPr>
                        <a:t>date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date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weight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integer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calories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workout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integer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energy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integer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sleep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created_at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updated_at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chest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waist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bicep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thigh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rbel"/>
                        </a:rPr>
                        <a:t>calf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Corbel"/>
                <a:ea typeface="DejaVu Sans"/>
              </a:rPr>
              <a:t>Day 2 – User Side &amp; Demo</a:t>
            </a:r>
            <a:endParaRPr dirty="0"/>
          </a:p>
        </p:txBody>
      </p:sp>
      <p:sp>
        <p:nvSpPr>
          <p:cNvPr id="158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latin typeface="Corbel"/>
                <a:ea typeface="DejaVu Sans"/>
              </a:rPr>
              <a:t>Client Side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Corbel"/>
                <a:ea typeface="DejaVu Sans"/>
              </a:rPr>
              <a:t>Sign Up/Login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Corbel"/>
                <a:ea typeface="DejaVu Sans"/>
              </a:rPr>
              <a:t>Goals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Corbel"/>
                <a:ea typeface="DejaVu Sans"/>
              </a:rPr>
              <a:t>Entries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Corbel"/>
                <a:ea typeface="DejaVu Sans"/>
              </a:rPr>
              <a:t>Progress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latin typeface="Corbel"/>
                <a:ea typeface="DejaVu Sans"/>
              </a:rPr>
              <a:t>Demo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Corbel"/>
                <a:ea typeface="DejaVu Sans"/>
              </a:rPr>
              <a:t>Signup/Login</a:t>
            </a:r>
            <a:endParaRPr dirty="0"/>
          </a:p>
        </p:txBody>
      </p:sp>
      <p:sp>
        <p:nvSpPr>
          <p:cNvPr id="160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50" y="1727187"/>
            <a:ext cx="5649738" cy="2571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22" y="1497052"/>
            <a:ext cx="5163190" cy="3032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4460" y="4885899"/>
            <a:ext cx="739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can either sign up or login in using credentials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97902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Corbel"/>
                <a:ea typeface="DejaVu Sans"/>
              </a:rPr>
              <a:t>Goals</a:t>
            </a:r>
            <a:endParaRPr dirty="0"/>
          </a:p>
        </p:txBody>
      </p:sp>
      <p:sp>
        <p:nvSpPr>
          <p:cNvPr id="162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345726"/>
            <a:ext cx="4483689" cy="3089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8108" y="4949984"/>
            <a:ext cx="8570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Metrics and goal date are used to create goals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Users can create, view, update, and delete their goals</a:t>
            </a:r>
          </a:p>
          <a:p>
            <a:pPr algn="ctr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0" y="1573688"/>
            <a:ext cx="4969184" cy="286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Corbel"/>
                <a:ea typeface="DejaVu Sans"/>
              </a:rPr>
              <a:t>Entries</a:t>
            </a:r>
            <a:endParaRPr dirty="0"/>
          </a:p>
        </p:txBody>
      </p:sp>
      <p:sp>
        <p:nvSpPr>
          <p:cNvPr id="164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552574"/>
            <a:ext cx="11209717" cy="3368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0865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New Entry allows users to enter information for each day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Each entry can be saved, edited, or deleted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All entries are displayed on the main page for Entries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Corbel"/>
                <a:ea typeface="DejaVu Sans"/>
              </a:rPr>
              <a:t>Progress</a:t>
            </a:r>
            <a:endParaRPr dirty="0"/>
          </a:p>
        </p:txBody>
      </p:sp>
      <p:sp>
        <p:nvSpPr>
          <p:cNvPr id="166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9" y="1685522"/>
            <a:ext cx="4182257" cy="4262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0991" y="1685522"/>
            <a:ext cx="503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Chart.js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Four main charts include Weight, Calories, Energy, and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Graphs get updated after each new entry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Corbel"/>
                <a:ea typeface="DejaVu Sans"/>
              </a:rPr>
              <a:t>Demo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Corbel"/>
                <a:ea typeface="DejaVu Sans"/>
              </a:rPr>
              <a:t>Introduction</a:t>
            </a:r>
            <a:endParaRPr dirty="0"/>
          </a:p>
        </p:txBody>
      </p:sp>
      <p:sp>
        <p:nvSpPr>
          <p:cNvPr id="116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 dirty="0">
                <a:latin typeface="Corbel"/>
                <a:ea typeface="DejaVu Sans"/>
              </a:rPr>
              <a:t>Program Details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 dirty="0">
                <a:latin typeface="Corbel"/>
                <a:ea typeface="DejaVu Sans"/>
              </a:rPr>
              <a:t>Day 1 – Implementer Side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 dirty="0">
                <a:latin typeface="Corbel"/>
                <a:ea typeface="DejaVu Sans"/>
              </a:rPr>
              <a:t>Day 2 – Client Side &amp; Demo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800" dirty="0">
                <a:latin typeface="Corbel"/>
                <a:ea typeface="DejaVu Sans"/>
              </a:rPr>
              <a:t>Program Details</a:t>
            </a:r>
            <a:endParaRPr dirty="0"/>
          </a:p>
        </p:txBody>
      </p:sp>
      <p:sp>
        <p:nvSpPr>
          <p:cNvPr id="7" name="CustomShape 2"/>
          <p:cNvSpPr/>
          <p:nvPr/>
        </p:nvSpPr>
        <p:spPr>
          <a:xfrm>
            <a:off x="838080" y="1588680"/>
            <a:ext cx="10232280" cy="458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90000"/>
              </a:lnSpc>
              <a:buFont typeface="Arial" charset="0"/>
              <a:buChar char="•"/>
            </a:pPr>
            <a:r>
              <a:rPr lang="en-US" sz="3500" dirty="0" smtClean="0">
                <a:latin typeface="Corbel"/>
                <a:ea typeface="DejaVu Sans"/>
              </a:rPr>
              <a:t>Helps document and track physical activity, body measurements, and nutritional information</a:t>
            </a:r>
          </a:p>
          <a:p>
            <a:pPr marL="571500" indent="-571500">
              <a:lnSpc>
                <a:spcPct val="90000"/>
              </a:lnSpc>
              <a:buFont typeface="Arial" charset="0"/>
              <a:buChar char="•"/>
            </a:pPr>
            <a:r>
              <a:rPr lang="en-US" sz="3500" dirty="0" smtClean="0">
                <a:latin typeface="Corbel"/>
                <a:ea typeface="DejaVu Sans"/>
              </a:rPr>
              <a:t>Allows user to set goals they would like to achieve</a:t>
            </a:r>
          </a:p>
          <a:p>
            <a:pPr marL="571500" indent="-571500">
              <a:lnSpc>
                <a:spcPct val="90000"/>
              </a:lnSpc>
              <a:buFont typeface="Arial" charset="0"/>
              <a:buChar char="•"/>
            </a:pPr>
            <a:r>
              <a:rPr lang="en-US" sz="3500" dirty="0" smtClean="0">
                <a:latin typeface="Corbel"/>
                <a:ea typeface="DejaVu Sans"/>
              </a:rPr>
              <a:t>Makes it easier to analyze how the user responds to their lifestyle</a:t>
            </a:r>
          </a:p>
          <a:p>
            <a:pPr marL="571500" indent="-571500">
              <a:lnSpc>
                <a:spcPct val="90000"/>
              </a:lnSpc>
              <a:buFont typeface="Arial" charset="0"/>
              <a:buChar char="•"/>
            </a:pP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Corbel"/>
                <a:ea typeface="DejaVu Sans"/>
              </a:rPr>
              <a:t>Day 1 – Implementer Side</a:t>
            </a:r>
            <a:endParaRPr dirty="0"/>
          </a:p>
        </p:txBody>
      </p:sp>
      <p:sp>
        <p:nvSpPr>
          <p:cNvPr id="120" name="CustomShape 2"/>
          <p:cNvSpPr/>
          <p:nvPr/>
        </p:nvSpPr>
        <p:spPr>
          <a:xfrm>
            <a:off x="1119960" y="1825560"/>
            <a:ext cx="10232280" cy="458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smtClean="0">
                <a:latin typeface="Corbel"/>
                <a:ea typeface="DejaVu Sans"/>
              </a:rPr>
              <a:t>Technologies</a:t>
            </a:r>
            <a:endParaRPr lang="en-US" dirty="0"/>
          </a:p>
          <a:p>
            <a:pPr marL="1028700" lvl="1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smtClean="0">
                <a:latin typeface="Corbel"/>
                <a:ea typeface="DejaVu Sans"/>
              </a:rPr>
              <a:t>Ruby </a:t>
            </a:r>
            <a:r>
              <a:rPr lang="en-US" sz="4000" dirty="0">
                <a:latin typeface="Corbel"/>
                <a:ea typeface="DejaVu Sans"/>
              </a:rPr>
              <a:t>on </a:t>
            </a:r>
            <a:r>
              <a:rPr lang="en-US" sz="4000" dirty="0" smtClean="0">
                <a:latin typeface="Corbel"/>
                <a:ea typeface="DejaVu Sans"/>
              </a:rPr>
              <a:t>Rails</a:t>
            </a:r>
            <a:endParaRPr lang="en-US" dirty="0"/>
          </a:p>
          <a:p>
            <a:pPr marL="1028700" lvl="1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smtClean="0">
                <a:latin typeface="Corbel"/>
                <a:ea typeface="DejaVu Sans"/>
              </a:rPr>
              <a:t>Foundation</a:t>
            </a:r>
            <a:endParaRPr lang="en-US" dirty="0"/>
          </a:p>
          <a:p>
            <a:pPr marL="1028700" lvl="1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smtClean="0">
                <a:latin typeface="Corbel"/>
                <a:ea typeface="DejaVu Sans"/>
              </a:rPr>
              <a:t>Devise</a:t>
            </a:r>
            <a:endParaRPr lang="en-US" dirty="0"/>
          </a:p>
          <a:p>
            <a:pPr marL="1028700" lvl="1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err="1" smtClean="0">
                <a:latin typeface="Corbel"/>
                <a:ea typeface="DejaVu Sans"/>
              </a:rPr>
              <a:t>ChartKick</a:t>
            </a:r>
            <a:endParaRPr lang="en-US" dirty="0"/>
          </a:p>
          <a:p>
            <a:pPr marL="1028700" lvl="1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err="1" smtClean="0">
                <a:latin typeface="Corbel"/>
                <a:ea typeface="DejaVu Sans"/>
              </a:rPr>
              <a:t>SimpleCalendar</a:t>
            </a:r>
            <a:endParaRPr lang="en-US" dirty="0"/>
          </a:p>
          <a:p>
            <a:pPr marL="571500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smtClean="0">
                <a:latin typeface="Corbel"/>
                <a:ea typeface="DejaVu Sans"/>
              </a:rPr>
              <a:t>Architecture </a:t>
            </a:r>
            <a:r>
              <a:rPr lang="en-US" sz="4000" dirty="0">
                <a:latin typeface="Corbel"/>
                <a:ea typeface="DejaVu Sans"/>
              </a:rPr>
              <a:t>&amp; Models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latin typeface="Corbel"/>
                <a:ea typeface="DejaVu Sans"/>
              </a:rPr>
              <a:t>Ruby on Rails &amp; Foundation</a:t>
            </a:r>
            <a:endParaRPr dirty="0"/>
          </a:p>
        </p:txBody>
      </p:sp>
      <p:graphicFrame>
        <p:nvGraphicFramePr>
          <p:cNvPr id="122" name="Table 2"/>
          <p:cNvGraphicFramePr/>
          <p:nvPr>
            <p:extLst>
              <p:ext uri="{D42A27DB-BD31-4B8C-83A1-F6EECF244321}">
                <p14:modId xmlns:p14="http://schemas.microsoft.com/office/powerpoint/2010/main" val="1479706623"/>
              </p:ext>
            </p:extLst>
          </p:nvPr>
        </p:nvGraphicFramePr>
        <p:xfrm>
          <a:off x="2157120" y="1690560"/>
          <a:ext cx="8126640" cy="1707120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70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new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fitness_tracker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cd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fitness_tracker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echo “gem ‘foundation-rails’ &gt;&gt;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Gemfile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foundation:install</a:t>
                      </a:r>
                      <a:endParaRPr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123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63120" y="3909240"/>
            <a:ext cx="1864080" cy="2413440"/>
          </a:xfrm>
          <a:prstGeom prst="rect">
            <a:avLst/>
          </a:prstGeom>
          <a:ln>
            <a:noFill/>
          </a:ln>
        </p:spPr>
      </p:pic>
      <p:pic>
        <p:nvPicPr>
          <p:cNvPr id="124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474040" y="3909240"/>
            <a:ext cx="1809720" cy="2413440"/>
          </a:xfrm>
          <a:prstGeom prst="rect">
            <a:avLst/>
          </a:prstGeom>
          <a:ln>
            <a:noFill/>
          </a:ln>
        </p:spPr>
      </p:pic>
      <p:pic>
        <p:nvPicPr>
          <p:cNvPr id="125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157120" y="4426920"/>
            <a:ext cx="1813680" cy="157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Corbel"/>
                <a:ea typeface="DejaVu Sans"/>
              </a:rPr>
              <a:t>Devise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1119960" y="1463040"/>
            <a:ext cx="10232280" cy="406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Corbel"/>
                <a:ea typeface="DejaVu Sans"/>
              </a:rPr>
              <a:t>Flexible authentication solution for Rails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>
                <a:latin typeface="Corbel"/>
                <a:ea typeface="DejaVu Sans"/>
              </a:rPr>
              <a:t>Automatically creates user controller and login/signup </a:t>
            </a:r>
            <a:r>
              <a:rPr lang="en-US" sz="2800" dirty="0" smtClean="0">
                <a:latin typeface="Corbel"/>
                <a:ea typeface="DejaVu Sans"/>
              </a:rPr>
              <a:t>views</a:t>
            </a:r>
            <a:endParaRPr lang="en-US" dirty="0"/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 smtClean="0">
                <a:latin typeface="Corbel"/>
                <a:ea typeface="DejaVu Sans"/>
              </a:rPr>
              <a:t>Password encryption</a:t>
            </a:r>
            <a:endParaRPr lang="en-US" dirty="0"/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 smtClean="0">
                <a:latin typeface="Corbel"/>
                <a:ea typeface="DejaVu Sans"/>
              </a:rPr>
              <a:t>Sessions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128" name="Table 3"/>
          <p:cNvGraphicFramePr/>
          <p:nvPr>
            <p:extLst>
              <p:ext uri="{D42A27DB-BD31-4B8C-83A1-F6EECF244321}">
                <p14:modId xmlns:p14="http://schemas.microsoft.com/office/powerpoint/2010/main" val="2013119798"/>
              </p:ext>
            </p:extLst>
          </p:nvPr>
        </p:nvGraphicFramePr>
        <p:xfrm>
          <a:off x="1119960" y="2473767"/>
          <a:ext cx="8126640" cy="1863360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86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gem 'devise’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devise:install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 user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rake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db:migrate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devise:views</a:t>
                      </a:r>
                      <a:endParaRPr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6000" dirty="0" err="1" smtClean="0">
                <a:latin typeface="Corbel"/>
              </a:rPr>
              <a:t>ChartKick</a:t>
            </a:r>
            <a:endParaRPr lang="en-US" sz="6000" dirty="0"/>
          </a:p>
        </p:txBody>
      </p:sp>
      <p:sp>
        <p:nvSpPr>
          <p:cNvPr id="132" name="TextShape 4"/>
          <p:cNvSpPr txBox="1"/>
          <p:nvPr/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3200" dirty="0" smtClean="0">
                <a:latin typeface="Corbel"/>
              </a:rPr>
              <a:t>Charting library for Ruby on Rails to make nice looking charts</a:t>
            </a: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3200" dirty="0" smtClean="0">
                <a:latin typeface="Corbel"/>
              </a:rPr>
              <a:t>Compatible with all major browsers</a:t>
            </a: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3200" dirty="0" smtClean="0">
                <a:latin typeface="Corbel"/>
              </a:rPr>
              <a:t>Created dynamic, interactive charts</a:t>
            </a:r>
            <a:endParaRPr lang="en-US" sz="3200" dirty="0" smtClean="0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1814040" y="4119120"/>
            <a:ext cx="7329960" cy="2556000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Table 3"/>
          <p:cNvGraphicFramePr/>
          <p:nvPr>
            <p:extLst>
              <p:ext uri="{D42A27DB-BD31-4B8C-83A1-F6EECF244321}">
                <p14:modId xmlns:p14="http://schemas.microsoft.com/office/powerpoint/2010/main" val="93986532"/>
              </p:ext>
            </p:extLst>
          </p:nvPr>
        </p:nvGraphicFramePr>
        <p:xfrm>
          <a:off x="1415700" y="3140280"/>
          <a:ext cx="8126640" cy="769679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769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&lt;%= </a:t>
                      </a:r>
                      <a:r>
                        <a:rPr lang="en-US" b="1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line_chart</a:t>
                      </a:r>
                      <a:r>
                        <a:rPr lang="en-US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User.group_by_day</a:t>
                      </a:r>
                      <a:r>
                        <a:rPr lang="en-US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(:</a:t>
                      </a:r>
                      <a:r>
                        <a:rPr lang="en-US" b="1" baseline="0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crated_at</a:t>
                      </a:r>
                      <a:r>
                        <a:rPr lang="en-US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).count %&gt;</a:t>
                      </a:r>
                      <a:endParaRPr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2380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 err="1">
                <a:latin typeface="Corbel"/>
                <a:ea typeface="DejaVu Sans"/>
              </a:rPr>
              <a:t>SimpleCalendar</a:t>
            </a:r>
            <a:endParaRPr dirty="0"/>
          </a:p>
        </p:txBody>
      </p:sp>
      <p:sp>
        <p:nvSpPr>
          <p:cNvPr id="135" name="CustomShape 2"/>
          <p:cNvSpPr/>
          <p:nvPr/>
        </p:nvSpPr>
        <p:spPr>
          <a:xfrm>
            <a:off x="1119960" y="1690560"/>
            <a:ext cx="10232280" cy="466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1272240" y="1842840"/>
            <a:ext cx="10232280" cy="466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805680" y="1187356"/>
            <a:ext cx="10232280" cy="49541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400" dirty="0">
                <a:latin typeface="Corbel"/>
                <a:ea typeface="DejaVu Sans"/>
              </a:rPr>
              <a:t>Gem used to render a </a:t>
            </a:r>
            <a:r>
              <a:rPr lang="en-US" sz="2400" dirty="0" smtClean="0">
                <a:latin typeface="Corbel"/>
                <a:ea typeface="DejaVu Sans"/>
              </a:rPr>
              <a:t>calendar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400" dirty="0" smtClean="0">
                <a:latin typeface="Corbel"/>
                <a:ea typeface="DejaVu Sans"/>
              </a:rPr>
              <a:t>Uses </a:t>
            </a:r>
            <a:r>
              <a:rPr lang="en-US" sz="2400" dirty="0">
                <a:latin typeface="Corbel"/>
                <a:ea typeface="DejaVu Sans"/>
              </a:rPr>
              <a:t>HTML </a:t>
            </a:r>
            <a:r>
              <a:rPr lang="en-US" sz="2400" dirty="0" smtClean="0">
                <a:latin typeface="Corbel"/>
                <a:ea typeface="DejaVu Sans"/>
              </a:rPr>
              <a:t>table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400" dirty="0" smtClean="0">
                <a:latin typeface="Corbel"/>
                <a:ea typeface="DejaVu Sans"/>
              </a:rPr>
              <a:t>Flexible lengths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orbel"/>
                <a:ea typeface="DejaVu Sans"/>
              </a:rPr>
              <a:t>Week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orbel"/>
                <a:ea typeface="DejaVu Sans"/>
              </a:rPr>
              <a:t>Month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orbel"/>
                <a:ea typeface="DejaVu Sans"/>
              </a:rPr>
              <a:t>X </a:t>
            </a:r>
            <a:r>
              <a:rPr lang="en-US" sz="2400" dirty="0">
                <a:latin typeface="Corbel"/>
                <a:ea typeface="DejaVu Sans"/>
              </a:rPr>
              <a:t>days, X weeks (</a:t>
            </a:r>
            <a:r>
              <a:rPr lang="en-US" sz="2400" dirty="0" err="1">
                <a:latin typeface="Corbel"/>
                <a:ea typeface="DejaVu Sans"/>
              </a:rPr>
              <a:t>number_of_days</a:t>
            </a:r>
            <a:r>
              <a:rPr lang="en-US" sz="2400" dirty="0">
                <a:latin typeface="Corbel"/>
                <a:ea typeface="DejaVu Sans"/>
              </a:rPr>
              <a:t>: x, </a:t>
            </a:r>
            <a:r>
              <a:rPr lang="en-US" sz="2400" dirty="0" err="1">
                <a:latin typeface="Corbel"/>
                <a:ea typeface="DejaVu Sans"/>
              </a:rPr>
              <a:t>number_of_weeks</a:t>
            </a:r>
            <a:r>
              <a:rPr lang="en-US" sz="2400" dirty="0">
                <a:latin typeface="Corbel"/>
                <a:ea typeface="DejaVu Sans"/>
              </a:rPr>
              <a:t>: x)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Corbel"/>
                <a:ea typeface="DejaVu Sans"/>
              </a:rPr>
              <a:t>Any </a:t>
            </a:r>
            <a:r>
              <a:rPr lang="en-US" sz="2400" dirty="0">
                <a:latin typeface="Corbel"/>
                <a:ea typeface="DejaVu Sans"/>
              </a:rPr>
              <a:t>ruby class can be used as </a:t>
            </a:r>
            <a:r>
              <a:rPr lang="en-US" sz="2400" dirty="0" smtClean="0">
                <a:latin typeface="Corbel"/>
                <a:ea typeface="DejaVu Sans"/>
              </a:rPr>
              <a:t>events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orbel"/>
                <a:ea typeface="DejaVu Sans"/>
              </a:rPr>
              <a:t>Just </a:t>
            </a:r>
            <a:r>
              <a:rPr lang="en-US" sz="2400" dirty="0">
                <a:latin typeface="Corbel"/>
                <a:ea typeface="DejaVu Sans"/>
              </a:rPr>
              <a:t>needs </a:t>
            </a:r>
            <a:r>
              <a:rPr lang="en-US" sz="2400" dirty="0" err="1">
                <a:latin typeface="Corbel"/>
                <a:ea typeface="DejaVu Sans"/>
              </a:rPr>
              <a:t>start_time</a:t>
            </a:r>
            <a:r>
              <a:rPr lang="en-US" sz="2400" dirty="0">
                <a:latin typeface="Corbel"/>
                <a:ea typeface="DejaVu Sans"/>
              </a:rPr>
              <a:t> attribute or </a:t>
            </a:r>
            <a:r>
              <a:rPr lang="en-US" sz="2400" dirty="0" smtClean="0">
                <a:latin typeface="Corbel"/>
                <a:ea typeface="DejaVu Sans"/>
              </a:rPr>
              <a:t>method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Corbel"/>
                <a:ea typeface="DejaVu Sans"/>
              </a:rPr>
              <a:t>Can </a:t>
            </a:r>
            <a:r>
              <a:rPr lang="en-US" sz="2400" dirty="0">
                <a:latin typeface="Corbel"/>
                <a:ea typeface="DejaVu Sans"/>
              </a:rPr>
              <a:t>distinguish </a:t>
            </a:r>
            <a:r>
              <a:rPr lang="en-US" sz="2400" dirty="0" smtClean="0">
                <a:latin typeface="Corbel"/>
                <a:ea typeface="DejaVu Sans"/>
              </a:rPr>
              <a:t>between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orbel"/>
                <a:ea typeface="DejaVu Sans"/>
              </a:rPr>
              <a:t>Current day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orbel"/>
                <a:ea typeface="DejaVu Sans"/>
              </a:rPr>
              <a:t>Future days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orbel"/>
                <a:ea typeface="DejaVu Sans"/>
              </a:rPr>
              <a:t>Past days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orbel"/>
                <a:ea typeface="DejaVu Sans"/>
              </a:rPr>
              <a:t>Days </a:t>
            </a:r>
            <a:r>
              <a:rPr lang="en-US" sz="2400" dirty="0">
                <a:latin typeface="Corbel"/>
                <a:ea typeface="DejaVu Sans"/>
              </a:rPr>
              <a:t>with events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400" dirty="0">
                <a:latin typeface="Corbel"/>
                <a:ea typeface="DejaVu Sans"/>
              </a:rPr>
              <a:t>No multi-day events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2"/>
          <p:cNvSpPr/>
          <p:nvPr/>
        </p:nvSpPr>
        <p:spPr>
          <a:xfrm>
            <a:off x="838080" y="105480"/>
            <a:ext cx="10514160" cy="132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5400" dirty="0" err="1">
                <a:latin typeface="Corbel"/>
              </a:rPr>
              <a:t>SimpleCalendar</a:t>
            </a:r>
            <a:r>
              <a:rPr lang="en-US" sz="5400" dirty="0">
                <a:latin typeface="Corbel"/>
              </a:rPr>
              <a:t> Sample Code</a:t>
            </a:r>
            <a:endParaRPr dirty="0"/>
          </a:p>
        </p:txBody>
      </p:sp>
      <p:pic>
        <p:nvPicPr>
          <p:cNvPr id="14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62141" y="3181082"/>
            <a:ext cx="6259132" cy="3464417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Table 3"/>
          <p:cNvGraphicFramePr/>
          <p:nvPr>
            <p:extLst>
              <p:ext uri="{D42A27DB-BD31-4B8C-83A1-F6EECF244321}">
                <p14:modId xmlns:p14="http://schemas.microsoft.com/office/powerpoint/2010/main" val="80122410"/>
              </p:ext>
            </p:extLst>
          </p:nvPr>
        </p:nvGraphicFramePr>
        <p:xfrm>
          <a:off x="2031840" y="1432483"/>
          <a:ext cx="8126640" cy="1658447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658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&lt;%= </a:t>
                      </a:r>
                      <a:r>
                        <a:rPr lang="en-US" sz="1600" b="1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month_calendar</a:t>
                      </a:r>
                      <a:r>
                        <a:rPr lang="en-US" sz="1600" b="1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events: @entries do |</a:t>
                      </a: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date, events| %&gt;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   &lt;%= </a:t>
                      </a:r>
                      <a:r>
                        <a:rPr lang="en-US" sz="1600" b="1" baseline="0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date.mday</a:t>
                      </a: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%&gt;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   &lt;% </a:t>
                      </a:r>
                      <a:r>
                        <a:rPr lang="en-US" sz="1600" b="1" baseline="0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events.each</a:t>
                      </a: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do |event| %&gt;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       &lt;%= </a:t>
                      </a:r>
                      <a:r>
                        <a:rPr lang="en-US" sz="1600" b="1" baseline="0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link_to</a:t>
                      </a: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event.title</a:t>
                      </a: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, event %&gt;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   &lt;% end %&gt;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&lt;% end %&gt;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597</Words>
  <Application>Microsoft Office PowerPoint</Application>
  <PresentationFormat>Widescreen</PresentationFormat>
  <Paragraphs>223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DejaVu Sans</vt:lpstr>
      <vt:lpstr>Monaco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 Kalva</dc:creator>
  <cp:lastModifiedBy>Pallavi Kalva</cp:lastModifiedBy>
  <cp:revision>31</cp:revision>
  <dcterms:modified xsi:type="dcterms:W3CDTF">2015-12-09T09:24:20Z</dcterms:modified>
</cp:coreProperties>
</file>