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0B7554-526B-4F76-8A1D-18DE3A9F1C7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2587AA-5C13-4083-BB05-E24AE53C9BB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30283D-27AE-49A8-B9B6-70E74C327EB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920" cy="164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8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920" cy="75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757040" y="1675080"/>
            <a:ext cx="2676600" cy="1596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 rot="3859200">
            <a:off x="6646320" y="3728880"/>
            <a:ext cx="1147320" cy="46764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1" name="CustomShape 4"/>
          <p:cNvSpPr/>
          <p:nvPr/>
        </p:nvSpPr>
        <p:spPr>
          <a:xfrm>
            <a:off x="6952680" y="4654080"/>
            <a:ext cx="2676600" cy="183744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2" name="CustomShape 5"/>
          <p:cNvSpPr/>
          <p:nvPr/>
        </p:nvSpPr>
        <p:spPr>
          <a:xfrm rot="10778400">
            <a:off x="5412240" y="5352840"/>
            <a:ext cx="1352880" cy="46764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3" name="CustomShape 6"/>
          <p:cNvSpPr/>
          <p:nvPr/>
        </p:nvSpPr>
        <p:spPr>
          <a:xfrm>
            <a:off x="2547720" y="4710600"/>
            <a:ext cx="2676600" cy="17794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Entry</a:t>
            </a:r>
            <a:endParaRPr/>
          </a:p>
        </p:txBody>
      </p:sp>
      <p:sp>
        <p:nvSpPr>
          <p:cNvPr id="144" name="CustomShape 7"/>
          <p:cNvSpPr/>
          <p:nvPr/>
        </p:nvSpPr>
        <p:spPr>
          <a:xfrm rot="17749200">
            <a:off x="4370040" y="3757680"/>
            <a:ext cx="1166760" cy="46764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32640" y="10548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Users</a:t>
            </a:r>
            <a:endParaRPr/>
          </a:p>
        </p:txBody>
      </p:sp>
      <p:graphicFrame>
        <p:nvGraphicFramePr>
          <p:cNvPr id="146" name="Table 2"/>
          <p:cNvGraphicFramePr/>
          <p:nvPr/>
        </p:nvGraphicFramePr>
        <p:xfrm>
          <a:off x="742320" y="1430640"/>
          <a:ext cx="4487400" cy="4832280"/>
        </p:xfrm>
        <a:graphic>
          <a:graphicData uri="http://schemas.openxmlformats.org/drawingml/2006/table">
            <a:tbl>
              <a:tblPr/>
              <a:tblGrid>
                <a:gridCol w="1695960"/>
                <a:gridCol w="2791800"/>
              </a:tblGrid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1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7" name="CustomShape 3"/>
          <p:cNvSpPr/>
          <p:nvPr/>
        </p:nvSpPr>
        <p:spPr>
          <a:xfrm>
            <a:off x="5957640" y="1737360"/>
            <a:ext cx="5380560" cy="392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:goals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10480" y="22860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graphicFrame>
        <p:nvGraphicFramePr>
          <p:cNvPr id="149" name="Table 2"/>
          <p:cNvGraphicFramePr/>
          <p:nvPr/>
        </p:nvGraphicFramePr>
        <p:xfrm>
          <a:off x="838080" y="1704960"/>
          <a:ext cx="3663360" cy="2594880"/>
        </p:xfrm>
        <a:graphic>
          <a:graphicData uri="http://schemas.openxmlformats.org/drawingml/2006/table">
            <a:tbl>
              <a:tblPr/>
              <a:tblGrid>
                <a:gridCol w="1793880"/>
                <a:gridCol w="1869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5230800" y="1753200"/>
            <a:ext cx="5380560" cy="31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46920" y="24228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838080" y="1567440"/>
          <a:ext cx="3551040" cy="5028120"/>
        </p:xfrm>
        <a:graphic>
          <a:graphicData uri="http://schemas.openxmlformats.org/drawingml/2006/table">
            <a:tbl>
              <a:tblPr/>
              <a:tblGrid>
                <a:gridCol w="1684080"/>
                <a:gridCol w="1866960"/>
              </a:tblGrid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5230800" y="1567440"/>
            <a:ext cx="5516280" cy="469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800">
                <a:solidFill>
                  <a:srgbClr val="eeece1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800">
                <a:solidFill>
                  <a:srgbClr val="eeece1"/>
                </a:solidFill>
                <a:latin typeface="Corbel"/>
                <a:ea typeface="DejaVu Sans"/>
              </a:rPr>
              <a:t>Allows user to set goals they would would like to achieve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800">
                <a:solidFill>
                  <a:srgbClr val="eeece1"/>
                </a:solidFill>
                <a:latin typeface="Corbel"/>
                <a:ea typeface="DejaVu Sans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640" cy="458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2157120" y="1690560"/>
          <a:ext cx="8127000" cy="1707480"/>
        </p:xfrm>
        <a:graphic>
          <a:graphicData uri="http://schemas.openxmlformats.org/drawingml/2006/table">
            <a:tbl>
              <a:tblPr/>
              <a:tblGrid>
                <a:gridCol w="8127000"/>
              </a:tblGrid>
              <a:tr h="170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4440" cy="241380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10080" cy="241380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4040" cy="15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119960" y="1690560"/>
            <a:ext cx="10232640" cy="46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Table 3"/>
          <p:cNvGraphicFramePr/>
          <p:nvPr/>
        </p:nvGraphicFramePr>
        <p:xfrm>
          <a:off x="1119960" y="2384640"/>
          <a:ext cx="8127000" cy="1863720"/>
        </p:xfrm>
        <a:graphic>
          <a:graphicData uri="http://schemas.openxmlformats.org/drawingml/2006/table">
            <a:tbl>
              <a:tblPr/>
              <a:tblGrid>
                <a:gridCol w="8127000"/>
              </a:tblGrid>
              <a:tr h="186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119960" y="1825560"/>
            <a:ext cx="10232640" cy="4350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380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119960" y="1690560"/>
            <a:ext cx="10232640" cy="46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272240" y="1842840"/>
            <a:ext cx="10232640" cy="46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969840" y="1575360"/>
            <a:ext cx="10232640" cy="50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Gem used to render a calendar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Uses HTML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X days, X weeks (number_of_days: x, number_of_weeks: 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Any ruby class can be used as 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Just needs start_time attribute or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Can distinguish between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Days with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1417320"/>
            <a:ext cx="10232640" cy="252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400">
                <a:solidFill>
                  <a:srgbClr val="eeece1"/>
                </a:solidFill>
                <a:latin typeface="Corbel"/>
              </a:rPr>
              <a:t>&lt;%= month_calendar events: @entries do |date, events|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date.mday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events.each do |event|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link_to event.title, event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838080" y="105480"/>
            <a:ext cx="1051452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5400" y="3709800"/>
            <a:ext cx="5130720" cy="28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