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3" r:id="rId2"/>
    <p:sldId id="276" r:id="rId3"/>
    <p:sldId id="277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2" r:id="rId15"/>
    <p:sldId id="288" r:id="rId1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4A8336EA-098E-8B42-A6CE-11D7D9F353F6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9B9CD6-6252-4F4A-9B71-8C0057CE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7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3437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MS PGothic" charset="0"/>
              </a:defRPr>
            </a:lvl1pPr>
          </a:lstStyle>
          <a:p>
            <a:pPr>
              <a:defRPr/>
            </a:pPr>
            <a:fld id="{2893630E-EB54-B84A-A8FD-AF69179F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B9D5B7E-FF6B-164A-8AFD-F1CE30D83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1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D618429C-7F5C-7E4F-867F-194362F3D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16563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2112A591-6B73-F14D-8469-FFD727D3A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0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E615E5AD-403D-9F44-804A-A6F0F4DD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304800" y="6400800"/>
            <a:ext cx="1905000" cy="381000"/>
          </a:xfrm>
        </p:spPr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7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C8DCCB92-E3CB-CD43-8890-70A3448A9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8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B55BA640-0A71-DA43-ADC9-6121BC237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62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2980ECA-A74F-8B4E-BC54-415E56E65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7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4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F78A07CA-6FBF-3145-AD16-AAA176197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2560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9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1F08B86-7752-134D-9D27-BC90A52C8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78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FF"/>
                </a:solidFill>
              </a:defRPr>
            </a:lvl1pPr>
            <a:lvl2pPr>
              <a:defRPr sz="2800">
                <a:solidFill>
                  <a:srgbClr val="0000FF"/>
                </a:solidFill>
              </a:defRPr>
            </a:lvl2pPr>
            <a:lvl3pPr>
              <a:defRPr sz="2400">
                <a:solidFill>
                  <a:srgbClr val="0000FF"/>
                </a:solidFill>
              </a:defRPr>
            </a:lvl3pPr>
            <a:lvl4pPr>
              <a:defRPr sz="2000">
                <a:solidFill>
                  <a:srgbClr val="0000FF"/>
                </a:solidFill>
              </a:defRPr>
            </a:lvl4pPr>
            <a:lvl5pPr>
              <a:defRPr sz="20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Presented at</a:t>
            </a:r>
          </a:p>
          <a:p>
            <a:pPr>
              <a:defRPr/>
            </a:pPr>
            <a:r>
              <a:rPr lang="en-US" dirty="0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F4EFD6EF-A928-CF4E-AF37-F0409BE16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4240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1B694A4D-51C4-AD4B-8C71-DBBEED5D9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70781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rgbClr val="FFFF00"/>
                </a:solidFill>
                <a:cs typeface="MS PGothic" charset="0"/>
              </a:defRPr>
            </a:lvl1pPr>
          </a:lstStyle>
          <a:p>
            <a:pPr>
              <a:defRPr/>
            </a:pPr>
            <a:r>
              <a:rPr lang="en-US" dirty="0"/>
              <a:t>College of Alameda  - </a:t>
            </a:r>
            <a:fld id="{6AC68615-CCF5-1346-AF5C-AEF210F938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 dirty="0"/>
              <a:t>Professor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ＭＳ Ｐゴシック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bsomrah/s-commerce-1037199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drumup.io/blog/top-7-trends-in-social-media-for-marketing-agencies-in-2019/" TargetMode="External"/><Relationship Id="rId4" Type="http://schemas.openxmlformats.org/officeDocument/2006/relationships/hyperlink" Target="https://alistemarketing.com/blog/social-commerce-trend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724400" y="609600"/>
            <a:ext cx="4414125" cy="5638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800" dirty="0">
              <a:solidFill>
                <a:srgbClr val="0000FF"/>
              </a:solidFill>
              <a:latin typeface="Apple Chancery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40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CIS 234E</a:t>
            </a:r>
            <a:endParaRPr lang="en-US" sz="4800" dirty="0">
              <a:solidFill>
                <a:srgbClr val="0000FF"/>
              </a:solidFill>
              <a:latin typeface="Apple Chancery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Electronic Commerce</a:t>
            </a:r>
          </a:p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Website</a:t>
            </a:r>
          </a:p>
          <a:p>
            <a:pPr algn="ctr">
              <a:defRPr/>
            </a:pPr>
            <a:endParaRPr lang="en-US" sz="28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Apple Chancery"/>
              </a:rPr>
              <a:t>10967167</a:t>
            </a:r>
          </a:p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+mn-ea"/>
                <a:cs typeface="Apple Chancery"/>
              </a:rPr>
              <a:t>hyo05065@berkeley.edu</a:t>
            </a:r>
            <a:endParaRPr lang="en-US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8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Email to “</a:t>
            </a:r>
            <a:r>
              <a:rPr lang="en-US" dirty="0" err="1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DrV</a:t>
            </a: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”</a:t>
            </a:r>
          </a:p>
          <a:p>
            <a:pPr algn="ctr">
              <a:defRPr/>
            </a:pPr>
            <a:r>
              <a:rPr lang="en-US" dirty="0" err="1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ProfessorVillegas@gmail.com</a:t>
            </a:r>
            <a:endParaRPr lang="en-US" dirty="0">
              <a:solidFill>
                <a:srgbClr val="0000FF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  <a:cs typeface="Apple Chancery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Question #3 ~ Social (media * e)Commerce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35" y="748810"/>
            <a:ext cx="818850" cy="7832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638800"/>
            <a:ext cx="47244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pple Chancery"/>
                <a:cs typeface="Apple Chancery"/>
              </a:rPr>
              <a:t>Kidong</a:t>
            </a:r>
            <a:r>
              <a:rPr lang="en-US" dirty="0">
                <a:solidFill>
                  <a:srgbClr val="0000FF"/>
                </a:solidFill>
                <a:latin typeface="Apple Chancery"/>
                <a:cs typeface="Apple Chancery"/>
              </a:rPr>
              <a:t> Kim</a:t>
            </a:r>
            <a:endParaRPr lang="en-US" dirty="0"/>
          </a:p>
        </p:txBody>
      </p:sp>
      <p:pic>
        <p:nvPicPr>
          <p:cNvPr id="5" name="Picture 4" descr="A young boy standing in front of a body of water&#10;&#10;Description automatically generated">
            <a:extLst>
              <a:ext uri="{FF2B5EF4-FFF2-40B4-BE49-F238E27FC236}">
                <a16:creationId xmlns:a16="http://schemas.microsoft.com/office/drawing/2014/main" id="{8A1BD3FF-728B-4B98-BC53-2463157DA36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" y="652461"/>
            <a:ext cx="3736792" cy="49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2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10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 (Example 7)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8803F-4BCC-47B6-9B82-B8A47C545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6191250" cy="311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D92D5-E67B-4314-BC65-5FC8842597A2}"/>
              </a:ext>
            </a:extLst>
          </p:cNvPr>
          <p:cNvSpPr txBox="1"/>
          <p:nvPr/>
        </p:nvSpPr>
        <p:spPr>
          <a:xfrm>
            <a:off x="2842241" y="4551462"/>
            <a:ext cx="5429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Unlike other companies, Sephora posts quizzes so </a:t>
            </a:r>
          </a:p>
          <a:p>
            <a:pPr algn="ctr"/>
            <a:r>
              <a:rPr lang="en-US" dirty="0"/>
              <a:t>they can recommend the most optimized items by </a:t>
            </a:r>
          </a:p>
          <a:p>
            <a:pPr algn="ctr"/>
            <a:r>
              <a:rPr lang="en-US" dirty="0"/>
              <a:t>the result of the quiz to their customers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FCDA291-09F9-4D56-AF90-F41DACB06F7C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304801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11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 (Example 8)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54F44C89-44E6-4C05-9747-68D15D110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6191250" cy="1304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C914D-1CED-443B-905F-D9AADEA22C14}"/>
              </a:ext>
            </a:extLst>
          </p:cNvPr>
          <p:cNvSpPr txBox="1"/>
          <p:nvPr/>
        </p:nvSpPr>
        <p:spPr>
          <a:xfrm>
            <a:off x="2330140" y="4038600"/>
            <a:ext cx="548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Singularu</a:t>
            </a:r>
            <a:r>
              <a:rPr lang="en-US" dirty="0"/>
              <a:t> creates a look book through social media </a:t>
            </a:r>
          </a:p>
          <a:p>
            <a:pPr algn="ctr"/>
            <a:r>
              <a:rPr lang="en-US" dirty="0"/>
              <a:t>so social fans can be engaged to the brand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6BF7227-9C70-4517-A8E8-E50EB6552E82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304801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12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 (Example 9)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48374B-1887-45A7-90F3-ABFCA8D40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6191250" cy="3276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F78BEF-EECC-4508-AECA-CF9F3C078653}"/>
              </a:ext>
            </a:extLst>
          </p:cNvPr>
          <p:cNvSpPr txBox="1"/>
          <p:nvPr/>
        </p:nvSpPr>
        <p:spPr>
          <a:xfrm>
            <a:off x="1447800" y="4482405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Fab focused on the feature of conversation of social media </a:t>
            </a:r>
          </a:p>
          <a:p>
            <a:pPr algn="ctr"/>
            <a:r>
              <a:rPr lang="en-US" dirty="0"/>
              <a:t>so customer can communicate each other. </a:t>
            </a:r>
          </a:p>
          <a:p>
            <a:pPr algn="ctr"/>
            <a:r>
              <a:rPr lang="en-US" dirty="0"/>
              <a:t>By communication among customers, Fab can increase its awareness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01EC6-4A8E-41B3-879C-8F082B380DF6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304801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13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 (Example 10)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7ED7301-FE87-4082-AA2E-3ED77F8F5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87"/>
            <a:ext cx="5133975" cy="540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B51E5-5589-4293-A3D4-541602EC2E8C}"/>
              </a:ext>
            </a:extLst>
          </p:cNvPr>
          <p:cNvSpPr txBox="1"/>
          <p:nvPr/>
        </p:nvSpPr>
        <p:spPr>
          <a:xfrm>
            <a:off x="5591128" y="2193837"/>
            <a:ext cx="3095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Meller</a:t>
            </a:r>
            <a:r>
              <a:rPr lang="en-US" dirty="0"/>
              <a:t> uses photos of their </a:t>
            </a:r>
          </a:p>
          <a:p>
            <a:pPr algn="ctr"/>
            <a:r>
              <a:rPr lang="en-US" dirty="0"/>
              <a:t>customers to post ad on the </a:t>
            </a:r>
          </a:p>
          <a:p>
            <a:pPr algn="ctr"/>
            <a:r>
              <a:rPr lang="en-US" dirty="0"/>
              <a:t>Facebook to increase their </a:t>
            </a:r>
          </a:p>
          <a:p>
            <a:pPr algn="ctr"/>
            <a:r>
              <a:rPr lang="en-US" dirty="0"/>
              <a:t>conversion rate.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D5619B5-33EF-4C76-A5D9-D4A8A9A4BAD6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304801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14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Summary of your Answers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Summarize your answers with picture above + short description here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24FF77B-FCC3-4993-AA74-5281C0083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57287"/>
            <a:ext cx="6267450" cy="271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C84C26-0672-4084-9E64-8680B6F6CB94}"/>
              </a:ext>
            </a:extLst>
          </p:cNvPr>
          <p:cNvSpPr txBox="1"/>
          <p:nvPr/>
        </p:nvSpPr>
        <p:spPr>
          <a:xfrm>
            <a:off x="278133" y="4495800"/>
            <a:ext cx="8661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using Social media as marketing channel and a tool,</a:t>
            </a:r>
          </a:p>
          <a:p>
            <a:pPr algn="ctr"/>
            <a:r>
              <a:rPr lang="en-US" dirty="0"/>
              <a:t> Social commerce can derive more contracts and contacts.</a:t>
            </a:r>
          </a:p>
          <a:p>
            <a:pPr algn="ctr"/>
            <a:r>
              <a:rPr lang="en-US" dirty="0"/>
              <a:t>Communication, Promotion, Feedback Systems and other features of social media </a:t>
            </a:r>
          </a:p>
          <a:p>
            <a:pPr algn="ctr"/>
            <a:r>
              <a:rPr lang="en-US" dirty="0"/>
              <a:t>including influencer are what have made the Social commerce so powerful.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9F4D54-7E3B-44C2-BA02-E8593E0FAB21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156356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15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33400"/>
            <a:ext cx="9144000" cy="5791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1. "Social Commerce: 16 Awesome Examples Of Social Selling". </a:t>
            </a:r>
            <a:r>
              <a:rPr lang="en-US" i="1" dirty="0" err="1">
                <a:solidFill>
                  <a:schemeClr val="tx1"/>
                </a:solidFill>
              </a:rPr>
              <a:t>Photoslurp</a:t>
            </a:r>
            <a:r>
              <a:rPr lang="en-US" dirty="0">
                <a:solidFill>
                  <a:schemeClr val="tx1"/>
                </a:solidFill>
              </a:rPr>
              <a:t>, 2019, https://hi.photoslurp.com/blog/social-commerce-examples/. Accessed 16 May 2019.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 B-</a:t>
            </a:r>
            <a:r>
              <a:rPr lang="en-US" dirty="0" err="1">
                <a:solidFill>
                  <a:schemeClr val="tx1"/>
                </a:solidFill>
              </a:rPr>
              <a:t>Somrah</a:t>
            </a:r>
            <a:r>
              <a:rPr lang="en-US" dirty="0">
                <a:solidFill>
                  <a:schemeClr val="tx1"/>
                </a:solidFill>
              </a:rPr>
              <a:t>. "S Commerce". </a:t>
            </a:r>
            <a:r>
              <a:rPr lang="en-US" i="1" dirty="0" err="1">
                <a:solidFill>
                  <a:schemeClr val="tx1"/>
                </a:solidFill>
              </a:rPr>
              <a:t>Slideshare.Net</a:t>
            </a:r>
            <a:r>
              <a:rPr lang="en-US" dirty="0">
                <a:solidFill>
                  <a:schemeClr val="tx1"/>
                </a:solidFill>
              </a:rPr>
              <a:t>, 2019,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https://www.slideshare.net/vbsomrah/s-commerce-10371995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Williams, Alicia. "Social Commerce Trends: How To Get Sales With Social Media". </a:t>
            </a:r>
            <a:r>
              <a:rPr lang="en-US" i="1" dirty="0" err="1">
                <a:solidFill>
                  <a:schemeClr val="tx1"/>
                </a:solidFill>
              </a:rPr>
              <a:t>Aliste</a:t>
            </a:r>
            <a:r>
              <a:rPr lang="en-US" i="1" dirty="0">
                <a:solidFill>
                  <a:schemeClr val="tx1"/>
                </a:solidFill>
              </a:rPr>
              <a:t> Marketing</a:t>
            </a:r>
            <a:r>
              <a:rPr lang="en-US" dirty="0">
                <a:solidFill>
                  <a:schemeClr val="tx1"/>
                </a:solidFill>
              </a:rPr>
              <a:t>, 2019, 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https://alistemarketing.com/blog/social-commerce-trends/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Jaylo</a:t>
            </a:r>
            <a:r>
              <a:rPr lang="en-US" dirty="0">
                <a:solidFill>
                  <a:schemeClr val="tx1"/>
                </a:solidFill>
              </a:rPr>
              <a:t>, Sian. "Top 7 Trends In Social Media For Marketing Agencies In 2019 - </a:t>
            </a:r>
            <a:r>
              <a:rPr lang="en-US" dirty="0" err="1">
                <a:solidFill>
                  <a:schemeClr val="tx1"/>
                </a:solidFill>
              </a:rPr>
              <a:t>Drumup</a:t>
            </a:r>
            <a:r>
              <a:rPr lang="en-US" dirty="0">
                <a:solidFill>
                  <a:schemeClr val="tx1"/>
                </a:solidFill>
              </a:rPr>
              <a:t> Blog". </a:t>
            </a:r>
            <a:r>
              <a:rPr lang="en-US" i="1" dirty="0" err="1">
                <a:solidFill>
                  <a:schemeClr val="tx1"/>
                </a:solidFill>
              </a:rPr>
              <a:t>Drumup</a:t>
            </a:r>
            <a:r>
              <a:rPr lang="en-US" i="1" dirty="0">
                <a:solidFill>
                  <a:schemeClr val="tx1"/>
                </a:solidFill>
              </a:rPr>
              <a:t> Blog</a:t>
            </a:r>
            <a:r>
              <a:rPr lang="en-US" dirty="0">
                <a:solidFill>
                  <a:schemeClr val="tx1"/>
                </a:solidFill>
              </a:rPr>
              <a:t>, 2019,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https://blog.drumup.io/blog/top-7-trends-in-social-media-for-marketing-agencies-in-2019/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5. "Social Commerce – The Shift To Social Media Shopping – Diamond Dilemma". </a:t>
            </a:r>
            <a:r>
              <a:rPr lang="en-US" i="1" dirty="0">
                <a:solidFill>
                  <a:schemeClr val="tx1"/>
                </a:solidFill>
              </a:rPr>
              <a:t>Diamond-</a:t>
            </a:r>
            <a:r>
              <a:rPr lang="en-US" i="1" dirty="0" err="1">
                <a:solidFill>
                  <a:schemeClr val="tx1"/>
                </a:solidFill>
              </a:rPr>
              <a:t>Dilemma.Com</a:t>
            </a:r>
            <a:r>
              <a:rPr lang="en-US" dirty="0">
                <a:solidFill>
                  <a:schemeClr val="tx1"/>
                </a:solidFill>
              </a:rPr>
              <a:t>, 2019, http://www.diamond-dilemma.com/social-commerce-the-shift-to-social-media-shopping/.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Bibliographical References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F9DEFF9-9419-487B-9784-21157DB77DED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267174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2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Slide0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9"/>
          <a:stretch/>
        </p:blipFill>
        <p:spPr>
          <a:xfrm>
            <a:off x="0" y="0"/>
            <a:ext cx="9144000" cy="637531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C3ABB46-E058-437C-80B2-37D21607864C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399038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3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pictures depicting your answers above + short description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Commerce Defined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934" y="609600"/>
            <a:ext cx="3875266" cy="16002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What’s Social Commerce?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0934" y="2362200"/>
            <a:ext cx="3875266" cy="16002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SC Increases Contacts by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0" y="4114800"/>
            <a:ext cx="3875266" cy="16002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SC Increases Contract$ by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3A98489-E982-4EE6-B43D-A6E7FC24B31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720902"/>
            <a:ext cx="1647825" cy="1488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4FE72-53CE-4C81-B16A-7DEC3631216A}"/>
              </a:ext>
            </a:extLst>
          </p:cNvPr>
          <p:cNvSpPr txBox="1"/>
          <p:nvPr/>
        </p:nvSpPr>
        <p:spPr>
          <a:xfrm>
            <a:off x="6019800" y="1219200"/>
            <a:ext cx="2977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Social commerce is a </a:t>
            </a:r>
          </a:p>
          <a:p>
            <a:pPr algn="ctr"/>
            <a:r>
              <a:rPr lang="en-US" sz="1600" dirty="0"/>
              <a:t>business that combines </a:t>
            </a:r>
          </a:p>
          <a:p>
            <a:pPr algn="ctr"/>
            <a:r>
              <a:rPr lang="en-US" sz="1600" dirty="0"/>
              <a:t>Social media and E-commerce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40B91-66CF-407F-A4A5-A1C1C329515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77" y="2577022"/>
            <a:ext cx="2362200" cy="1190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3F5029-D27A-46B9-8B87-A429239652B3}"/>
              </a:ext>
            </a:extLst>
          </p:cNvPr>
          <p:cNvSpPr txBox="1"/>
          <p:nvPr/>
        </p:nvSpPr>
        <p:spPr>
          <a:xfrm>
            <a:off x="6283258" y="2577022"/>
            <a:ext cx="29765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Influencer marketing helps </a:t>
            </a:r>
          </a:p>
          <a:p>
            <a:pPr algn="ctr"/>
            <a:r>
              <a:rPr lang="en-US" sz="1600" dirty="0"/>
              <a:t>people to see Social business </a:t>
            </a:r>
          </a:p>
          <a:p>
            <a:pPr algn="ctr"/>
            <a:r>
              <a:rPr lang="en-US" sz="1600" dirty="0"/>
              <a:t>more frequently and efficiently </a:t>
            </a:r>
          </a:p>
          <a:p>
            <a:pPr algn="ctr"/>
            <a:endParaRPr lang="en-US" sz="1600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2B117A-B266-4FD4-9879-54B1267E307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2" y="4025801"/>
            <a:ext cx="1893632" cy="18344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B82DC4-2262-48EC-B24B-2C2382E9C710}"/>
              </a:ext>
            </a:extLst>
          </p:cNvPr>
          <p:cNvSpPr txBox="1"/>
          <p:nvPr/>
        </p:nvSpPr>
        <p:spPr>
          <a:xfrm>
            <a:off x="5976865" y="4036053"/>
            <a:ext cx="3134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 message, Contents, and </a:t>
            </a:r>
          </a:p>
          <a:p>
            <a:pPr algn="ctr"/>
            <a:r>
              <a:rPr lang="en-US" dirty="0"/>
              <a:t>Ad in the Social media, </a:t>
            </a:r>
          </a:p>
          <a:p>
            <a:pPr algn="ctr"/>
            <a:r>
              <a:rPr lang="en-US" dirty="0"/>
              <a:t>Business can lead customer </a:t>
            </a:r>
          </a:p>
          <a:p>
            <a:pPr algn="ctr"/>
            <a:r>
              <a:rPr lang="en-US" dirty="0"/>
              <a:t>to make purchase so can </a:t>
            </a:r>
          </a:p>
          <a:p>
            <a:pPr algn="ctr"/>
            <a:r>
              <a:rPr lang="en-US" dirty="0"/>
              <a:t>increase contracts 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BA3BD17-DAE6-41A2-AC03-78177A36E316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15979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4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44BEB-80A8-44DF-891E-C77BF9ACD4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5" y="914400"/>
            <a:ext cx="3166189" cy="4360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C20C9-FA7B-4DBE-9107-A7BA333CE5F5}"/>
              </a:ext>
            </a:extLst>
          </p:cNvPr>
          <p:cNvSpPr txBox="1"/>
          <p:nvPr/>
        </p:nvSpPr>
        <p:spPr>
          <a:xfrm>
            <a:off x="4152899" y="2632901"/>
            <a:ext cx="4326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H&amp;M increases it’s contact and sale by posting the new design of clothes on the Social media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3A686E7-9F60-48E9-AE98-EF91931FFB2C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174342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5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286999-6109-46C0-B949-7C7514E4A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240372"/>
            <a:ext cx="6191250" cy="3381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85590F-82F7-4EE2-A345-DF2B9F459AB2}"/>
              </a:ext>
            </a:extLst>
          </p:cNvPr>
          <p:cNvSpPr txBox="1"/>
          <p:nvPr/>
        </p:nvSpPr>
        <p:spPr>
          <a:xfrm>
            <a:off x="760700" y="4939254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Cluse</a:t>
            </a:r>
            <a:r>
              <a:rPr lang="en-US" dirty="0"/>
              <a:t> uses a social media as their shopping window and a marketing tool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C200089-5C43-4E51-B44D-62EB67411E7B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304801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6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 (Example 3)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B437A-7BB0-4F58-84C8-21704BBB2C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29408"/>
            <a:ext cx="3048001" cy="4618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ECA8CF-4DBB-45F2-A195-710765292B8E}"/>
              </a:ext>
            </a:extLst>
          </p:cNvPr>
          <p:cNvSpPr txBox="1"/>
          <p:nvPr/>
        </p:nvSpPr>
        <p:spPr>
          <a:xfrm>
            <a:off x="4152899" y="2776834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Funko uses a social media as one of </a:t>
            </a:r>
          </a:p>
          <a:p>
            <a:pPr algn="ctr"/>
            <a:r>
              <a:rPr lang="en-US" dirty="0"/>
              <a:t>giveaways channel to communicate </a:t>
            </a:r>
          </a:p>
          <a:p>
            <a:pPr algn="ctr"/>
            <a:r>
              <a:rPr lang="en-US" dirty="0"/>
              <a:t>with followers and customers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327E6DB-BE23-4828-B303-5B8034607B7D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304801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7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 (Example 4)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6832C6-DEEB-483B-9DEE-8B02586FE1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7" y="1330921"/>
            <a:ext cx="5486400" cy="3815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ACD04-B780-4CCC-AD7C-011D3876015B}"/>
              </a:ext>
            </a:extLst>
          </p:cNvPr>
          <p:cNvSpPr txBox="1"/>
          <p:nvPr/>
        </p:nvSpPr>
        <p:spPr>
          <a:xfrm>
            <a:off x="4546600" y="4029093"/>
            <a:ext cx="3942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 Revoir Cinderella uses the photo </a:t>
            </a:r>
          </a:p>
          <a:p>
            <a:pPr algn="ctr"/>
            <a:r>
              <a:rPr lang="en-US" dirty="0"/>
              <a:t>of their customers and followers </a:t>
            </a:r>
          </a:p>
          <a:p>
            <a:pPr algn="ctr"/>
            <a:r>
              <a:rPr lang="en-US" dirty="0"/>
              <a:t>to post on the social media to </a:t>
            </a:r>
          </a:p>
          <a:p>
            <a:pPr algn="ctr"/>
            <a:r>
              <a:rPr lang="en-US" dirty="0"/>
              <a:t>increase sales and contacts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66BB98-404A-469F-BB4A-500EE5BB02DF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304801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8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 (Example 5)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99D41D-8096-4F2A-A071-13E1C253BD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5503333" cy="289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D38C26-0265-4F5C-B775-7715FE2F19C0}"/>
              </a:ext>
            </a:extLst>
          </p:cNvPr>
          <p:cNvSpPr txBox="1"/>
          <p:nvPr/>
        </p:nvSpPr>
        <p:spPr>
          <a:xfrm>
            <a:off x="1143000" y="4475262"/>
            <a:ext cx="707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 crew uses the feedback of their product from their customers and </a:t>
            </a:r>
          </a:p>
          <a:p>
            <a:pPr algn="ctr"/>
            <a:r>
              <a:rPr lang="en-US" dirty="0"/>
              <a:t>followers to provide feedback so can provide credit and </a:t>
            </a:r>
          </a:p>
          <a:p>
            <a:pPr algn="ctr"/>
            <a:r>
              <a:rPr lang="en-US" dirty="0"/>
              <a:t>attract other customers to buy their items.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27AF818-7529-476C-96DD-7409C50CFF3C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304801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9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3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 (Example 6)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CA741C-8749-4337-B760-8D731FAD9C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5095679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3FCA8-310E-4CC5-9E9A-6679D1F2900E}"/>
              </a:ext>
            </a:extLst>
          </p:cNvPr>
          <p:cNvSpPr txBox="1"/>
          <p:nvPr/>
        </p:nvSpPr>
        <p:spPr>
          <a:xfrm>
            <a:off x="5264343" y="4724400"/>
            <a:ext cx="3788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DSC uses social media as a social </a:t>
            </a:r>
          </a:p>
          <a:p>
            <a:pPr algn="ctr"/>
            <a:r>
              <a:rPr lang="en-US" dirty="0"/>
              <a:t>proof by posting unboxing photo </a:t>
            </a:r>
          </a:p>
          <a:p>
            <a:pPr algn="ctr"/>
            <a:r>
              <a:rPr lang="en-US" dirty="0"/>
              <a:t>and customer feedback.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C11FAF2-4818-44E2-B3AA-57CDFA13B3E5}"/>
              </a:ext>
            </a:extLst>
          </p:cNvPr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 err="1">
                <a:solidFill>
                  <a:schemeClr val="bg1"/>
                </a:solidFill>
              </a:rPr>
              <a:t>Kidong</a:t>
            </a:r>
            <a:r>
              <a:rPr lang="en-US" sz="1000" b="1" dirty="0">
                <a:solidFill>
                  <a:schemeClr val="bg1"/>
                </a:solidFill>
              </a:rPr>
              <a:t> Kim 415 713 7879</a:t>
            </a:r>
          </a:p>
        </p:txBody>
      </p:sp>
    </p:spTree>
    <p:extLst>
      <p:ext uri="{BB962C8B-B14F-4D97-AF65-F5344CB8AC3E}">
        <p14:creationId xmlns:p14="http://schemas.microsoft.com/office/powerpoint/2010/main" val="30480159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829</Words>
  <Application>Microsoft Office PowerPoint</Application>
  <PresentationFormat>On-screen Show (4:3)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Apple Chancery</vt:lpstr>
      <vt:lpstr>Arial</vt:lpstr>
      <vt:lpstr>Calibri Light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College of Alameda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Villegas Classes</dc:title>
  <dc:subject/>
  <dc:creator>ProfessorVillegas@gmail.com</dc:creator>
  <cp:keywords/>
  <dc:description/>
  <cp:lastModifiedBy>KIDONG KIM</cp:lastModifiedBy>
  <cp:revision>196</cp:revision>
  <cp:lastPrinted>2017-09-05T21:36:05Z</cp:lastPrinted>
  <dcterms:created xsi:type="dcterms:W3CDTF">2007-01-25T01:33:31Z</dcterms:created>
  <dcterms:modified xsi:type="dcterms:W3CDTF">2019-05-16T03:42:27Z</dcterms:modified>
  <cp:category/>
</cp:coreProperties>
</file>