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3" r:id="rId2"/>
    <p:sldId id="276" r:id="rId3"/>
    <p:sldId id="27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20" r:id="rId25"/>
    <p:sldId id="288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FF00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4A8336EA-098E-8B42-A6CE-11D7D9F353F6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9B9CD6-6252-4F4A-9B71-8C0057CE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MS PGothic" charset="0"/>
              </a:defRPr>
            </a:lvl1pPr>
          </a:lstStyle>
          <a:p>
            <a:pPr>
              <a:defRPr/>
            </a:pPr>
            <a:fld id="{2893630E-EB54-B84A-A8FD-AF69179F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B9D5B7E-FF6B-164A-8AFD-F1CE30D83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D618429C-7F5C-7E4F-867F-194362F3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16563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2112A591-6B73-F14D-8469-FFD727D3A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0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E615E5AD-403D-9F44-804A-A6F0F4DD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400800"/>
            <a:ext cx="1905000" cy="381000"/>
          </a:xfrm>
        </p:spPr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7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C8DCCB92-E3CB-CD43-8890-70A3448A9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B55BA640-0A71-DA43-ADC9-6121BC237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2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2980ECA-A74F-8B4E-BC54-415E56E65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7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78A07CA-6FBF-3145-AD16-AAA176197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2560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9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1F08B86-7752-134D-9D27-BC90A52C8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7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  <a:lvl2pPr>
              <a:defRPr sz="2800">
                <a:solidFill>
                  <a:srgbClr val="0000FF"/>
                </a:solidFill>
              </a:defRPr>
            </a:lvl2pPr>
            <a:lvl3pPr>
              <a:defRPr sz="2400">
                <a:solidFill>
                  <a:srgbClr val="0000FF"/>
                </a:solidFill>
              </a:defRPr>
            </a:lvl3pPr>
            <a:lvl4pPr>
              <a:defRPr sz="2000">
                <a:solidFill>
                  <a:srgbClr val="0000FF"/>
                </a:solidFill>
              </a:defRPr>
            </a:lvl4pPr>
            <a:lvl5pPr>
              <a:defRPr sz="20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Presented at</a:t>
            </a:r>
          </a:p>
          <a:p>
            <a:pPr>
              <a:defRPr/>
            </a:pPr>
            <a:r>
              <a:rPr lang="en-US" dirty="0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4EFD6EF-A928-CF4E-AF37-F0409BE16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4240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1B694A4D-51C4-AD4B-8C71-DBBEED5D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7078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FFFF00"/>
                </a:solidFill>
                <a:cs typeface="MS PGothic" charset="0"/>
              </a:defRPr>
            </a:lvl1pPr>
          </a:lstStyle>
          <a:p>
            <a:pPr>
              <a:defRPr/>
            </a:pPr>
            <a:r>
              <a:rPr lang="en-US" dirty="0"/>
              <a:t>College of Alameda  - </a:t>
            </a:r>
            <a:fld id="{6AC68615-CCF5-1346-AF5C-AEF210F938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 dirty="0"/>
              <a:t>Professor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ＭＳ Ｐゴシック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24400" y="609600"/>
            <a:ext cx="4414125" cy="5638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CIS 234E</a:t>
            </a:r>
            <a:endParaRPr lang="en-US" sz="4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Electronic Commerce</a:t>
            </a: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Website</a:t>
            </a: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Your Student ID</a:t>
            </a:r>
          </a:p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your email address</a:t>
            </a:r>
            <a:endParaRPr lang="en-US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Email to “</a:t>
            </a: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DrV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”</a:t>
            </a:r>
          </a:p>
          <a:p>
            <a:pPr algn="ctr">
              <a:defRPr/>
            </a:pP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ProfessorVillegas@gmail.com</a:t>
            </a: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Question #6 ~ 21 Steps to your </a:t>
            </a:r>
            <a:r>
              <a:rPr lang="en-US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eCommerce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Site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35" y="748810"/>
            <a:ext cx="818850" cy="783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638800"/>
            <a:ext cx="47244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Place your pix above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And name below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97"/>
            <a:ext cx="4698603" cy="50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10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7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0" y="3124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7 HTML </a:t>
            </a:r>
            <a:r>
              <a:rPr lang="en-US" sz="1600" dirty="0" err="1">
                <a:solidFill>
                  <a:srgbClr val="0000FF"/>
                </a:solidFill>
              </a:rPr>
              <a:t>selecttion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8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0934" y="3505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8 HTML </a:t>
            </a:r>
            <a:r>
              <a:rPr lang="en-US" sz="1600" dirty="0" err="1">
                <a:solidFill>
                  <a:srgbClr val="0000FF"/>
                </a:solidFill>
              </a:rPr>
              <a:t>cconversion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9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0" y="3886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9 SEO parameters</a:t>
            </a:r>
          </a:p>
        </p:txBody>
      </p:sp>
    </p:spTree>
    <p:extLst>
      <p:ext uri="{BB962C8B-B14F-4D97-AF65-F5344CB8AC3E}">
        <p14:creationId xmlns:p14="http://schemas.microsoft.com/office/powerpoint/2010/main" val="18072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10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0" y="4267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10 Database preparation</a:t>
            </a:r>
          </a:p>
        </p:txBody>
      </p:sp>
    </p:spTree>
    <p:extLst>
      <p:ext uri="{BB962C8B-B14F-4D97-AF65-F5344CB8AC3E}">
        <p14:creationId xmlns:p14="http://schemas.microsoft.com/office/powerpoint/2010/main" val="18072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11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3" name="Right Arrow 32"/>
          <p:cNvSpPr/>
          <p:nvPr/>
        </p:nvSpPr>
        <p:spPr>
          <a:xfrm flipH="1">
            <a:off x="6259334" y="838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11 Coding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351906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12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4" name="Right Arrow 33"/>
          <p:cNvSpPr/>
          <p:nvPr/>
        </p:nvSpPr>
        <p:spPr>
          <a:xfrm flipH="1">
            <a:off x="6248400" y="1219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12 Design Integration</a:t>
            </a:r>
          </a:p>
        </p:txBody>
      </p:sp>
    </p:spTree>
    <p:extLst>
      <p:ext uri="{BB962C8B-B14F-4D97-AF65-F5344CB8AC3E}">
        <p14:creationId xmlns:p14="http://schemas.microsoft.com/office/powerpoint/2010/main" val="120821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13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5" name="Right Arrow 34"/>
          <p:cNvSpPr/>
          <p:nvPr/>
        </p:nvSpPr>
        <p:spPr>
          <a:xfrm flipH="1">
            <a:off x="6259334" y="1600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13 Product upload </a:t>
            </a:r>
          </a:p>
        </p:txBody>
      </p:sp>
    </p:spTree>
    <p:extLst>
      <p:ext uri="{BB962C8B-B14F-4D97-AF65-F5344CB8AC3E}">
        <p14:creationId xmlns:p14="http://schemas.microsoft.com/office/powerpoint/2010/main" val="38263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17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14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6" name="Right Arrow 35"/>
          <p:cNvSpPr/>
          <p:nvPr/>
        </p:nvSpPr>
        <p:spPr>
          <a:xfrm flipH="1">
            <a:off x="6248400" y="1981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14 Payment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459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18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15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7" name="Right Arrow 36"/>
          <p:cNvSpPr/>
          <p:nvPr/>
        </p:nvSpPr>
        <p:spPr>
          <a:xfrm flipH="1">
            <a:off x="6248400" y="2362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15 Order funnel</a:t>
            </a:r>
          </a:p>
        </p:txBody>
      </p:sp>
    </p:spTree>
    <p:extLst>
      <p:ext uri="{BB962C8B-B14F-4D97-AF65-F5344CB8AC3E}">
        <p14:creationId xmlns:p14="http://schemas.microsoft.com/office/powerpoint/2010/main" val="275285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19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16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8" name="Right Arrow 37"/>
          <p:cNvSpPr/>
          <p:nvPr/>
        </p:nvSpPr>
        <p:spPr>
          <a:xfrm flipH="1">
            <a:off x="6259334" y="2743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16 Shipping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14199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pic>
        <p:nvPicPr>
          <p:cNvPr id="19" name="Picture 18" descr="Slide0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1"/>
          <a:stretch/>
        </p:blipFill>
        <p:spPr>
          <a:xfrm>
            <a:off x="0" y="0"/>
            <a:ext cx="9144000" cy="64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8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20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17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9" name="Right Arrow 38"/>
          <p:cNvSpPr/>
          <p:nvPr/>
        </p:nvSpPr>
        <p:spPr>
          <a:xfrm flipH="1">
            <a:off x="6248400" y="3124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17 Testing &amp; QA</a:t>
            </a:r>
          </a:p>
        </p:txBody>
      </p:sp>
    </p:spTree>
    <p:extLst>
      <p:ext uri="{BB962C8B-B14F-4D97-AF65-F5344CB8AC3E}">
        <p14:creationId xmlns:p14="http://schemas.microsoft.com/office/powerpoint/2010/main" val="13459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18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0" name="Right Arrow 39"/>
          <p:cNvSpPr/>
          <p:nvPr/>
        </p:nvSpPr>
        <p:spPr>
          <a:xfrm flipH="1">
            <a:off x="6259334" y="3505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18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275285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19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1" name="Right Arrow 40"/>
          <p:cNvSpPr/>
          <p:nvPr/>
        </p:nvSpPr>
        <p:spPr>
          <a:xfrm flipH="1">
            <a:off x="6248400" y="3886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19 Register Domain Name</a:t>
            </a:r>
          </a:p>
        </p:txBody>
      </p:sp>
    </p:spTree>
    <p:extLst>
      <p:ext uri="{BB962C8B-B14F-4D97-AF65-F5344CB8AC3E}">
        <p14:creationId xmlns:p14="http://schemas.microsoft.com/office/powerpoint/2010/main" val="141991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20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2" name="Right Arrow 41"/>
          <p:cNvSpPr/>
          <p:nvPr/>
        </p:nvSpPr>
        <p:spPr>
          <a:xfrm flipH="1">
            <a:off x="6248400" y="4267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20 Security  SSL + HTTPS</a:t>
            </a:r>
          </a:p>
        </p:txBody>
      </p:sp>
    </p:spTree>
    <p:extLst>
      <p:ext uri="{BB962C8B-B14F-4D97-AF65-F5344CB8AC3E}">
        <p14:creationId xmlns:p14="http://schemas.microsoft.com/office/powerpoint/2010/main" val="292429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Summarize the 21 steps with pictures on the 5 Phases of Web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Summary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685800"/>
            <a:ext cx="2590800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FF"/>
                </a:solidFill>
              </a:rPr>
              <a:t>1 Planning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1676400"/>
            <a:ext cx="2590800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FF"/>
                </a:solidFill>
              </a:rPr>
              <a:t>2 Analysis/Design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934" y="2667000"/>
            <a:ext cx="2590800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FF"/>
                </a:solidFill>
              </a:rPr>
              <a:t>3 Development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0" y="3657600"/>
            <a:ext cx="2590800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FF"/>
                </a:solidFill>
              </a:rPr>
              <a:t>4 Testing &amp; QA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0" y="4648200"/>
            <a:ext cx="2590800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FF"/>
                </a:solidFill>
              </a:rPr>
              <a:t>5 Deployment</a:t>
            </a:r>
          </a:p>
        </p:txBody>
      </p:sp>
    </p:spTree>
    <p:extLst>
      <p:ext uri="{BB962C8B-B14F-4D97-AF65-F5344CB8AC3E}">
        <p14:creationId xmlns:p14="http://schemas.microsoft.com/office/powerpoint/2010/main" val="31270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3400"/>
            <a:ext cx="9144000" cy="5791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Use MLA Citation for your Bibliography entries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~ go to this website for help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www.refme.com</a:t>
            </a:r>
            <a:r>
              <a:rPr lang="en-US" dirty="0">
                <a:solidFill>
                  <a:srgbClr val="0000FF"/>
                </a:solidFill>
              </a:rPr>
              <a:t>/us/citation-generator/</a:t>
            </a:r>
            <a:r>
              <a:rPr lang="en-US" dirty="0" err="1">
                <a:solidFill>
                  <a:srgbClr val="0000FF"/>
                </a:solidFill>
              </a:rPr>
              <a:t>mla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Bibliographical References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Identify each of the 21 Details of eCommerce website development 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the 21 Details of E-Commerce Web site development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838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1 Research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1219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2 Functionalities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934" y="1600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3 Wire framing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0" y="1981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4 Flow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0" y="2362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5 Technology choice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10934" y="2743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6 Theme design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0" y="3124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7 HTML </a:t>
            </a:r>
            <a:r>
              <a:rPr lang="en-US" sz="1600" dirty="0" err="1">
                <a:solidFill>
                  <a:srgbClr val="0000FF"/>
                </a:solidFill>
              </a:rPr>
              <a:t>selecttion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0934" y="3505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8 HTML </a:t>
            </a:r>
            <a:r>
              <a:rPr lang="en-US" sz="1600" dirty="0" err="1">
                <a:solidFill>
                  <a:srgbClr val="0000FF"/>
                </a:solidFill>
              </a:rPr>
              <a:t>cconversion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0" y="3886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9 SEO parameters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0" y="4267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10 Database preparation</a:t>
            </a:r>
          </a:p>
        </p:txBody>
      </p:sp>
      <p:sp>
        <p:nvSpPr>
          <p:cNvPr id="33" name="Right Arrow 32"/>
          <p:cNvSpPr/>
          <p:nvPr/>
        </p:nvSpPr>
        <p:spPr>
          <a:xfrm flipH="1">
            <a:off x="6259334" y="838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11 Coding Integration</a:t>
            </a:r>
          </a:p>
        </p:txBody>
      </p:sp>
      <p:sp>
        <p:nvSpPr>
          <p:cNvPr id="34" name="Right Arrow 33"/>
          <p:cNvSpPr/>
          <p:nvPr/>
        </p:nvSpPr>
        <p:spPr>
          <a:xfrm flipH="1">
            <a:off x="6248400" y="1219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12 Design Integration</a:t>
            </a:r>
          </a:p>
        </p:txBody>
      </p:sp>
      <p:sp>
        <p:nvSpPr>
          <p:cNvPr id="35" name="Right Arrow 34"/>
          <p:cNvSpPr/>
          <p:nvPr/>
        </p:nvSpPr>
        <p:spPr>
          <a:xfrm flipH="1">
            <a:off x="6259334" y="1600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13 Product upload </a:t>
            </a:r>
          </a:p>
        </p:txBody>
      </p:sp>
      <p:sp>
        <p:nvSpPr>
          <p:cNvPr id="36" name="Right Arrow 35"/>
          <p:cNvSpPr/>
          <p:nvPr/>
        </p:nvSpPr>
        <p:spPr>
          <a:xfrm flipH="1">
            <a:off x="6248400" y="1981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14 Payment configuration</a:t>
            </a:r>
          </a:p>
        </p:txBody>
      </p:sp>
      <p:sp>
        <p:nvSpPr>
          <p:cNvPr id="37" name="Right Arrow 36"/>
          <p:cNvSpPr/>
          <p:nvPr/>
        </p:nvSpPr>
        <p:spPr>
          <a:xfrm flipH="1">
            <a:off x="6248400" y="2362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15 Order funnel</a:t>
            </a:r>
          </a:p>
        </p:txBody>
      </p:sp>
      <p:sp>
        <p:nvSpPr>
          <p:cNvPr id="38" name="Right Arrow 37"/>
          <p:cNvSpPr/>
          <p:nvPr/>
        </p:nvSpPr>
        <p:spPr>
          <a:xfrm flipH="1">
            <a:off x="6259334" y="2743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16 Shipping Integration</a:t>
            </a:r>
          </a:p>
        </p:txBody>
      </p:sp>
      <p:sp>
        <p:nvSpPr>
          <p:cNvPr id="39" name="Right Arrow 38"/>
          <p:cNvSpPr/>
          <p:nvPr/>
        </p:nvSpPr>
        <p:spPr>
          <a:xfrm flipH="1">
            <a:off x="6248400" y="3124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17 Testing &amp; QA</a:t>
            </a:r>
          </a:p>
        </p:txBody>
      </p:sp>
      <p:sp>
        <p:nvSpPr>
          <p:cNvPr id="40" name="Right Arrow 39"/>
          <p:cNvSpPr/>
          <p:nvPr/>
        </p:nvSpPr>
        <p:spPr>
          <a:xfrm flipH="1">
            <a:off x="6259334" y="3505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18 Hosting services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6248400" y="3886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19 Register Domain Name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6248400" y="4267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00FF"/>
                </a:solidFill>
              </a:rPr>
              <a:t>20 Security  SSL + HTTPS</a:t>
            </a:r>
          </a:p>
        </p:txBody>
      </p:sp>
      <p:sp>
        <p:nvSpPr>
          <p:cNvPr id="5" name="Hexagon 4"/>
          <p:cNvSpPr/>
          <p:nvPr/>
        </p:nvSpPr>
        <p:spPr>
          <a:xfrm>
            <a:off x="3124200" y="990600"/>
            <a:ext cx="2895600" cy="2720109"/>
          </a:xfrm>
          <a:prstGeom prst="hexagon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E-COMMERCE</a:t>
            </a:r>
          </a:p>
          <a:p>
            <a:pPr algn="ctr"/>
            <a:r>
              <a:rPr lang="en-US" dirty="0"/>
              <a:t>WEB SITE</a:t>
            </a:r>
          </a:p>
        </p:txBody>
      </p:sp>
      <p:sp>
        <p:nvSpPr>
          <p:cNvPr id="6" name="Up Arrow 5"/>
          <p:cNvSpPr/>
          <p:nvPr/>
        </p:nvSpPr>
        <p:spPr>
          <a:xfrm>
            <a:off x="3796284" y="3886200"/>
            <a:ext cx="1461516" cy="1524000"/>
          </a:xfrm>
          <a:prstGeom prst="upArrow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21 LAUNCH</a:t>
            </a:r>
          </a:p>
        </p:txBody>
      </p:sp>
    </p:spTree>
    <p:extLst>
      <p:ext uri="{BB962C8B-B14F-4D97-AF65-F5344CB8AC3E}">
        <p14:creationId xmlns:p14="http://schemas.microsoft.com/office/powerpoint/2010/main" val="1597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1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838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1 Research</a:t>
            </a:r>
          </a:p>
        </p:txBody>
      </p:sp>
    </p:spTree>
    <p:extLst>
      <p:ext uri="{BB962C8B-B14F-4D97-AF65-F5344CB8AC3E}">
        <p14:creationId xmlns:p14="http://schemas.microsoft.com/office/powerpoint/2010/main" val="401835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2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1219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2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78048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3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0934" y="1600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3 Wire framing</a:t>
            </a:r>
          </a:p>
        </p:txBody>
      </p:sp>
    </p:spTree>
    <p:extLst>
      <p:ext uri="{BB962C8B-B14F-4D97-AF65-F5344CB8AC3E}">
        <p14:creationId xmlns:p14="http://schemas.microsoft.com/office/powerpoint/2010/main" val="178048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7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4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0" y="1981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4 Flow</a:t>
            </a:r>
          </a:p>
        </p:txBody>
      </p:sp>
    </p:spTree>
    <p:extLst>
      <p:ext uri="{BB962C8B-B14F-4D97-AF65-F5344CB8AC3E}">
        <p14:creationId xmlns:p14="http://schemas.microsoft.com/office/powerpoint/2010/main" val="7663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8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5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0" y="2362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5 Technology choice</a:t>
            </a:r>
          </a:p>
        </p:txBody>
      </p:sp>
    </p:spTree>
    <p:extLst>
      <p:ext uri="{BB962C8B-B14F-4D97-AF65-F5344CB8AC3E}">
        <p14:creationId xmlns:p14="http://schemas.microsoft.com/office/powerpoint/2010/main" val="15200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9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Display a picture above and briefly describe here this STEP to Website Development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6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Explain E-Commerce Web site development ~ STEP 6</a:t>
            </a:r>
            <a:endParaRPr lang="en-US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0934" y="2743200"/>
            <a:ext cx="28846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6 Theme design</a:t>
            </a:r>
          </a:p>
        </p:txBody>
      </p:sp>
    </p:spTree>
    <p:extLst>
      <p:ext uri="{BB962C8B-B14F-4D97-AF65-F5344CB8AC3E}">
        <p14:creationId xmlns:p14="http://schemas.microsoft.com/office/powerpoint/2010/main" val="5748486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1157</Words>
  <Application>Microsoft Macintosh PowerPoint</Application>
  <PresentationFormat>On-screen Show (4:3)</PresentationFormat>
  <Paragraphs>190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Apple Chancery</vt:lpstr>
      <vt:lpstr>Arial</vt:lpstr>
      <vt:lpstr>Calibri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College of Alameda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Villegas Classes</dc:title>
  <dc:subject/>
  <dc:creator>ProfessorVillegas@gmail.com</dc:creator>
  <cp:keywords/>
  <dc:description/>
  <cp:lastModifiedBy>Antonio Villegas</cp:lastModifiedBy>
  <cp:revision>201</cp:revision>
  <cp:lastPrinted>2017-09-05T21:36:05Z</cp:lastPrinted>
  <dcterms:created xsi:type="dcterms:W3CDTF">2007-01-25T01:33:31Z</dcterms:created>
  <dcterms:modified xsi:type="dcterms:W3CDTF">2019-05-14T20:20:17Z</dcterms:modified>
  <cp:category/>
</cp:coreProperties>
</file>