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5" r:id="rId20"/>
    <p:sldId id="276" r:id="rId21"/>
    <p:sldId id="286" r:id="rId22"/>
    <p:sldId id="278" r:id="rId23"/>
    <p:sldId id="279" r:id="rId24"/>
    <p:sldId id="280" r:id="rId25"/>
    <p:sldId id="281" r:id="rId26"/>
    <p:sldId id="284" r:id="rId27"/>
    <p:sldId id="28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6"/>
    <p:restoredTop sz="94705"/>
  </p:normalViewPr>
  <p:slideViewPr>
    <p:cSldViewPr snapToGrid="0" snapToObjects="1">
      <p:cViewPr>
        <p:scale>
          <a:sx n="71" d="100"/>
          <a:sy n="71" d="100"/>
        </p:scale>
        <p:origin x="12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9734-6D6D-E94C-BFD4-D214A49E5E1A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0FF4-7BB0-5443-A8EE-CF578D611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6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4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2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8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図のせて説明するのがいい気がする．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98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図のせて説明するのがいい気がする．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6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図のせて説明するのがいい気がする．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26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27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69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53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E0FF4-7BB0-5443-A8EE-CF578D6111B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1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EF7D-A64F-C74D-839B-F8257D480045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C7-11C7-D04F-80C7-C10E3851417B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8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0F07-16EA-654A-AB59-BBFC4D231DE5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2944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E99A-557F-F545-A49F-18CFEE1ED394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3AE5-3AB4-1A43-87F1-7D4DDBA665D1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4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62000"/>
            <a:ext cx="3886200" cy="5295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62000"/>
            <a:ext cx="3886200" cy="5295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57A2-4BDB-B146-837B-92B359D134AD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0" y="918398"/>
            <a:ext cx="851535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/>
                </a:gs>
                <a:gs pos="83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3BAC-350C-7D4E-BABA-17ECCB743C25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6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27F7-C89F-B942-A66D-739E263D4F5B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42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3FF-00FE-2248-AAC9-B2387954EFC8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1085-D5FE-B94E-A025-55E89B85C042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5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2C85-7B47-FE42-919B-A0528A0CC808}" type="datetime5">
              <a:rPr kumimoji="1" lang="ja-JP" altLang="en-US" smtClean="0"/>
              <a:t>2019/03/07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D2C6B56-9050-6643-A69B-F1C6379D76B3}" type="datetime5">
              <a:rPr lang="ja-JP" altLang="en-US" smtClean="0"/>
              <a:pPr/>
              <a:t>2019/03/07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48B941-74AF-4648-A5A2-DF81533F4F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8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Computer </a:t>
            </a:r>
            <a:r>
              <a:rPr lang="en-US" altLang="ja-JP" dirty="0" smtClean="0"/>
              <a:t>Networking</a:t>
            </a:r>
            <a:br>
              <a:rPr lang="en-US" altLang="ja-JP" dirty="0" smtClean="0"/>
            </a:br>
            <a:r>
              <a:rPr lang="en-US" altLang="ja-JP" dirty="0" smtClean="0"/>
              <a:t>A </a:t>
            </a:r>
            <a:r>
              <a:rPr lang="en-US" altLang="ja-JP" dirty="0"/>
              <a:t>Top-Down Approach pp.623-656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moririn</a:t>
            </a:r>
            <a:endParaRPr kumimoji="1" lang="en-US" altLang="ja-JP" dirty="0"/>
          </a:p>
          <a:p>
            <a:r>
              <a:rPr lang="en-US" altLang="ja-JP" dirty="0" smtClean="0"/>
              <a:t>2019/03/07 (Thu.)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IP </a:t>
            </a:r>
            <a:r>
              <a:rPr lang="ja-JP" altLang="en-US" sz="2800" dirty="0" smtClean="0"/>
              <a:t>アドレスは</a:t>
            </a:r>
            <a:r>
              <a:rPr lang="en-US" altLang="ja-JP" sz="2800" dirty="0" smtClean="0"/>
              <a:t> DHCP </a:t>
            </a:r>
            <a:r>
              <a:rPr lang="ja-JP" altLang="en-US" sz="2800" dirty="0" smtClean="0"/>
              <a:t>で動的に割り当て</a:t>
            </a:r>
            <a:endParaRPr lang="en-US" altLang="ja-JP" sz="2800" dirty="0" smtClean="0"/>
          </a:p>
          <a:p>
            <a:r>
              <a:rPr lang="ja-JP" altLang="en-US" sz="2800" dirty="0" smtClean="0"/>
              <a:t>ボブは複数の端末について</a:t>
            </a:r>
            <a:r>
              <a:rPr lang="en-US" altLang="ja-JP" sz="2800" dirty="0" smtClean="0"/>
              <a:t> IP </a:t>
            </a:r>
            <a:r>
              <a:rPr lang="ja-JP" altLang="en-US" sz="2800" dirty="0" smtClean="0"/>
              <a:t>アドレスを保持</a:t>
            </a:r>
            <a:endParaRPr lang="en-US" altLang="ja-JP" sz="2800" dirty="0" smtClean="0"/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アリスの</a:t>
            </a:r>
            <a:r>
              <a:rPr lang="en-US" altLang="ja-JP" sz="2400" dirty="0" smtClean="0">
                <a:solidFill>
                  <a:srgbClr val="0070C0"/>
                </a:solidFill>
              </a:rPr>
              <a:t> SIP </a:t>
            </a:r>
            <a:r>
              <a:rPr lang="ja-JP" altLang="en-US" sz="2400" dirty="0" smtClean="0">
                <a:solidFill>
                  <a:srgbClr val="0070C0"/>
                </a:solidFill>
              </a:rPr>
              <a:t>が</a:t>
            </a:r>
            <a:r>
              <a:rPr lang="ja-JP" altLang="en-US" sz="2400" dirty="0" smtClean="0">
                <a:solidFill>
                  <a:srgbClr val="0070C0"/>
                </a:solidFill>
              </a:rPr>
              <a:t>知っているのは非現実的な仮定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en-US" altLang="ja-JP" sz="2800" dirty="0" smtClean="0">
                <a:solidFill>
                  <a:srgbClr val="FF0000"/>
                </a:solidFill>
              </a:rPr>
              <a:t>SIP </a:t>
            </a:r>
            <a:r>
              <a:rPr lang="ja-JP" altLang="en-US" sz="2800" dirty="0" smtClean="0">
                <a:solidFill>
                  <a:srgbClr val="FF0000"/>
                </a:solidFill>
              </a:rPr>
              <a:t>プロキシ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/>
              <a:t>メッセージ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送信し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70C0"/>
                </a:solidFill>
              </a:rPr>
              <a:t>IP </a:t>
            </a:r>
            <a:r>
              <a:rPr lang="ja-JP" altLang="en-US" sz="2400" dirty="0" smtClean="0">
                <a:solidFill>
                  <a:srgbClr val="0070C0"/>
                </a:solidFill>
              </a:rPr>
              <a:t>アドレスの</a:t>
            </a:r>
            <a:r>
              <a:rPr lang="ja-JP" altLang="en-US" sz="2400" dirty="0" smtClean="0">
                <a:solidFill>
                  <a:srgbClr val="0070C0"/>
                </a:solidFill>
              </a:rPr>
              <a:t>問い合わせ</a:t>
            </a:r>
            <a:r>
              <a:rPr lang="ja-JP" altLang="en-US" sz="2400" dirty="0" smtClean="0"/>
              <a:t>の実施</a:t>
            </a:r>
            <a:endParaRPr lang="en-US" altLang="ja-JP" sz="2400" dirty="0"/>
          </a:p>
          <a:p>
            <a:pPr lvl="2"/>
            <a:r>
              <a:rPr lang="ja-JP" altLang="en-US" sz="2000" dirty="0" smtClean="0"/>
              <a:t>ボブの</a:t>
            </a:r>
            <a:r>
              <a:rPr lang="en-US" altLang="ja-JP" sz="2000" dirty="0" smtClean="0"/>
              <a:t> Email </a:t>
            </a:r>
            <a:r>
              <a:rPr lang="ja-JP" altLang="en-US" sz="2000" dirty="0" smtClean="0"/>
              <a:t>アドレスから利用中の機器を特定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プロキシが</a:t>
            </a:r>
            <a:r>
              <a:rPr lang="en-US" altLang="ja-JP" sz="2000" dirty="0" smtClean="0"/>
              <a:t>IP</a:t>
            </a:r>
            <a:r>
              <a:rPr lang="ja-JP" altLang="en-US" sz="2000" dirty="0" smtClean="0"/>
              <a:t>アドレスを含む</a:t>
            </a:r>
            <a:r>
              <a:rPr lang="en-US" altLang="ja-JP" sz="2000" dirty="0" smtClean="0"/>
              <a:t>SIP</a:t>
            </a:r>
            <a:r>
              <a:rPr lang="ja-JP" altLang="en-US" sz="2000" dirty="0" smtClean="0"/>
              <a:t> アドレスを返信</a:t>
            </a:r>
            <a:endParaRPr lang="en-US" altLang="ja-JP" sz="2400" dirty="0" smtClean="0"/>
          </a:p>
          <a:p>
            <a:r>
              <a:rPr lang="en-US" altLang="ja-JP" sz="2800" dirty="0" smtClean="0">
                <a:solidFill>
                  <a:srgbClr val="FF0000"/>
                </a:solidFill>
              </a:rPr>
              <a:t>SIP</a:t>
            </a:r>
            <a:r>
              <a:rPr lang="ja-JP" altLang="en-US" sz="2800" dirty="0" smtClean="0">
                <a:solidFill>
                  <a:srgbClr val="FF0000"/>
                </a:solidFill>
              </a:rPr>
              <a:t>レジストラ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/>
              <a:t>全ての</a:t>
            </a:r>
            <a:r>
              <a:rPr lang="en-US" altLang="ja-JP" sz="2400" dirty="0" smtClean="0"/>
              <a:t>SIP</a:t>
            </a:r>
            <a:r>
              <a:rPr lang="ja-JP" altLang="en-US" sz="2400" dirty="0" smtClean="0"/>
              <a:t>ユーザが保持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SIP </a:t>
            </a:r>
            <a:r>
              <a:rPr lang="ja-JP" altLang="en-US" sz="2400" dirty="0" smtClean="0"/>
              <a:t>アプリケーションが</a:t>
            </a:r>
            <a:r>
              <a:rPr lang="ja-JP" altLang="en-US" sz="2400" dirty="0" smtClean="0">
                <a:solidFill>
                  <a:srgbClr val="0070C0"/>
                </a:solidFill>
              </a:rPr>
              <a:t>現在の</a:t>
            </a:r>
            <a:r>
              <a:rPr lang="en-US" altLang="ja-JP" sz="2400" dirty="0" smtClean="0">
                <a:solidFill>
                  <a:srgbClr val="0070C0"/>
                </a:solidFill>
              </a:rPr>
              <a:t> IP </a:t>
            </a:r>
            <a:r>
              <a:rPr lang="ja-JP" altLang="en-US" sz="2400" dirty="0" smtClean="0">
                <a:solidFill>
                  <a:srgbClr val="0070C0"/>
                </a:solidFill>
              </a:rPr>
              <a:t>アドレスを通知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lvl="1"/>
            <a:r>
              <a:rPr lang="en-US" altLang="ja-JP" sz="2400" dirty="0" smtClean="0"/>
              <a:t>SIP </a:t>
            </a:r>
            <a:r>
              <a:rPr lang="ja-JP" altLang="en-US" sz="2400" dirty="0" smtClean="0"/>
              <a:t>アドレスを切り替えるたび登録メッセージの送信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一定時間毎に更新メッセージの送信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SIP</a:t>
            </a:r>
            <a:r>
              <a:rPr lang="ja-JP" altLang="en-US" dirty="0" smtClean="0"/>
              <a:t>プロキシとレジストラの利用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2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送信側</a:t>
            </a:r>
            <a:r>
              <a:rPr lang="en-US" altLang="ja-JP" sz="2800" dirty="0"/>
              <a:t> : </a:t>
            </a:r>
            <a:r>
              <a:rPr lang="en-US" altLang="ja-JP" sz="2800" dirty="0" smtClean="0"/>
              <a:t>jim@umass.edu</a:t>
            </a:r>
          </a:p>
          <a:p>
            <a:r>
              <a:rPr lang="ja-JP" altLang="en-US" sz="2800" dirty="0" smtClean="0"/>
              <a:t>受信側</a:t>
            </a:r>
            <a:r>
              <a:rPr lang="en-US" altLang="ja-JP" sz="2800" dirty="0"/>
              <a:t> : </a:t>
            </a:r>
            <a:r>
              <a:rPr lang="en-US" altLang="ja-JP" sz="2800" dirty="0" smtClean="0"/>
              <a:t>keith@upenn.edu</a:t>
            </a:r>
          </a:p>
          <a:p>
            <a:endParaRPr lang="en-US" altLang="ja-JP" sz="2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8335736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SIP</a:t>
            </a:r>
            <a:r>
              <a:rPr lang="ja-JP" altLang="en-US" dirty="0" smtClean="0"/>
              <a:t>プロキシとレジストラの例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03" y="912873"/>
            <a:ext cx="6060621" cy="597465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490103" y="6315133"/>
            <a:ext cx="146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J</a:t>
            </a:r>
            <a:r>
              <a:rPr lang="en-US" altLang="ja-JP" sz="2000" dirty="0" smtClean="0">
                <a:solidFill>
                  <a:srgbClr val="FF0000"/>
                </a:solidFill>
              </a:rPr>
              <a:t>im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13247" y="6330129"/>
            <a:ext cx="146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K</a:t>
            </a:r>
            <a:r>
              <a:rPr lang="en-US" altLang="ja-JP" sz="2000" dirty="0" smtClean="0">
                <a:solidFill>
                  <a:srgbClr val="FF0000"/>
                </a:solidFill>
              </a:rPr>
              <a:t>eith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5271" y="4681385"/>
            <a:ext cx="2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①招待メッセージ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3343" y="2276699"/>
            <a:ext cx="282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②</a:t>
            </a:r>
            <a:r>
              <a:rPr lang="en-US" altLang="ja-JP" sz="2000" dirty="0" smtClean="0">
                <a:solidFill>
                  <a:srgbClr val="FF0000"/>
                </a:solidFill>
              </a:rPr>
              <a:t>DNS</a:t>
            </a:r>
            <a:r>
              <a:rPr lang="ja-JP" altLang="en-US" sz="2000" dirty="0" smtClean="0">
                <a:solidFill>
                  <a:srgbClr val="FF0000"/>
                </a:solidFill>
              </a:rPr>
              <a:t> ルックアップ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5130" y="209743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③リダイレクト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en-US" altLang="ja-JP" sz="2000" dirty="0" err="1" smtClean="0">
                <a:solidFill>
                  <a:srgbClr val="FF0000"/>
                </a:solidFill>
              </a:rPr>
              <a:t>keith@eurcom.fr</a:t>
            </a:r>
            <a:r>
              <a:rPr lang="ja-JP" altLang="en-US" sz="2000" dirty="0" smtClean="0">
                <a:solidFill>
                  <a:srgbClr val="FF0000"/>
                </a:solidFill>
              </a:rPr>
              <a:t>を試せと指示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09407" y="3999811"/>
            <a:ext cx="226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④</a:t>
            </a:r>
            <a:r>
              <a:rPr lang="ja-JP" altLang="en-US" sz="2000" dirty="0" smtClean="0">
                <a:solidFill>
                  <a:srgbClr val="FF0000"/>
                </a:solidFill>
              </a:rPr>
              <a:t>招待メッセージ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89292" y="3701136"/>
            <a:ext cx="2393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⑤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</a:rPr>
              <a:t>メッセージ転送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17560" y="4594444"/>
            <a:ext cx="247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⑥</a:t>
            </a:r>
            <a:r>
              <a:rPr lang="en-US" altLang="ja-JP" sz="2000" dirty="0" smtClean="0">
                <a:solidFill>
                  <a:srgbClr val="FF0000"/>
                </a:solidFill>
              </a:rPr>
              <a:t>-</a:t>
            </a:r>
            <a:r>
              <a:rPr lang="ja-JP" altLang="en-US" sz="2000" dirty="0" smtClean="0">
                <a:solidFill>
                  <a:srgbClr val="FF0000"/>
                </a:solidFill>
              </a:rPr>
              <a:t>⑧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</a:rPr>
              <a:t>応答を返信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96518" y="5961528"/>
            <a:ext cx="226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⑨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</a:rPr>
              <a:t>通話開始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796116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RTP,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SIP </a:t>
            </a:r>
            <a:r>
              <a:rPr lang="ja-JP" altLang="en-US" sz="2800" dirty="0" smtClean="0"/>
              <a:t>などのアプリケーションレベルの機構</a:t>
            </a:r>
            <a:endParaRPr lang="en-US" altLang="ja-JP" sz="2800" dirty="0" smtClean="0"/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パケット損失と遅延がほぼ無いネットワークで使用可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実際は輻輳が起こるたびに遅延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損失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ジッタが発生</a:t>
            </a:r>
            <a:endParaRPr lang="en-US" altLang="ja-JP" sz="2400" dirty="0" smtClean="0"/>
          </a:p>
          <a:p>
            <a:r>
              <a:rPr lang="ja-JP" altLang="en-US" sz="2800" dirty="0" smtClean="0"/>
              <a:t>解決法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金でリンク容量を拡大しリソースの競合を回避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輻輳が完全に起こらなくなり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アプリケーションが完璧に機能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経済的かつ組織的理由により難しい</a:t>
            </a:r>
            <a:endParaRPr lang="en-US" altLang="ja-JP" sz="2000" dirty="0"/>
          </a:p>
          <a:p>
            <a:pPr lvl="1"/>
            <a:r>
              <a:rPr lang="ja-JP" altLang="en-US" sz="2400" dirty="0" smtClean="0"/>
              <a:t>ネットワークトポロジの設計の考慮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複雑な問題で教科書の範疇を超えるため割愛</a:t>
            </a:r>
            <a:endParaRPr lang="en-US" altLang="ja-JP" dirty="0"/>
          </a:p>
          <a:p>
            <a:r>
              <a:rPr lang="ja-JP" altLang="en-US" sz="2800" dirty="0" smtClean="0"/>
              <a:t>満たすべき要求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適切なモデルの作成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許容可能遅延より</a:t>
            </a:r>
            <a:r>
              <a:rPr lang="ja-JP" altLang="en-US" sz="2400" dirty="0"/>
              <a:t>エンドツーエンド間の遅延が</a:t>
            </a:r>
            <a:r>
              <a:rPr lang="ja-JP" altLang="en-US" sz="2400" dirty="0" smtClean="0"/>
              <a:t>短い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パフォーマンスを予測するための能力を保持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最小コスト帯域割り当てを見つける手段の保持</a:t>
            </a:r>
            <a:endParaRPr lang="en-US" altLang="ja-JP" sz="2400" dirty="0"/>
          </a:p>
          <a:p>
            <a:pPr lvl="1"/>
            <a:endParaRPr lang="en-US" altLang="ja-JP" sz="2400" dirty="0" smtClean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ベストエフォートネットワーク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038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515350" cy="5765905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ISP</a:t>
            </a:r>
            <a:r>
              <a:rPr lang="ja-JP" altLang="en-US" sz="2800" dirty="0" smtClean="0"/>
              <a:t>がクラスによって異なる品質のサービスを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提供することが必要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HTTP 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E</a:t>
            </a:r>
            <a:r>
              <a:rPr lang="en-US" altLang="ja-JP" sz="2400" dirty="0" smtClean="0"/>
              <a:t>mail </a:t>
            </a:r>
            <a:r>
              <a:rPr lang="ja-JP" altLang="en-US" sz="2400" dirty="0" smtClean="0"/>
              <a:t>よりも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70C0"/>
                </a:solidFill>
              </a:rPr>
              <a:t>VoIP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など</a:t>
            </a:r>
            <a:r>
              <a:rPr lang="ja-JP" altLang="en-US" sz="2400" dirty="0" smtClean="0"/>
              <a:t>に高品質サービス提供</a:t>
            </a:r>
            <a:endParaRPr lang="en-US" altLang="ja-JP" sz="2400" dirty="0" smtClean="0"/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コストを費やした顧客</a:t>
            </a:r>
            <a:r>
              <a:rPr lang="ja-JP" altLang="en-US" sz="2400" dirty="0" smtClean="0"/>
              <a:t>に高品質サービス提供</a:t>
            </a:r>
            <a:endParaRPr lang="en-US" altLang="ja-JP" sz="2400" dirty="0" smtClean="0"/>
          </a:p>
          <a:p>
            <a:r>
              <a:rPr lang="ja-JP" altLang="en-US" sz="2800" dirty="0" smtClean="0"/>
              <a:t>分類の条件の説明に用いる下図の前提条件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LAN </a:t>
            </a:r>
            <a:r>
              <a:rPr lang="ja-JP" altLang="en-US" sz="2400" dirty="0" smtClean="0"/>
              <a:t>上の</a:t>
            </a:r>
            <a:r>
              <a:rPr lang="en-US" altLang="ja-JP" sz="2400" dirty="0" smtClean="0"/>
              <a:t> R1,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R2</a:t>
            </a:r>
            <a:r>
              <a:rPr lang="ja-JP" altLang="en-US" sz="2400" dirty="0" smtClean="0"/>
              <a:t> は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1.5Mbps</a:t>
            </a:r>
            <a:r>
              <a:rPr lang="ja-JP" altLang="en-US" sz="2400" dirty="0" smtClean="0"/>
              <a:t> リンクで接続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H1, H2 </a:t>
            </a:r>
            <a:r>
              <a:rPr lang="ja-JP" altLang="en-US" sz="2400" dirty="0" smtClean="0"/>
              <a:t>の送信レートが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1.5Mbps</a:t>
            </a:r>
            <a:r>
              <a:rPr lang="ja-JP" altLang="en-US" sz="2400" dirty="0" smtClean="0"/>
              <a:t> を超えると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遅延と損失が発生</a:t>
            </a:r>
            <a:endParaRPr lang="en-US" altLang="ja-JP" sz="2400" dirty="0"/>
          </a:p>
          <a:p>
            <a:pPr lvl="1"/>
            <a:r>
              <a:rPr lang="en-US" altLang="ja-JP" sz="2400" dirty="0" smtClean="0">
                <a:solidFill>
                  <a:prstClr val="black"/>
                </a:solidFill>
              </a:rPr>
              <a:t>H1-H3 </a:t>
            </a:r>
            <a:r>
              <a:rPr lang="ja-JP" altLang="en-US" sz="2400" dirty="0">
                <a:solidFill>
                  <a:prstClr val="black"/>
                </a:solidFill>
              </a:rPr>
              <a:t>間</a:t>
            </a:r>
            <a:r>
              <a:rPr lang="ja-JP" altLang="en-US" sz="2400" dirty="0" smtClean="0">
                <a:solidFill>
                  <a:prstClr val="black"/>
                </a:solidFill>
              </a:rPr>
              <a:t>で</a:t>
            </a:r>
            <a:r>
              <a:rPr lang="en-US" altLang="ja-JP" sz="2400" dirty="0">
                <a:solidFill>
                  <a:prstClr val="black"/>
                </a:solidFill>
              </a:rPr>
              <a:t/>
            </a:r>
            <a:br>
              <a:rPr lang="en-US" altLang="ja-JP" sz="2400" dirty="0">
                <a:solidFill>
                  <a:prstClr val="black"/>
                </a:solidFill>
              </a:rPr>
            </a:br>
            <a:r>
              <a:rPr lang="ja-JP" altLang="en-US" sz="2400" dirty="0" smtClean="0">
                <a:solidFill>
                  <a:prstClr val="black"/>
                </a:solidFill>
              </a:rPr>
              <a:t>オーディオパケット送信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1"/>
            <a:r>
              <a:rPr lang="en-US" altLang="ja-JP" sz="2400" dirty="0" smtClean="0"/>
              <a:t>H2-H4 </a:t>
            </a:r>
            <a:r>
              <a:rPr lang="ja-JP" altLang="en-US" sz="2400" dirty="0"/>
              <a:t>間で</a:t>
            </a:r>
            <a:r>
              <a:rPr lang="en-US" altLang="ja-JP" sz="2400" dirty="0"/>
              <a:t> </a:t>
            </a:r>
            <a:br>
              <a:rPr lang="en-US" altLang="ja-JP" sz="2400" dirty="0"/>
            </a:br>
            <a:r>
              <a:rPr lang="en-US" altLang="ja-JP" sz="2400" dirty="0" smtClean="0"/>
              <a:t>HTTP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パケット送信</a:t>
            </a:r>
          </a:p>
          <a:p>
            <a:pPr lvl="1"/>
            <a:endParaRPr lang="en-US" altLang="ja-JP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ja-JP" altLang="en-US" sz="1800" dirty="0">
              <a:solidFill>
                <a:prstClr val="black"/>
              </a:solidFill>
            </a:endParaRPr>
          </a:p>
          <a:p>
            <a:pPr lvl="1"/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複数クラスに分類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8" y="3026787"/>
            <a:ext cx="5749214" cy="380637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458115" y="2976934"/>
            <a:ext cx="350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58115" y="4737719"/>
            <a:ext cx="307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64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515350" cy="54368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0070C0"/>
                </a:solidFill>
              </a:rPr>
              <a:t>異なるクラスのパケットを分類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パケットは</a:t>
            </a:r>
            <a:r>
              <a:rPr lang="en-US" altLang="ja-JP" sz="2400" dirty="0" smtClean="0"/>
              <a:t> R1 </a:t>
            </a:r>
            <a:r>
              <a:rPr lang="ja-JP" altLang="en-US" sz="2400" dirty="0" smtClean="0"/>
              <a:t>の出力キューで混合され</a:t>
            </a:r>
            <a:r>
              <a:rPr lang="en-US" altLang="ja-JP" sz="2400" dirty="0" smtClean="0"/>
              <a:t> FIFO </a:t>
            </a:r>
            <a:r>
              <a:rPr lang="ja-JP" altLang="en-US" sz="2400" dirty="0" smtClean="0"/>
              <a:t>で送信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R1 </a:t>
            </a:r>
            <a:r>
              <a:rPr lang="ja-JP" altLang="en-US" sz="2000" dirty="0" smtClean="0"/>
              <a:t>でのバッファオーバーフロー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オーディオパケットの損失および遅延</a:t>
            </a:r>
            <a:endParaRPr lang="en-US" altLang="ja-JP" sz="2000" dirty="0"/>
          </a:p>
          <a:p>
            <a:pPr lvl="1"/>
            <a:r>
              <a:rPr lang="ja-JP" altLang="en-US" sz="2400" dirty="0" smtClean="0"/>
              <a:t>オーディオパケットを優先して送信する必要有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HTTP 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 Web </a:t>
            </a:r>
            <a:r>
              <a:rPr lang="ja-JP" altLang="en-US" sz="2000" dirty="0" smtClean="0"/>
              <a:t>ブラウジングに時間的制約がない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0070C0"/>
                </a:solidFill>
              </a:rPr>
              <a:t>トラフィック</a:t>
            </a:r>
            <a:r>
              <a:rPr lang="ja-JP" altLang="en-US" sz="2800" dirty="0">
                <a:solidFill>
                  <a:srgbClr val="0070C0"/>
                </a:solidFill>
              </a:rPr>
              <a:t>分離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/>
              <a:t>あるトラフィックを他クラスのトラフィックから保護</a:t>
            </a:r>
            <a:endParaRPr lang="en-US" altLang="ja-JP" sz="24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0070C0"/>
                </a:solidFill>
              </a:rPr>
              <a:t>リソース</a:t>
            </a:r>
            <a:r>
              <a:rPr lang="ja-JP" altLang="en-US" sz="2800" dirty="0">
                <a:solidFill>
                  <a:srgbClr val="0070C0"/>
                </a:solidFill>
              </a:rPr>
              <a:t>の最大効率化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/>
              <a:t>オーディオパケットに</a:t>
            </a:r>
            <a:r>
              <a:rPr lang="ja-JP" altLang="en-US" sz="2400" dirty="0" smtClean="0"/>
              <a:t>割り当て実行</a:t>
            </a:r>
            <a:endParaRPr lang="en-US" altLang="ja-JP" sz="2400" dirty="0"/>
          </a:p>
          <a:p>
            <a:pPr lvl="2"/>
            <a:r>
              <a:rPr lang="ja-JP" altLang="en-US" sz="2000" dirty="0"/>
              <a:t>オーディオパケットの生成を止めたとき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HTTP </a:t>
            </a:r>
            <a:r>
              <a:rPr lang="ja-JP" altLang="en-US" sz="2000" dirty="0" smtClean="0"/>
              <a:t>は</a:t>
            </a:r>
            <a:r>
              <a:rPr lang="ja-JP" altLang="en-US" sz="2000" dirty="0"/>
              <a:t>既に割り当てられたレートを超えて送信が不可能</a:t>
            </a:r>
            <a:endParaRPr lang="en-US" altLang="ja-JP" sz="2000" dirty="0"/>
          </a:p>
          <a:p>
            <a:pPr lvl="1"/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複数クラスに分類するための条件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898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515350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トラフィック</a:t>
            </a:r>
            <a:r>
              <a:rPr lang="ja-JP" altLang="en-US" sz="2800" dirty="0"/>
              <a:t>を他クラスのトラフィックから保護</a:t>
            </a:r>
            <a:endParaRPr lang="en-US" altLang="ja-JP" sz="2800" dirty="0" smtClean="0"/>
          </a:p>
          <a:p>
            <a:r>
              <a:rPr lang="ja-JP" altLang="en-US" sz="2800" dirty="0" smtClean="0"/>
              <a:t>オーディオパケット</a:t>
            </a:r>
            <a:r>
              <a:rPr lang="ja-JP" altLang="en-US" sz="2800" dirty="0"/>
              <a:t>が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1.0Mbps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送信</a:t>
            </a:r>
            <a:endParaRPr lang="en-US" altLang="ja-JP" sz="2800" dirty="0"/>
          </a:p>
          <a:p>
            <a:pPr lvl="1"/>
            <a:r>
              <a:rPr lang="en-US" altLang="ja-JP" sz="2400" dirty="0" smtClean="0"/>
              <a:t>HTTP </a:t>
            </a:r>
            <a:r>
              <a:rPr lang="ja-JP" altLang="en-US" sz="2400" dirty="0" smtClean="0"/>
              <a:t>パケットは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0.5Mbps </a:t>
            </a:r>
            <a:r>
              <a:rPr lang="ja-JP" altLang="en-US" sz="2400" dirty="0" smtClean="0"/>
              <a:t>の伝送が可能</a:t>
            </a:r>
            <a:endParaRPr lang="en-US" altLang="ja-JP" sz="2400" dirty="0" smtClean="0"/>
          </a:p>
          <a:p>
            <a:r>
              <a:rPr lang="ja-JP" altLang="en-US" sz="2800" dirty="0" smtClean="0"/>
              <a:t>オーディオパケットが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1.5Mbps </a:t>
            </a:r>
            <a:r>
              <a:rPr lang="ja-JP" altLang="en-US" sz="2800" dirty="0" smtClean="0"/>
              <a:t>以上で送信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HTTP </a:t>
            </a:r>
            <a:r>
              <a:rPr lang="ja-JP" altLang="en-US" sz="2400" dirty="0" smtClean="0"/>
              <a:t>パケットが枯渇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リンクの帯域幅占有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飢餓状態に移行</a:t>
            </a:r>
            <a:endParaRPr lang="en-US" altLang="ja-JP" sz="2400" dirty="0" smtClean="0"/>
          </a:p>
          <a:p>
            <a:pPr lvl="1"/>
            <a:endParaRPr lang="en-US" altLang="ja-JP" dirty="0"/>
          </a:p>
          <a:p>
            <a:endParaRPr lang="en-US" altLang="ja-JP" sz="2800" dirty="0"/>
          </a:p>
          <a:p>
            <a:pPr lvl="1"/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/>
              <a:t>トラフィック分離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17" y="1756926"/>
            <a:ext cx="5897246" cy="39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7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515350" cy="5436887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ja-JP" altLang="en-US" sz="2800" dirty="0"/>
              <a:t>オーディオパケットの生成を止めた</a:t>
            </a:r>
            <a:r>
              <a:rPr lang="ja-JP" altLang="en-US" sz="2800" dirty="0" smtClean="0"/>
              <a:t>とき</a:t>
            </a:r>
            <a:r>
              <a:rPr lang="en-US" altLang="ja-JP" sz="2800" dirty="0" smtClean="0"/>
              <a:t>HTTP </a:t>
            </a:r>
            <a:r>
              <a:rPr lang="ja-JP" altLang="en-US" sz="2800" dirty="0" smtClean="0"/>
              <a:t>は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既</a:t>
            </a:r>
            <a:r>
              <a:rPr lang="ja-JP" altLang="en-US" sz="2800" dirty="0"/>
              <a:t>に割り当てられたレートを超えて送信が</a:t>
            </a:r>
            <a:r>
              <a:rPr lang="ja-JP" altLang="en-US" sz="2800" dirty="0" smtClean="0"/>
              <a:t>不可能</a:t>
            </a:r>
            <a:endParaRPr lang="en-US" altLang="ja-JP" sz="2800" dirty="0" smtClean="0"/>
          </a:p>
          <a:p>
            <a:r>
              <a:rPr lang="ja-JP" altLang="en-US" sz="2800" dirty="0" smtClean="0"/>
              <a:t>オーディオパケットが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1.0Mbps </a:t>
            </a:r>
            <a:r>
              <a:rPr lang="ja-JP" altLang="en-US" sz="2800" dirty="0" smtClean="0"/>
              <a:t>で送信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オーディオクラスに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1.0Mbps </a:t>
            </a:r>
            <a:r>
              <a:rPr lang="ja-JP" altLang="en-US" sz="2400" dirty="0" smtClean="0"/>
              <a:t>割り当て</a:t>
            </a:r>
            <a:endParaRPr lang="en-US" altLang="ja-JP" sz="2400" dirty="0" smtClean="0"/>
          </a:p>
          <a:p>
            <a:pPr lvl="1"/>
            <a:r>
              <a:rPr lang="en-US" altLang="ja-JP" sz="2400" dirty="0"/>
              <a:t>HTTP</a:t>
            </a:r>
            <a:r>
              <a:rPr lang="ja-JP" altLang="en-US" sz="2400" dirty="0"/>
              <a:t>パケットは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0.5Mbps 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伝送が</a:t>
            </a:r>
            <a:r>
              <a:rPr lang="ja-JP" altLang="en-US" sz="2400" dirty="0" smtClean="0"/>
              <a:t>可能</a:t>
            </a:r>
            <a:endParaRPr lang="en-US" altLang="ja-JP" sz="2400" dirty="0"/>
          </a:p>
          <a:p>
            <a:r>
              <a:rPr lang="ja-JP" altLang="en-US" sz="2800" dirty="0" smtClean="0"/>
              <a:t>オーディオパケットの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生成を中止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オーディオクラスの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割り当てが継続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HTTP </a:t>
            </a:r>
            <a:r>
              <a:rPr lang="ja-JP" altLang="en-US" sz="2400" dirty="0" smtClean="0"/>
              <a:t>パケットは</a:t>
            </a:r>
            <a:r>
              <a:rPr lang="en-US" altLang="ja-JP" sz="2400" dirty="0" smtClean="0"/>
              <a:t> 0.5Mbps </a:t>
            </a:r>
            <a:r>
              <a:rPr lang="ja-JP" altLang="en-US" sz="2400" dirty="0" smtClean="0"/>
              <a:t>以下しか送信不可</a:t>
            </a:r>
            <a:endParaRPr lang="en-US" altLang="ja-JP" sz="2400" dirty="0" smtClean="0"/>
          </a:p>
          <a:p>
            <a:endParaRPr lang="en-US" altLang="ja-JP" sz="2800" dirty="0"/>
          </a:p>
          <a:p>
            <a:pPr lvl="1"/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/>
              <a:t>リソースの最大効率化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13" y="2039012"/>
            <a:ext cx="5749214" cy="38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スケジューリング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各キュー</a:t>
            </a:r>
            <a:r>
              <a:rPr lang="ja-JP" altLang="en-US" sz="2400" dirty="0">
                <a:solidFill>
                  <a:srgbClr val="0070C0"/>
                </a:solidFill>
              </a:rPr>
              <a:t>に積まれた</a:t>
            </a:r>
            <a:r>
              <a:rPr lang="ja-JP" altLang="en-US" sz="2400" dirty="0" smtClean="0">
                <a:solidFill>
                  <a:srgbClr val="0070C0"/>
                </a:solidFill>
              </a:rPr>
              <a:t>フレームの送信順序を制御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lvl="2"/>
            <a:r>
              <a:rPr lang="en-US" altLang="ja-JP" sz="2000" dirty="0" smtClean="0"/>
              <a:t>FIFO </a:t>
            </a:r>
            <a:r>
              <a:rPr lang="ja-JP" altLang="en-US" sz="2000" dirty="0" smtClean="0"/>
              <a:t>キューイング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優先度付キューイング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ラウンドロビン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重み均等化キューイング</a:t>
            </a:r>
            <a:r>
              <a:rPr lang="en-US" altLang="ja-JP" sz="2000" dirty="0" smtClean="0"/>
              <a:t> (WFQ)</a:t>
            </a:r>
          </a:p>
          <a:p>
            <a:pPr lvl="1"/>
            <a:r>
              <a:rPr lang="ja-JP" altLang="en-US" sz="2400" dirty="0" smtClean="0"/>
              <a:t>パケット</a:t>
            </a:r>
            <a:r>
              <a:rPr lang="ja-JP" altLang="en-US" sz="2400" dirty="0"/>
              <a:t>廃棄の考えは</a:t>
            </a:r>
            <a:r>
              <a:rPr lang="ja-JP" altLang="en-US" sz="2400" dirty="0" smtClean="0"/>
              <a:t>無視</a:t>
            </a:r>
            <a:endParaRPr lang="en-US" altLang="ja-JP" sz="20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ポリシング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>
                <a:solidFill>
                  <a:srgbClr val="0070C0"/>
                </a:solidFill>
              </a:rPr>
              <a:t>制限レートを超えた</a:t>
            </a:r>
            <a:r>
              <a:rPr lang="ja-JP" altLang="en-US" sz="2400" dirty="0" smtClean="0">
                <a:solidFill>
                  <a:srgbClr val="0070C0"/>
                </a:solidFill>
              </a:rPr>
              <a:t>パケットをドロップ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パケット</a:t>
            </a:r>
            <a:r>
              <a:rPr lang="ja-JP" altLang="en-US" sz="2400" dirty="0"/>
              <a:t>の優先度の変更を</a:t>
            </a:r>
            <a:r>
              <a:rPr lang="ja-JP" altLang="en-US" sz="2400" dirty="0" smtClean="0"/>
              <a:t>行い通信</a:t>
            </a:r>
            <a:r>
              <a:rPr lang="ja-JP" altLang="en-US" sz="2400" dirty="0"/>
              <a:t>速度を</a:t>
            </a:r>
            <a:r>
              <a:rPr lang="ja-JP" altLang="en-US" sz="2400" dirty="0" smtClean="0"/>
              <a:t>制限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リーキーバケット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WFQ </a:t>
            </a:r>
            <a:r>
              <a:rPr lang="ja-JP" altLang="en-US" sz="2000" dirty="0" smtClean="0"/>
              <a:t>リーキーパケット</a:t>
            </a:r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複数クラス</a:t>
            </a:r>
            <a:r>
              <a:rPr lang="ja-JP" altLang="en-US" dirty="0" smtClean="0"/>
              <a:t>への</a:t>
            </a:r>
            <a:r>
              <a:rPr kumimoji="1" lang="ja-JP" altLang="en-US" dirty="0" smtClean="0"/>
              <a:t>分類</a:t>
            </a:r>
            <a:r>
              <a:rPr lang="ja-JP" altLang="en-US" dirty="0" smtClean="0"/>
              <a:t>の機能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00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先に入ったパケットから処理</a:t>
            </a:r>
            <a:r>
              <a:rPr lang="ja-JP" altLang="en-US" sz="2800" dirty="0" smtClean="0">
                <a:solidFill>
                  <a:srgbClr val="0070C0"/>
                </a:solidFill>
              </a:rPr>
              <a:t>を実施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r>
              <a:rPr lang="ja-JP" altLang="en-US" sz="2800" dirty="0" smtClean="0"/>
              <a:t>パケット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の出発後</a:t>
            </a:r>
            <a:r>
              <a:rPr lang="en-US" altLang="ja-JP" sz="2800" dirty="0" smtClean="0"/>
              <a:t>, </a:t>
            </a:r>
            <a:r>
              <a:rPr lang="ja-JP" altLang="en-US" sz="2800" dirty="0" smtClean="0"/>
              <a:t>パケット</a:t>
            </a:r>
            <a:r>
              <a:rPr lang="en-US" altLang="ja-JP" sz="2800" dirty="0" smtClean="0"/>
              <a:t>5</a:t>
            </a:r>
            <a:r>
              <a:rPr lang="ja-JP" altLang="en-US" sz="2800" dirty="0" smtClean="0"/>
              <a:t>が到着するまで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リンクは待機状態</a:t>
            </a:r>
            <a:endParaRPr lang="en-US" altLang="ja-JP" sz="2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FIFO</a:t>
            </a:r>
            <a:r>
              <a:rPr lang="ja-JP" altLang="en-US" dirty="0" smtClean="0"/>
              <a:t>キューイング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" y="2710992"/>
            <a:ext cx="8958335" cy="2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優先度付</a:t>
            </a:r>
            <a:r>
              <a:rPr lang="ja-JP" altLang="en-US" dirty="0" smtClean="0"/>
              <a:t>キューイング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79355"/>
            <a:ext cx="7818373" cy="2494433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8650" y="1102026"/>
            <a:ext cx="8515350" cy="5436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出力キューで優先クラスに</a:t>
            </a:r>
            <a:r>
              <a:rPr lang="ja-JP" altLang="en-US" sz="2800" dirty="0" smtClean="0"/>
              <a:t>分類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マーキング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送信元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宛先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アドレス</a:t>
            </a:r>
            <a:r>
              <a:rPr lang="en-US" altLang="ja-JP" sz="2400" dirty="0" smtClean="0"/>
              <a:t>, </a:t>
            </a:r>
            <a:br>
              <a:rPr lang="en-US" altLang="ja-JP" sz="2400" dirty="0" smtClean="0"/>
            </a:br>
            <a:r>
              <a:rPr lang="ja-JP" altLang="en-US" sz="2400" dirty="0" smtClean="0"/>
              <a:t>宛先ポートなどの基準によって決定</a:t>
            </a:r>
            <a:endParaRPr lang="ja-JP" altLang="en-US" sz="2400" dirty="0"/>
          </a:p>
          <a:p>
            <a:r>
              <a:rPr lang="ja-JP" altLang="en-US" sz="2800" dirty="0">
                <a:solidFill>
                  <a:srgbClr val="0070C0"/>
                </a:solidFill>
              </a:rPr>
              <a:t>優先度の高いクラスのパケットが先に送信</a:t>
            </a:r>
          </a:p>
          <a:p>
            <a:r>
              <a:rPr lang="ja-JP" altLang="en-US" sz="2800" dirty="0"/>
              <a:t>キューへの格納は </a:t>
            </a:r>
            <a:r>
              <a:rPr lang="en-US" altLang="ja-JP" sz="2800" dirty="0"/>
              <a:t>FIFO </a:t>
            </a:r>
            <a:r>
              <a:rPr lang="ja-JP" altLang="en-US" sz="2800" dirty="0" smtClean="0"/>
              <a:t>方式</a:t>
            </a:r>
            <a:endParaRPr lang="en-US" altLang="ja-JP" sz="2800" dirty="0" smtClean="0"/>
          </a:p>
          <a:p>
            <a:r>
              <a:rPr lang="ja-JP" altLang="en-US" sz="2800" dirty="0"/>
              <a:t>一度始まったパケットの送信は中断</a:t>
            </a:r>
            <a:r>
              <a:rPr lang="ja-JP" altLang="en-US" sz="2800" dirty="0" smtClean="0"/>
              <a:t>不可</a:t>
            </a:r>
            <a:endParaRPr lang="en-US" altLang="ja-JP" sz="2800" dirty="0" smtClean="0"/>
          </a:p>
        </p:txBody>
      </p:sp>
      <p:sp>
        <p:nvSpPr>
          <p:cNvPr id="11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23962" y="6021318"/>
            <a:ext cx="4715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パケット</a:t>
            </a:r>
            <a:r>
              <a:rPr lang="en-US" altLang="ja-JP" sz="2000" dirty="0" smtClean="0">
                <a:solidFill>
                  <a:srgbClr val="FF0000"/>
                </a:solidFill>
              </a:rPr>
              <a:t>1</a:t>
            </a:r>
            <a:r>
              <a:rPr lang="en-US" altLang="ja-JP" sz="2000" dirty="0">
                <a:solidFill>
                  <a:srgbClr val="FF0000"/>
                </a:solidFill>
              </a:rPr>
              <a:t>, 3, 4 </a:t>
            </a:r>
            <a:r>
              <a:rPr lang="ja-JP" altLang="en-US" sz="2000" dirty="0">
                <a:solidFill>
                  <a:srgbClr val="FF0000"/>
                </a:solidFill>
              </a:rPr>
              <a:t>は高優先度</a:t>
            </a:r>
            <a:r>
              <a:rPr lang="ja-JP" altLang="en-US" sz="2000" dirty="0" smtClean="0">
                <a:solidFill>
                  <a:srgbClr val="FF0000"/>
                </a:solidFill>
              </a:rPr>
              <a:t>クラス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</a:rPr>
              <a:t>パケット</a:t>
            </a:r>
            <a:r>
              <a:rPr lang="en-US" altLang="ja-JP" sz="2000" dirty="0" smtClean="0">
                <a:solidFill>
                  <a:srgbClr val="FF0000"/>
                </a:solidFill>
              </a:rPr>
              <a:t>2</a:t>
            </a:r>
            <a:r>
              <a:rPr lang="en-US" altLang="ja-JP" sz="2000" dirty="0">
                <a:solidFill>
                  <a:srgbClr val="FF0000"/>
                </a:solidFill>
              </a:rPr>
              <a:t>, 5 </a:t>
            </a:r>
            <a:r>
              <a:rPr lang="ja-JP" altLang="en-US" sz="2000" dirty="0">
                <a:solidFill>
                  <a:srgbClr val="FF0000"/>
                </a:solidFill>
              </a:rPr>
              <a:t>は低優先度クラス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3"/>
            <a:ext cx="7886700" cy="7203575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ja-JP" altLang="en-US" sz="2800" dirty="0" smtClean="0">
                <a:cs typeface="Hiragino Mincho ProN W3" charset="-128"/>
              </a:rPr>
              <a:t>即時会話型アプリケーションプロトコル</a:t>
            </a:r>
            <a:endParaRPr lang="en-US" altLang="ja-JP" sz="2800" dirty="0" smtClean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cs typeface="Hiragino Mincho ProN W3" charset="-128"/>
              </a:rPr>
              <a:t>RTP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cs typeface="Hiragino Mincho ProN W3" charset="-128"/>
              </a:rPr>
              <a:t>SIP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cs typeface="Hiragino Mincho ProN W3" charset="-128"/>
              </a:rPr>
              <a:t>既知の</a:t>
            </a:r>
            <a:r>
              <a:rPr lang="en-US" altLang="ja-JP" sz="2000" dirty="0" smtClean="0">
                <a:cs typeface="Hiragino Mincho ProN W3" charset="-128"/>
              </a:rPr>
              <a:t> IP </a:t>
            </a:r>
            <a:r>
              <a:rPr lang="ja-JP" altLang="en-US" sz="2000" dirty="0" smtClean="0">
                <a:cs typeface="Hiragino Mincho ProN W3" charset="-128"/>
              </a:rPr>
              <a:t>アドレスへのコール</a:t>
            </a:r>
            <a:endParaRPr lang="en-US" altLang="ja-JP" sz="2000" dirty="0" smtClean="0"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cs typeface="Hiragino Mincho ProN W3" charset="-128"/>
              </a:rPr>
              <a:t>未知の</a:t>
            </a:r>
            <a:r>
              <a:rPr lang="en-US" altLang="ja-JP" sz="2000" dirty="0" smtClean="0">
                <a:cs typeface="Hiragino Mincho ProN W3" charset="-128"/>
              </a:rPr>
              <a:t> IP </a:t>
            </a:r>
            <a:r>
              <a:rPr lang="ja-JP" altLang="en-US" sz="2000" dirty="0" smtClean="0">
                <a:cs typeface="Hiragino Mincho ProN W3" charset="-128"/>
              </a:rPr>
              <a:t>アドレスへのコール</a:t>
            </a:r>
            <a:endParaRPr lang="en-US" altLang="ja-JP" sz="2000" dirty="0" smtClean="0">
              <a:cs typeface="Hiragino Mincho ProN W3" charset="-128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ja-JP" altLang="en-US" sz="2800" dirty="0" smtClean="0">
                <a:cs typeface="Hiragino Mincho ProN W3" charset="-128"/>
              </a:rPr>
              <a:t>マルチメディアのためのネットワーク</a:t>
            </a:r>
            <a:endParaRPr lang="en-US" altLang="ja-JP" sz="2800" dirty="0" smtClean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>
                <a:cs typeface="Hiragino Mincho ProN W3" charset="-128"/>
              </a:rPr>
              <a:t>ベストエフォートネットワーク</a:t>
            </a:r>
            <a:endParaRPr lang="en-US" altLang="ja-JP" sz="2400" dirty="0" smtClean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>
                <a:cs typeface="Hiragino Mincho ProN W3" charset="-128"/>
              </a:rPr>
              <a:t>サービスのクラス分類</a:t>
            </a:r>
            <a:endParaRPr lang="en-US" altLang="ja-JP" sz="2400" dirty="0" smtClean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>
                <a:cs typeface="Hiragino Mincho ProN W3" charset="-128"/>
              </a:rPr>
              <a:t>スケジューリング</a:t>
            </a:r>
            <a:endParaRPr lang="en-US" altLang="ja-JP" sz="2400" dirty="0" smtClean="0"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ja-JP" sz="2000" dirty="0" smtClean="0">
                <a:cs typeface="Hiragino Mincho ProN W3" charset="-128"/>
              </a:rPr>
              <a:t>FIFO </a:t>
            </a:r>
            <a:r>
              <a:rPr lang="ja-JP" altLang="en-US" sz="2000" dirty="0" smtClean="0">
                <a:cs typeface="Hiragino Mincho ProN W3" charset="-128"/>
              </a:rPr>
              <a:t>キューイング</a:t>
            </a:r>
            <a:endParaRPr lang="en-US" altLang="ja-JP" sz="2000" dirty="0" smtClean="0"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cs typeface="Hiragino Mincho ProN W3" charset="-128"/>
              </a:rPr>
              <a:t>優先度付キューイング</a:t>
            </a:r>
            <a:endParaRPr lang="en-US" altLang="ja-JP" sz="2000" dirty="0" smtClean="0"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cs typeface="Hiragino Mincho ProN W3" charset="-128"/>
              </a:rPr>
              <a:t>ラウンドロビン</a:t>
            </a:r>
            <a:endParaRPr lang="en-US" altLang="ja-JP" sz="2000" dirty="0">
              <a:cs typeface="Hiragino Mincho ProN W3" charset="-128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ja-JP" altLang="en-US" sz="2000" dirty="0" smtClean="0">
                <a:cs typeface="Hiragino Mincho ProN W3" charset="-128"/>
              </a:rPr>
              <a:t>重み</a:t>
            </a:r>
            <a:r>
              <a:rPr lang="ja-JP" altLang="en-US" sz="2000" dirty="0" smtClean="0">
                <a:cs typeface="Hiragino Mincho ProN W3" charset="-128"/>
              </a:rPr>
              <a:t>均等化</a:t>
            </a:r>
            <a:r>
              <a:rPr lang="ja-JP" altLang="en-US" sz="2000" dirty="0" smtClean="0">
                <a:cs typeface="Hiragino Mincho ProN W3" charset="-128"/>
              </a:rPr>
              <a:t>キューイング</a:t>
            </a:r>
            <a:r>
              <a:rPr lang="en-US" altLang="ja-JP" sz="2000" dirty="0" smtClean="0">
                <a:cs typeface="Hiragino Mincho ProN W3" charset="-128"/>
              </a:rPr>
              <a:t> (WFQ)</a:t>
            </a:r>
            <a:endParaRPr lang="en-US" altLang="ja-JP" sz="2000" dirty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ja-JP" altLang="en-US" sz="2400" dirty="0" smtClean="0">
                <a:cs typeface="Hiragino Mincho ProN W3" charset="-128"/>
              </a:rPr>
              <a:t>ポリシング</a:t>
            </a:r>
            <a:endParaRPr lang="en-US" altLang="ja-JP" sz="2400" dirty="0" smtClean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err="1" smtClean="0">
                <a:cs typeface="Hiragino Mincho ProN W3" charset="-128"/>
              </a:rPr>
              <a:t>Diffserv</a:t>
            </a:r>
            <a:endParaRPr lang="en-US" altLang="ja-JP" sz="2400" dirty="0" smtClean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2400" dirty="0" smtClean="0">
                <a:cs typeface="Hiragino Mincho ProN W3" charset="-128"/>
              </a:rPr>
              <a:t>Quality Of Service (QOS)</a:t>
            </a:r>
            <a:r>
              <a:rPr lang="ja-JP" altLang="en-US" sz="2400" dirty="0" smtClean="0">
                <a:cs typeface="Hiragino Mincho ProN W3" charset="-128"/>
              </a:rPr>
              <a:t> 保証</a:t>
            </a:r>
            <a:endParaRPr lang="en-US" altLang="ja-JP" sz="2400" dirty="0" smtClean="0">
              <a:cs typeface="Hiragino Mincho ProN W3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-JP" sz="2400" dirty="0" smtClean="0">
              <a:ea typeface="Hiragino Mincho ProN W3" charset="-128"/>
              <a:cs typeface="Hiragino Mincho ProN W3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3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solidFill>
                  <a:srgbClr val="0070C0"/>
                </a:solidFill>
              </a:rPr>
              <a:t>クラス分類し，クラス間でサービス切り替え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キューが空でない時リンクは非待機状態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 smtClean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endParaRPr lang="en-US" altLang="ja-JP" sz="2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ラウンドロビン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" y="2357049"/>
            <a:ext cx="8958335" cy="259942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572000" y="4956470"/>
            <a:ext cx="4715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パケット</a:t>
            </a:r>
            <a:r>
              <a:rPr lang="en-US" altLang="ja-JP" sz="2000" dirty="0" smtClean="0">
                <a:solidFill>
                  <a:srgbClr val="FF0000"/>
                </a:solidFill>
              </a:rPr>
              <a:t>1</a:t>
            </a:r>
            <a:r>
              <a:rPr lang="en-US" altLang="ja-JP" sz="2000" dirty="0">
                <a:solidFill>
                  <a:srgbClr val="FF0000"/>
                </a:solidFill>
              </a:rPr>
              <a:t>, </a:t>
            </a:r>
            <a:r>
              <a:rPr lang="en-US" altLang="ja-JP" sz="2000" dirty="0" smtClean="0">
                <a:solidFill>
                  <a:srgbClr val="FF0000"/>
                </a:solidFill>
              </a:rPr>
              <a:t>2, </a:t>
            </a:r>
            <a:r>
              <a:rPr lang="en-US" altLang="ja-JP" sz="2000" dirty="0">
                <a:solidFill>
                  <a:srgbClr val="FF0000"/>
                </a:solidFill>
              </a:rPr>
              <a:t>4 </a:t>
            </a:r>
            <a:r>
              <a:rPr lang="ja-JP" altLang="en-US" sz="2000" dirty="0" smtClean="0">
                <a:solidFill>
                  <a:srgbClr val="FF0000"/>
                </a:solidFill>
              </a:rPr>
              <a:t>はクラス</a:t>
            </a:r>
            <a:r>
              <a:rPr lang="en-US" altLang="ja-JP" sz="2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sz="2000" dirty="0" smtClean="0">
                <a:solidFill>
                  <a:srgbClr val="FF0000"/>
                </a:solidFill>
              </a:rPr>
              <a:t>パケット</a:t>
            </a:r>
            <a:r>
              <a:rPr lang="en-US" altLang="ja-JP" sz="2000" dirty="0" smtClean="0">
                <a:solidFill>
                  <a:srgbClr val="FF0000"/>
                </a:solidFill>
              </a:rPr>
              <a:t>2</a:t>
            </a:r>
            <a:r>
              <a:rPr lang="en-US" altLang="ja-JP" sz="2000" dirty="0">
                <a:solidFill>
                  <a:srgbClr val="FF0000"/>
                </a:solidFill>
              </a:rPr>
              <a:t>, </a:t>
            </a:r>
            <a:r>
              <a:rPr lang="en-US" altLang="ja-JP" sz="2000" dirty="0" smtClean="0">
                <a:solidFill>
                  <a:srgbClr val="FF0000"/>
                </a:solidFill>
              </a:rPr>
              <a:t>3 </a:t>
            </a:r>
            <a:r>
              <a:rPr lang="ja-JP" altLang="en-US" sz="2000" dirty="0" smtClean="0">
                <a:solidFill>
                  <a:srgbClr val="FF0000"/>
                </a:solidFill>
              </a:rPr>
              <a:t>はクラス</a:t>
            </a:r>
            <a:r>
              <a:rPr lang="en-US" altLang="ja-JP" sz="2000" dirty="0" smtClean="0">
                <a:solidFill>
                  <a:srgbClr val="FF0000"/>
                </a:solidFill>
              </a:rPr>
              <a:t>2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1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1884"/>
                <a:ext cx="8335736" cy="543688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 smtClean="0">
                    <a:solidFill>
                      <a:srgbClr val="0070C0"/>
                    </a:solidFill>
                  </a:rPr>
                  <a:t>クラス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solidFill>
                          <a:srgbClr val="0070C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𝑖</m:t>
                    </m:r>
                    <m:r>
                      <a:rPr lang="en-US" altLang="ja-JP" sz="2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ja-JP" altLang="en-US" sz="2800" dirty="0" smtClean="0">
                    <a:solidFill>
                      <a:srgbClr val="0070C0"/>
                    </a:solidFill>
                  </a:rPr>
                  <a:t>に重み</a:t>
                </a:r>
                <a:r>
                  <a:rPr lang="en-US" altLang="ja-JP" sz="2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sz="2800" dirty="0" smtClean="0">
                    <a:solidFill>
                      <a:srgbClr val="0070C0"/>
                    </a:solidFill>
                  </a:rPr>
                  <a:t>を割り当て</a:t>
                </a:r>
                <a:endParaRPr lang="en-US" altLang="ja-JP" sz="280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ja-JP" altLang="en-US" sz="2400" dirty="0" smtClean="0"/>
                  <a:t>伝送速度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の時</a:t>
                </a:r>
                <a:r>
                  <a:rPr lang="en-US" altLang="ja-JP" sz="2400" dirty="0" smtClean="0"/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altLang="ja-JP" sz="2400" b="0" i="1" smtClean="0">
                            <a:latin typeface="Cambria Math" charset="0"/>
                          </a:rPr>
                          <m:t>⋅</m:t>
                        </m:r>
                        <m:r>
                          <a:rPr lang="en-US" altLang="ja-JP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latin typeface="Cambria Math" charset="0"/>
                      </a:rPr>
                      <m:t>)/∑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のスループットを保証</a:t>
                </a:r>
                <a:endParaRPr lang="en-US" altLang="ja-JP" sz="2400" dirty="0" smtClean="0"/>
              </a:p>
              <a:p>
                <a:endParaRPr lang="en-US" altLang="ja-JP" sz="28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1884"/>
                <a:ext cx="8335736" cy="5436887"/>
              </a:xfrm>
              <a:blipFill rotWithShape="0">
                <a:blip r:embed="rId2"/>
                <a:stretch>
                  <a:fillRect l="-1316" t="-23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>
                <a:cs typeface="Hiragino Mincho ProN W3" charset="-128"/>
              </a:rPr>
              <a:t>重み均等化キューイング</a:t>
            </a:r>
            <a:r>
              <a:rPr lang="en-US" altLang="ja-JP" dirty="0">
                <a:cs typeface="Hiragino Mincho ProN W3" charset="-128"/>
              </a:rPr>
              <a:t> </a:t>
            </a:r>
            <a:r>
              <a:rPr lang="en-US" altLang="ja-JP" dirty="0" smtClean="0">
                <a:cs typeface="Hiragino Mincho ProN W3" charset="-128"/>
              </a:rPr>
              <a:t>(</a:t>
            </a:r>
            <a:r>
              <a:rPr lang="en-US" altLang="ja-JP" dirty="0" smtClean="0"/>
              <a:t>WFQ)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1828"/>
            <a:ext cx="8286109" cy="36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335736" cy="5436887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solidFill>
                  <a:srgbClr val="0070C0"/>
                </a:solidFill>
              </a:rPr>
              <a:t>制限レートを超えたパケットのドロップ</a:t>
            </a:r>
            <a:endParaRPr lang="en-US" altLang="ja-JP" sz="2800" dirty="0">
              <a:solidFill>
                <a:srgbClr val="0070C0"/>
              </a:solidFill>
            </a:endParaRPr>
          </a:p>
          <a:p>
            <a:r>
              <a:rPr lang="ja-JP" altLang="en-US" sz="2800" dirty="0" smtClean="0"/>
              <a:t>監視すべきパケットレート</a:t>
            </a:r>
            <a:r>
              <a:rPr lang="ja-JP" altLang="en-US" sz="2800" dirty="0"/>
              <a:t>の</a:t>
            </a:r>
            <a:r>
              <a:rPr lang="en-US" altLang="ja-JP" sz="2800" dirty="0"/>
              <a:t>3</a:t>
            </a:r>
            <a:r>
              <a:rPr lang="ja-JP" altLang="en-US" sz="2800" dirty="0"/>
              <a:t>つの</a:t>
            </a:r>
            <a:r>
              <a:rPr lang="ja-JP" altLang="en-US" sz="2800" dirty="0" smtClean="0"/>
              <a:t>側面</a:t>
            </a:r>
            <a:endParaRPr lang="en-US" altLang="ja-JP" sz="2800" dirty="0" smtClean="0"/>
          </a:p>
          <a:p>
            <a:pPr lvl="1"/>
            <a:r>
              <a:rPr lang="ja-JP" altLang="en-US" sz="2400" dirty="0" smtClean="0">
                <a:solidFill>
                  <a:srgbClr val="FF0000"/>
                </a:solidFill>
              </a:rPr>
              <a:t>長期平均レート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 smtClean="0"/>
              <a:t>一定の時間間隔</a:t>
            </a:r>
            <a:r>
              <a:rPr lang="en-US" altLang="ja-JP" sz="2000" dirty="0" smtClean="0"/>
              <a:t> (1min) </a:t>
            </a:r>
            <a:r>
              <a:rPr lang="ja-JP" altLang="en-US" sz="2000" dirty="0" smtClean="0"/>
              <a:t>あたりのパケット数</a:t>
            </a:r>
            <a:endParaRPr lang="en-US" altLang="ja-JP" sz="2000" dirty="0"/>
          </a:p>
          <a:p>
            <a:pPr lvl="2"/>
            <a:r>
              <a:rPr lang="ja-JP" altLang="en-US" sz="2000" dirty="0" smtClean="0"/>
              <a:t>ポリシングの期間によって制限が変化</a:t>
            </a:r>
            <a:endParaRPr lang="en-US" altLang="ja-JP" sz="2000" dirty="0"/>
          </a:p>
          <a:p>
            <a:pPr lvl="1"/>
            <a:r>
              <a:rPr lang="ja-JP" altLang="en-US" sz="2400" dirty="0" smtClean="0">
                <a:solidFill>
                  <a:srgbClr val="FF0000"/>
                </a:solidFill>
              </a:rPr>
              <a:t>ピークレート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 smtClean="0"/>
              <a:t>より短い時間</a:t>
            </a:r>
            <a:r>
              <a:rPr lang="en-US" altLang="ja-JP" sz="2000" dirty="0" smtClean="0"/>
              <a:t> (1sec) </a:t>
            </a:r>
            <a:r>
              <a:rPr lang="ja-JP" altLang="en-US" sz="2000" dirty="0" smtClean="0"/>
              <a:t>にわたって送信できるパケット</a:t>
            </a:r>
            <a:endParaRPr lang="en-US" altLang="ja-JP" sz="2000" dirty="0" smtClean="0"/>
          </a:p>
          <a:p>
            <a:pPr lvl="1"/>
            <a:r>
              <a:rPr lang="ja-JP" altLang="en-US" sz="2400" dirty="0" smtClean="0">
                <a:solidFill>
                  <a:srgbClr val="FF0000"/>
                </a:solidFill>
              </a:rPr>
              <a:t>バーストサイズ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 smtClean="0"/>
              <a:t>極端に短い時間間隔でネットワークに送信できるパケット数</a:t>
            </a:r>
            <a:endParaRPr lang="en-US" altLang="ja-JP" sz="20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リーキーバケット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/>
              <a:t>以上の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つの側面についてポリシングを実施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ポリシング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374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1884"/>
                <a:ext cx="8515350" cy="543688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 smtClean="0"/>
                  <a:t>最大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𝑏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ja-JP" altLang="en-US" sz="2800" dirty="0" smtClean="0"/>
                  <a:t>個のトークンを保持できるパケット</a:t>
                </a:r>
                <a:endParaRPr lang="en-US" altLang="ja-JP" sz="2800" dirty="0" smtClean="0"/>
              </a:p>
              <a:p>
                <a:pPr lvl="1"/>
                <a:r>
                  <a:rPr lang="ja-JP" altLang="en-US" sz="2400" dirty="0" smtClean="0"/>
                  <a:t>バーストレートを制限</a:t>
                </a:r>
                <a:endParaRPr lang="en-US" altLang="ja-JP" sz="2400" dirty="0" smtClean="0"/>
              </a:p>
              <a:p>
                <a:r>
                  <a:rPr lang="ja-JP" altLang="en-US" sz="2800" dirty="0" smtClean="0"/>
                  <a:t>毎秒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altLang="ja-JP" sz="2800" dirty="0" smtClean="0"/>
                  <a:t> </a:t>
                </a:r>
                <a:r>
                  <a:rPr lang="ja-JP" altLang="en-US" sz="2800" dirty="0" smtClean="0"/>
                  <a:t>個のトークンを生成</a:t>
                </a:r>
                <a:endParaRPr lang="en-US" altLang="ja-JP" sz="2800" dirty="0" smtClean="0"/>
              </a:p>
              <a:p>
                <a:pPr lvl="1"/>
                <a:r>
                  <a:rPr lang="ja-JP" altLang="en-US" sz="2400" dirty="0" smtClean="0"/>
                  <a:t>バケットが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個未満のトークンを保持していたら追加</a:t>
                </a:r>
                <a:endParaRPr lang="en-US" altLang="ja-JP" sz="2400" dirty="0" smtClean="0"/>
              </a:p>
              <a:p>
                <a:r>
                  <a:rPr lang="ja-JP" altLang="en-US" sz="2800" dirty="0" smtClean="0"/>
                  <a:t>時間間隔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ja-JP" sz="2800" dirty="0" smtClean="0"/>
                  <a:t> </a:t>
                </a:r>
                <a:r>
                  <a:rPr lang="ja-JP" altLang="en-US" sz="2800" dirty="0" smtClean="0"/>
                  <a:t>とすると最大パケット数は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charset="0"/>
                      </a:rPr>
                      <m:t> </m:t>
                    </m:r>
                    <m:r>
                      <a:rPr lang="en-US" altLang="ja-JP" sz="2800" i="1">
                        <a:latin typeface="Cambria Math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⋅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𝑡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+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ja-JP" sz="2800" dirty="0" smtClean="0"/>
              </a:p>
              <a:p>
                <a:pPr lvl="1"/>
                <a:r>
                  <a:rPr lang="ja-JP" altLang="en-US" sz="2400" dirty="0"/>
                  <a:t>トークン</a:t>
                </a:r>
                <a:r>
                  <a:rPr lang="ja-JP" altLang="en-US" sz="2400" dirty="0" smtClean="0"/>
                  <a:t>生成率は</a:t>
                </a:r>
                <a:r>
                  <a:rPr lang="ja-JP" altLang="en-US" sz="2400" dirty="0"/>
                  <a:t>長期平均レートを</a:t>
                </a:r>
                <a:r>
                  <a:rPr lang="ja-JP" altLang="en-US" sz="2400" dirty="0" smtClean="0"/>
                  <a:t>制限</a:t>
                </a:r>
                <a:endParaRPr lang="en-US" altLang="ja-JP" sz="2400" dirty="0"/>
              </a:p>
              <a:p>
                <a:pPr lvl="1"/>
                <a:r>
                  <a:rPr lang="en-US" altLang="ja-JP" sz="2400" dirty="0" smtClean="0"/>
                  <a:t>2</a:t>
                </a:r>
                <a:r>
                  <a:rPr lang="ja-JP" altLang="en-US" sz="2400" dirty="0" smtClean="0"/>
                  <a:t>つのリーキーバケットでピークレートを制限</a:t>
                </a:r>
                <a:endParaRPr lang="en-US" altLang="ja-JP" sz="2400" dirty="0" smtClean="0"/>
              </a:p>
              <a:p>
                <a:pPr lvl="1"/>
                <a:endParaRPr lang="en-US" altLang="ja-JP" sz="2400" dirty="0" smtClean="0"/>
              </a:p>
              <a:p>
                <a:endParaRPr lang="en-US" altLang="ja-JP" sz="28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1884"/>
                <a:ext cx="8515350" cy="5436887"/>
              </a:xfrm>
              <a:blipFill rotWithShape="0">
                <a:blip r:embed="rId2"/>
                <a:stretch>
                  <a:fillRect l="-1288" t="-23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リーキーバケット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02" y="3962399"/>
            <a:ext cx="5651882" cy="30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6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61884"/>
                <a:ext cx="8192621" cy="543688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 smtClean="0"/>
                  <a:t>最大遅延の算出が可能</a:t>
                </a:r>
                <a:endParaRPr lang="en-US" altLang="ja-JP" sz="2800" dirty="0" smtClean="0"/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𝑖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ja-JP" altLang="en-US" sz="2800" dirty="0" smtClean="0"/>
                  <a:t>は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charset="0"/>
                      </a:rPr>
                      <m:t> (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𝑅</m:t>
                    </m:r>
                    <m:r>
                      <a:rPr lang="en-US" altLang="ja-JP" sz="2800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) / ∑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のレートで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1" smtClean="0">
                        <a:latin typeface="Cambria Math" charset="0"/>
                      </a:rPr>
                      <m:t> </m:t>
                    </m:r>
                    <m:r>
                      <a:rPr lang="ja-JP" altLang="en-US" sz="2800" i="1" smtClean="0">
                        <a:latin typeface="Cambria Math" charset="0"/>
                      </a:rPr>
                      <m:t>パケット</m:t>
                    </m:r>
                    <m:r>
                      <a:rPr lang="ja-JP" altLang="en-US" sz="2800" b="0" i="1" smtClean="0">
                        <a:latin typeface="Cambria Math" charset="0"/>
                      </a:rPr>
                      <m:t>を</m:t>
                    </m:r>
                  </m:oMath>
                </a14:m>
                <a:r>
                  <a:rPr lang="ja-JP" altLang="en-US" sz="2800" dirty="0" smtClean="0"/>
                  <a:t>送信</a:t>
                </a:r>
                <a:endParaRPr lang="en-US" altLang="ja-JP" sz="2800" dirty="0" smtClean="0"/>
              </a:p>
              <a:p>
                <a:r>
                  <a:rPr lang="en-US" altLang="ja-JP" sz="2800" dirty="0" smtClean="0"/>
                  <a:t>R1 </a:t>
                </a:r>
                <a:r>
                  <a:rPr lang="ja-JP" altLang="en-US" sz="2800" dirty="0" smtClean="0"/>
                  <a:t>に着目したとき最大遅延は</a:t>
                </a:r>
                <a:r>
                  <a:rPr lang="en-US" altLang="ja-JP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ja-JP" sz="2800" i="1">
                            <a:latin typeface="Cambria Math" charset="0"/>
                          </a:rPr>
                          <m:t>(</m:t>
                        </m:r>
                        <m:r>
                          <a:rPr lang="en-US" altLang="ja-JP" sz="2800">
                            <a:latin typeface="Cambria Math" charset="0"/>
                          </a:rPr>
                          <m:t>(</m:t>
                        </m:r>
                        <m:r>
                          <a:rPr lang="en-US" altLang="ja-JP" sz="2800" i="1">
                            <a:latin typeface="Cambria Math" charset="0"/>
                          </a:rPr>
                          <m:t>𝑅</m:t>
                        </m:r>
                        <m:r>
                          <a:rPr lang="en-US" altLang="ja-JP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charset="0"/>
                          </a:rPr>
                          <m:t>) / ∑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ja-JP" sz="2800" dirty="0"/>
                          <m:t> </m:t>
                        </m:r>
                      </m:den>
                    </m:f>
                  </m:oMath>
                </a14:m>
                <a:endParaRPr lang="en-US" altLang="ja-JP" sz="28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61884"/>
                <a:ext cx="8192621" cy="5436887"/>
              </a:xfrm>
              <a:blipFill rotWithShape="0">
                <a:blip r:embed="rId3"/>
                <a:stretch>
                  <a:fillRect l="-1339" t="-23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WFQ</a:t>
            </a:r>
            <a:r>
              <a:rPr kumimoji="1" lang="ja-JP" altLang="en-US" dirty="0" smtClean="0"/>
              <a:t>リーキーバケッ</a:t>
            </a:r>
            <a:r>
              <a:rPr lang="ja-JP" altLang="en-US" dirty="0" smtClean="0"/>
              <a:t>ト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73" y="2771158"/>
            <a:ext cx="5568577" cy="33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515350" cy="565959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トラフィッククラスをスケーラブルに処理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ルータに何百万もの送信元や宛先トラフィックが存在</a:t>
            </a:r>
            <a:endParaRPr lang="en-US" altLang="ja-JP" sz="24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エッジ機能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トラフィックが最初に通るルータでマーキング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lvl="2"/>
            <a:r>
              <a:rPr lang="en-US" altLang="ja-JP" sz="2000" dirty="0" smtClean="0"/>
              <a:t>IPv4 </a:t>
            </a:r>
            <a:r>
              <a:rPr lang="ja-JP" altLang="en-US" sz="2000" dirty="0" smtClean="0"/>
              <a:t>または</a:t>
            </a:r>
            <a:r>
              <a:rPr lang="en-US" altLang="ja-JP" sz="2000" dirty="0" smtClean="0"/>
              <a:t> IPv6</a:t>
            </a:r>
            <a:r>
              <a:rPr lang="ja-JP" altLang="en-US" sz="2000" dirty="0" smtClean="0"/>
              <a:t> で</a:t>
            </a:r>
            <a:r>
              <a:rPr lang="en-US" altLang="ja-JP" sz="2000" dirty="0" smtClean="0"/>
              <a:t> DS </a:t>
            </a:r>
            <a:r>
              <a:rPr lang="ja-JP" altLang="en-US" sz="2000" dirty="0" smtClean="0"/>
              <a:t>フィールドの値をセット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H1-H3 </a:t>
            </a:r>
            <a:r>
              <a:rPr lang="ja-JP" altLang="en-US" sz="2000" dirty="0" smtClean="0"/>
              <a:t>で送信されるパケット</a:t>
            </a:r>
            <a:r>
              <a:rPr lang="en-US" altLang="ja-JP" sz="2000" dirty="0" smtClean="0"/>
              <a:t> (</a:t>
            </a:r>
            <a:r>
              <a:rPr lang="ja-JP" altLang="en-US" sz="2000" dirty="0" smtClean="0"/>
              <a:t>パケット</a:t>
            </a:r>
            <a:r>
              <a:rPr lang="en-US" altLang="ja-JP" sz="2000" dirty="0" smtClean="0"/>
              <a:t> A) 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 R1 </a:t>
            </a:r>
            <a:r>
              <a:rPr lang="ja-JP" altLang="en-US" sz="2000" dirty="0" smtClean="0"/>
              <a:t>にマーキング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H2-H4 </a:t>
            </a:r>
            <a:r>
              <a:rPr lang="ja-JP" altLang="en-US" sz="2000" dirty="0" smtClean="0"/>
              <a:t>で送信されるパケット</a:t>
            </a:r>
            <a:r>
              <a:rPr lang="en-US" altLang="ja-JP" sz="2000" dirty="0" smtClean="0"/>
              <a:t> </a:t>
            </a:r>
            <a:br>
              <a:rPr lang="en-US" altLang="ja-JP" sz="2000" dirty="0" smtClean="0"/>
            </a:br>
            <a:r>
              <a:rPr lang="en-US" altLang="ja-JP" sz="2000" dirty="0" smtClean="0"/>
              <a:t>(</a:t>
            </a:r>
            <a:r>
              <a:rPr lang="ja-JP" altLang="en-US" sz="2000" dirty="0" smtClean="0"/>
              <a:t>パケット</a:t>
            </a:r>
            <a:r>
              <a:rPr lang="en-US" altLang="ja-JP" sz="2000" dirty="0" smtClean="0"/>
              <a:t>B) 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 R2 </a:t>
            </a:r>
            <a:r>
              <a:rPr lang="ja-JP" altLang="en-US" sz="2000" dirty="0" smtClean="0"/>
              <a:t>にマーキング</a:t>
            </a:r>
            <a:endParaRPr lang="en-US" altLang="ja-JP" sz="20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コア機能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転送を担当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pPr lvl="2"/>
            <a:r>
              <a:rPr lang="ja-JP" altLang="en-US" sz="2000" dirty="0" smtClean="0"/>
              <a:t>決定された帯域幅に従い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次のホップに転送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パケット</a:t>
            </a:r>
            <a:r>
              <a:rPr lang="en-US" altLang="ja-JP" sz="2000" dirty="0" smtClean="0"/>
              <a:t> A 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パケット</a:t>
            </a:r>
            <a:r>
              <a:rPr lang="en-US" altLang="ja-JP" sz="2000" dirty="0" smtClean="0"/>
              <a:t> B </a:t>
            </a:r>
            <a:r>
              <a:rPr lang="ja-JP" altLang="en-US" sz="2000" dirty="0" smtClean="0"/>
              <a:t>を区別せず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R3 </a:t>
            </a:r>
            <a:r>
              <a:rPr lang="ja-JP" altLang="en-US" sz="2000" dirty="0" smtClean="0"/>
              <a:t>から</a:t>
            </a:r>
            <a:r>
              <a:rPr lang="en-US" altLang="ja-JP" sz="2000" dirty="0" smtClean="0"/>
              <a:t> R4 </a:t>
            </a:r>
            <a:r>
              <a:rPr lang="ja-JP" altLang="en-US" sz="2000" dirty="0" smtClean="0"/>
              <a:t>に転送</a:t>
            </a:r>
            <a:endParaRPr lang="en-US" altLang="ja-JP" sz="2000" dirty="0" smtClean="0"/>
          </a:p>
          <a:p>
            <a:pPr lvl="1"/>
            <a:endParaRPr lang="en-US" altLang="ja-JP" sz="2400" dirty="0" smtClean="0"/>
          </a:p>
          <a:p>
            <a:pPr lvl="2"/>
            <a:endParaRPr lang="en-US" altLang="ja-JP" sz="22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Diffserv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25" y="3395570"/>
            <a:ext cx="4902096" cy="3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192621" cy="5659592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2</a:t>
            </a:r>
            <a:r>
              <a:rPr lang="ja-JP" altLang="en-US" sz="2800" dirty="0"/>
              <a:t>つの</a:t>
            </a:r>
            <a:r>
              <a:rPr lang="en-US" altLang="ja-JP" sz="2800" dirty="0"/>
              <a:t> 1Mbps </a:t>
            </a:r>
            <a:r>
              <a:rPr lang="ja-JP" altLang="en-US" sz="2800" dirty="0"/>
              <a:t>アプリケーションが</a:t>
            </a:r>
            <a:r>
              <a:rPr lang="en-US" altLang="ja-JP" sz="2800" dirty="0"/>
              <a:t> </a:t>
            </a:r>
            <a:br>
              <a:rPr lang="en-US" altLang="ja-JP" sz="2800" dirty="0"/>
            </a:br>
            <a:r>
              <a:rPr lang="en-US" altLang="ja-JP" sz="2800" dirty="0"/>
              <a:t>1.5Mbps </a:t>
            </a:r>
            <a:r>
              <a:rPr lang="ja-JP" altLang="en-US" sz="2800" dirty="0"/>
              <a:t>リンクを介してパケット送信</a:t>
            </a:r>
            <a:endParaRPr lang="en-US" altLang="ja-JP" sz="2800" dirty="0"/>
          </a:p>
          <a:p>
            <a:pPr lvl="1"/>
            <a:r>
              <a:rPr lang="ja-JP" altLang="en-US" sz="2400" dirty="0"/>
              <a:t>合計データレートが</a:t>
            </a:r>
            <a:r>
              <a:rPr lang="en-US" altLang="ja-JP" sz="2400" dirty="0"/>
              <a:t> 2Mbps</a:t>
            </a:r>
            <a:r>
              <a:rPr lang="ja-JP" altLang="en-US" sz="2400" dirty="0"/>
              <a:t> でリンク容量を超過</a:t>
            </a:r>
            <a:endParaRPr lang="en-US" altLang="ja-JP" sz="2400" dirty="0"/>
          </a:p>
          <a:p>
            <a:pPr lvl="1"/>
            <a:r>
              <a:rPr lang="ja-JP" altLang="en-US" sz="2400" dirty="0"/>
              <a:t>各アプリケーションが送信パケットの</a:t>
            </a:r>
            <a:r>
              <a:rPr lang="en-US" altLang="ja-JP" sz="2400" dirty="0"/>
              <a:t>25%</a:t>
            </a:r>
            <a:r>
              <a:rPr lang="ja-JP" altLang="en-US" sz="2400" dirty="0"/>
              <a:t>を喪失</a:t>
            </a:r>
            <a:endParaRPr lang="en-US" altLang="ja-JP" sz="2400" dirty="0"/>
          </a:p>
          <a:p>
            <a:pPr lvl="2"/>
            <a:r>
              <a:rPr lang="ja-JP" altLang="en-US" sz="2000" dirty="0"/>
              <a:t>オーディオアプリケーションが使用不可能</a:t>
            </a:r>
            <a:endParaRPr lang="en-US" altLang="ja-JP" sz="2000" dirty="0"/>
          </a:p>
          <a:p>
            <a:r>
              <a:rPr lang="en-US" altLang="ja-JP" sz="2800" dirty="0"/>
              <a:t>QOS</a:t>
            </a:r>
            <a:r>
              <a:rPr lang="ja-JP" altLang="en-US" sz="2800" dirty="0"/>
              <a:t>保証実現のためのメカニズム</a:t>
            </a:r>
            <a:endParaRPr lang="en-US" altLang="ja-JP" sz="2800" dirty="0"/>
          </a:p>
          <a:p>
            <a:pPr lvl="1"/>
            <a:r>
              <a:rPr lang="ja-JP" altLang="en-US" sz="2400" dirty="0">
                <a:solidFill>
                  <a:srgbClr val="FF0000"/>
                </a:solidFill>
              </a:rPr>
              <a:t>リソース予約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/>
              <a:t>リソースをコールに明示的に割り当て</a:t>
            </a:r>
            <a:endParaRPr lang="en-US" altLang="ja-JP" sz="2000" dirty="0"/>
          </a:p>
          <a:p>
            <a:pPr lvl="2"/>
            <a:r>
              <a:rPr lang="ja-JP" altLang="en-US" sz="2000" dirty="0"/>
              <a:t>他の全てのコールに関係なく帯域保証</a:t>
            </a:r>
            <a:endParaRPr lang="en-US" altLang="ja-JP" sz="2000" dirty="0"/>
          </a:p>
          <a:p>
            <a:pPr lvl="1"/>
            <a:r>
              <a:rPr lang="ja-JP" altLang="en-US" sz="2400" dirty="0">
                <a:solidFill>
                  <a:srgbClr val="FF0000"/>
                </a:solidFill>
              </a:rPr>
              <a:t>コール認証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/>
              <a:t>利用可能リソースの</a:t>
            </a:r>
            <a:r>
              <a:rPr lang="ja-JP" altLang="en-US" sz="2000" dirty="0" smtClean="0"/>
              <a:t>是非でコール</a:t>
            </a:r>
            <a:r>
              <a:rPr lang="ja-JP" altLang="en-US" sz="2000" dirty="0"/>
              <a:t>のブロック</a:t>
            </a:r>
            <a:r>
              <a:rPr lang="en-US" altLang="ja-JP" sz="2000" dirty="0"/>
              <a:t>, </a:t>
            </a:r>
            <a:r>
              <a:rPr lang="ja-JP" altLang="en-US" sz="2000" dirty="0"/>
              <a:t>実行を選択</a:t>
            </a:r>
            <a:endParaRPr lang="en-US" altLang="ja-JP" sz="2000" dirty="0"/>
          </a:p>
          <a:p>
            <a:pPr lvl="1"/>
            <a:r>
              <a:rPr lang="ja-JP" altLang="en-US" sz="2400" dirty="0">
                <a:solidFill>
                  <a:srgbClr val="FF0000"/>
                </a:solidFill>
              </a:rPr>
              <a:t>コール設定シグナリング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2"/>
            <a:r>
              <a:rPr lang="ja-JP" altLang="en-US" sz="2000" dirty="0"/>
              <a:t>各ルータで十分なリソースを確保</a:t>
            </a: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/>
              <a:t>Quality Of Service (QOS) </a:t>
            </a:r>
            <a:r>
              <a:rPr lang="ja-JP" altLang="en-US" dirty="0"/>
              <a:t>保証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13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192621" cy="565959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即時会話型</a:t>
            </a:r>
            <a:r>
              <a:rPr lang="ja-JP" altLang="en-US" sz="2800" dirty="0" smtClean="0"/>
              <a:t>アプリケーションプロトコル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RTP</a:t>
            </a:r>
          </a:p>
          <a:p>
            <a:pPr lvl="1"/>
            <a:r>
              <a:rPr lang="en-US" altLang="ja-JP" sz="2400" dirty="0" smtClean="0"/>
              <a:t>SIP</a:t>
            </a:r>
            <a:endParaRPr lang="en-US" altLang="ja-JP" sz="2400" dirty="0"/>
          </a:p>
          <a:p>
            <a:r>
              <a:rPr lang="ja-JP" altLang="en-US" sz="2800" dirty="0"/>
              <a:t>マルチメディアのためのネットワーク</a:t>
            </a:r>
          </a:p>
          <a:p>
            <a:pPr lvl="1"/>
            <a:r>
              <a:rPr lang="ja-JP" altLang="en-US" sz="2400" dirty="0"/>
              <a:t>ベストエフォートネットワーク</a:t>
            </a:r>
          </a:p>
          <a:p>
            <a:pPr lvl="1"/>
            <a:r>
              <a:rPr lang="ja-JP" altLang="en-US" sz="2400" dirty="0"/>
              <a:t>サービスのクラス分類</a:t>
            </a:r>
            <a:endParaRPr lang="ja-JP" altLang="en-US" dirty="0"/>
          </a:p>
          <a:p>
            <a:pPr lvl="2"/>
            <a:r>
              <a:rPr lang="ja-JP" altLang="en-US" sz="2000" dirty="0"/>
              <a:t>スケジューリング</a:t>
            </a:r>
          </a:p>
          <a:p>
            <a:pPr lvl="2"/>
            <a:r>
              <a:rPr lang="ja-JP" altLang="en-US" sz="2000" dirty="0"/>
              <a:t>ポリシング</a:t>
            </a:r>
          </a:p>
          <a:p>
            <a:pPr lvl="1"/>
            <a:r>
              <a:rPr lang="en-US" altLang="ja-JP" sz="2400" dirty="0" err="1"/>
              <a:t>Diffserv</a:t>
            </a:r>
            <a:endParaRPr lang="en-US" altLang="ja-JP" sz="2400" dirty="0"/>
          </a:p>
          <a:p>
            <a:pPr lvl="1"/>
            <a:r>
              <a:rPr lang="en-US" altLang="ja-JP" sz="2400" dirty="0"/>
              <a:t>Quality Of Service (QOS) </a:t>
            </a:r>
            <a:r>
              <a:rPr lang="ja-JP" altLang="en-US" sz="2400" dirty="0"/>
              <a:t>保証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81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RTP</a:t>
            </a:r>
          </a:p>
          <a:p>
            <a:pPr lvl="1"/>
            <a:r>
              <a:rPr lang="ja-JP" altLang="en-US" sz="2400" dirty="0" smtClean="0"/>
              <a:t>即時会話型</a:t>
            </a:r>
            <a:r>
              <a:rPr lang="ja-JP" altLang="en-US" sz="2400" dirty="0" smtClean="0"/>
              <a:t>アプリケーション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UDP</a:t>
            </a:r>
            <a:r>
              <a:rPr lang="ja-JP" altLang="en-US" sz="2400" dirty="0" smtClean="0"/>
              <a:t>上</a:t>
            </a:r>
            <a:r>
              <a:rPr lang="ja-JP" altLang="en-US" sz="2400" dirty="0" smtClean="0"/>
              <a:t>で動作</a:t>
            </a:r>
            <a:endParaRPr lang="en-US" altLang="ja-JP" sz="2400" dirty="0" smtClean="0"/>
          </a:p>
          <a:p>
            <a:pPr lvl="1"/>
            <a:r>
              <a:rPr lang="ja-JP" altLang="en-US" sz="2400" dirty="0" smtClean="0">
                <a:solidFill>
                  <a:srgbClr val="0070C0"/>
                </a:solidFill>
              </a:rPr>
              <a:t>パケット</a:t>
            </a:r>
            <a:r>
              <a:rPr lang="ja-JP" altLang="en-US" sz="2400" dirty="0" smtClean="0">
                <a:solidFill>
                  <a:srgbClr val="0070C0"/>
                </a:solidFill>
              </a:rPr>
              <a:t>送信</a:t>
            </a:r>
            <a:r>
              <a:rPr lang="ja-JP" altLang="en-US" sz="2400" dirty="0" smtClean="0">
                <a:solidFill>
                  <a:srgbClr val="0070C0"/>
                </a:solidFill>
              </a:rPr>
              <a:t>に関係する</a:t>
            </a:r>
            <a:r>
              <a:rPr lang="ja-JP" altLang="en-US" sz="2400" dirty="0" smtClean="0"/>
              <a:t>プロトコル</a:t>
            </a:r>
            <a:endParaRPr lang="en-US" altLang="ja-JP" sz="2400" dirty="0" smtClean="0"/>
          </a:p>
          <a:p>
            <a:r>
              <a:rPr lang="en-US" altLang="ja-JP" sz="2800" dirty="0" smtClean="0">
                <a:solidFill>
                  <a:srgbClr val="FF0000"/>
                </a:solidFill>
              </a:rPr>
              <a:t>SIP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ja-JP" altLang="en-US" sz="2400" dirty="0">
                <a:solidFill>
                  <a:srgbClr val="0070C0"/>
                </a:solidFill>
              </a:rPr>
              <a:t>発信者と着信者の</a:t>
            </a:r>
            <a:r>
              <a:rPr lang="ja-JP" altLang="en-US" sz="2400" dirty="0" smtClean="0">
                <a:solidFill>
                  <a:srgbClr val="0070C0"/>
                </a:solidFill>
              </a:rPr>
              <a:t>コールを確立する</a:t>
            </a:r>
            <a:r>
              <a:rPr lang="ja-JP" altLang="en-US" sz="2400" dirty="0" smtClean="0"/>
              <a:t>プロトコル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IP</a:t>
            </a:r>
            <a:r>
              <a:rPr lang="ja-JP" altLang="en-US" sz="2400" dirty="0" smtClean="0"/>
              <a:t>ネットワークが基準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コール管理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コール確立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アプリケーションプロトコル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398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294467"/>
          </a:xfrm>
        </p:spPr>
        <p:txBody>
          <a:bodyPr/>
          <a:lstStyle/>
          <a:p>
            <a:r>
              <a:rPr lang="ja-JP" altLang="en-US" sz="2800" dirty="0" smtClean="0">
                <a:solidFill>
                  <a:srgbClr val="0070C0"/>
                </a:solidFill>
              </a:rPr>
              <a:t>即時対話型アプリケーションプロトコル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r>
              <a:rPr lang="en-US" altLang="ja-JP" sz="2800" dirty="0" smtClean="0"/>
              <a:t>UDP </a:t>
            </a:r>
            <a:r>
              <a:rPr lang="ja-JP" altLang="en-US" sz="2800" dirty="0" smtClean="0"/>
              <a:t>上で動作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信頼性なし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輻輳制御なし</a:t>
            </a:r>
            <a:endParaRPr lang="en-US" altLang="ja-JP" sz="2400" dirty="0"/>
          </a:p>
          <a:p>
            <a:r>
              <a:rPr lang="ja-JP" altLang="en-US" sz="2800" dirty="0" smtClean="0"/>
              <a:t>送信側での動き</a:t>
            </a:r>
            <a:endParaRPr lang="en-US" altLang="ja-JP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メディアチャンクを</a:t>
            </a:r>
            <a:r>
              <a:rPr lang="en-US" altLang="ja-JP" sz="2400" dirty="0" smtClean="0"/>
              <a:t> RTP </a:t>
            </a:r>
            <a:r>
              <a:rPr lang="ja-JP" altLang="en-US" sz="2400" dirty="0" smtClean="0"/>
              <a:t>パケットにカプセル化</a:t>
            </a:r>
            <a:endParaRPr lang="en-US" altLang="ja-JP" sz="2400" dirty="0" smtClean="0"/>
          </a:p>
          <a:p>
            <a:pPr lvl="2"/>
            <a:r>
              <a:rPr lang="en-US" altLang="ja-JP" sz="2000" dirty="0" smtClean="0">
                <a:solidFill>
                  <a:srgbClr val="FF0000"/>
                </a:solidFill>
              </a:rPr>
              <a:t>RTP </a:t>
            </a:r>
            <a:r>
              <a:rPr lang="ja-JP" altLang="en-US" sz="2000" dirty="0" smtClean="0">
                <a:solidFill>
                  <a:srgbClr val="FF0000"/>
                </a:solidFill>
              </a:rPr>
              <a:t>ヘッダ</a:t>
            </a:r>
            <a:r>
              <a:rPr lang="ja-JP" altLang="en-US" sz="2000" dirty="0" smtClean="0"/>
              <a:t>を付加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UDP </a:t>
            </a:r>
            <a:r>
              <a:rPr lang="ja-JP" altLang="en-US" sz="2400" dirty="0" smtClean="0"/>
              <a:t>セグメントにカプセル化し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に譲渡</a:t>
            </a:r>
            <a:endParaRPr lang="en-US" altLang="ja-JP" sz="2400" dirty="0" smtClean="0"/>
          </a:p>
          <a:p>
            <a:r>
              <a:rPr lang="ja-JP" altLang="en-US" sz="2800" dirty="0" smtClean="0"/>
              <a:t>受信側での動き</a:t>
            </a:r>
            <a:endParaRPr lang="en-US" altLang="ja-JP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UDP</a:t>
            </a:r>
            <a:r>
              <a:rPr lang="ja-JP" altLang="en-US" sz="2400" dirty="0" smtClean="0"/>
              <a:t> セグメントから</a:t>
            </a:r>
            <a:r>
              <a:rPr lang="en-US" altLang="ja-JP" sz="2400" dirty="0" smtClean="0"/>
              <a:t> RTP</a:t>
            </a:r>
            <a:r>
              <a:rPr lang="ja-JP" altLang="en-US" sz="2400" dirty="0" smtClean="0"/>
              <a:t> パケットを取り出し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smtClean="0"/>
              <a:t>RTP</a:t>
            </a:r>
            <a:r>
              <a:rPr lang="ja-JP" altLang="en-US" sz="2400" dirty="0" smtClean="0"/>
              <a:t> パケットからメディアチャンクを取り出し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メディアプレイヤに送信し復号化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レンダリング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6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ペイロードタイプ</a:t>
            </a:r>
            <a:r>
              <a:rPr lang="en-US" altLang="ja-JP" sz="2800" dirty="0" smtClean="0"/>
              <a:t> (7bit)</a:t>
            </a:r>
          </a:p>
          <a:p>
            <a:pPr lvl="1"/>
            <a:r>
              <a:rPr lang="ja-JP" altLang="en-US" sz="2400" dirty="0" smtClean="0"/>
              <a:t>音声，映像符号化の形式を保持</a:t>
            </a:r>
            <a:endParaRPr lang="en-US" altLang="ja-JP" sz="2400" dirty="0" smtClean="0"/>
          </a:p>
          <a:p>
            <a:r>
              <a:rPr lang="ja-JP" altLang="en-US" sz="2800" dirty="0" smtClean="0"/>
              <a:t>シーケンス番号</a:t>
            </a:r>
            <a:r>
              <a:rPr lang="en-US" altLang="ja-JP" sz="2800" dirty="0" smtClean="0"/>
              <a:t> (16bit)</a:t>
            </a:r>
          </a:p>
          <a:p>
            <a:pPr lvl="1"/>
            <a:r>
              <a:rPr lang="en-US" altLang="ja-JP" sz="2400" dirty="0" smtClean="0"/>
              <a:t>RTP</a:t>
            </a:r>
            <a:r>
              <a:rPr lang="ja-JP" altLang="en-US" sz="2400" dirty="0" smtClean="0"/>
              <a:t> の送信毎にインクリメント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パケットロスの通知およびパケットの回復</a:t>
            </a:r>
            <a:endParaRPr lang="en-US" altLang="ja-JP" sz="2400" dirty="0" smtClean="0"/>
          </a:p>
          <a:p>
            <a:r>
              <a:rPr lang="ja-JP" altLang="en-US" sz="2800" dirty="0" smtClean="0"/>
              <a:t>タイムスタンプ</a:t>
            </a:r>
            <a:r>
              <a:rPr lang="en-US" altLang="ja-JP" sz="2800" dirty="0" smtClean="0"/>
              <a:t> (32bit)</a:t>
            </a:r>
          </a:p>
          <a:p>
            <a:pPr lvl="1"/>
            <a:r>
              <a:rPr lang="ja-JP" altLang="en-US" sz="2400" dirty="0" smtClean="0"/>
              <a:t>先頭バイトの送信時刻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受信側がネットワークによるパケットの乱れを除去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受信機で同期再生</a:t>
            </a:r>
            <a:endParaRPr lang="en-US" altLang="ja-JP" sz="2400" dirty="0" smtClean="0"/>
          </a:p>
          <a:p>
            <a:r>
              <a:rPr lang="en-US" altLang="ja-JP" sz="2800" dirty="0" smtClean="0"/>
              <a:t>SSRC </a:t>
            </a:r>
            <a:r>
              <a:rPr lang="ja-JP" altLang="en-US" sz="2800" dirty="0" smtClean="0"/>
              <a:t>識別子</a:t>
            </a:r>
            <a:r>
              <a:rPr lang="en-US" altLang="ja-JP" sz="2800" dirty="0" smtClean="0"/>
              <a:t> (32bit)</a:t>
            </a:r>
          </a:p>
          <a:p>
            <a:pPr lvl="1"/>
            <a:r>
              <a:rPr lang="ja-JP" altLang="en-US" sz="2400" dirty="0" smtClean="0"/>
              <a:t>ストリームが生成のたびランダムに番号を割り振り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ストリームを識別</a:t>
            </a: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RTP </a:t>
            </a:r>
            <a:r>
              <a:rPr kumimoji="1" lang="ja-JP" altLang="en-US" dirty="0" smtClean="0"/>
              <a:t>ヘッダフィールド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5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>
                <a:solidFill>
                  <a:srgbClr val="0070C0"/>
                </a:solidFill>
              </a:rPr>
              <a:t>発</a:t>
            </a:r>
            <a:r>
              <a:rPr lang="ja-JP" altLang="en-US" sz="2800" dirty="0">
                <a:solidFill>
                  <a:srgbClr val="0070C0"/>
                </a:solidFill>
              </a:rPr>
              <a:t>信者と着信者のコールの確立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/>
              <a:t>発信開始および発信終了の合図を送信</a:t>
            </a:r>
            <a:endParaRPr lang="en-US" altLang="ja-JP" sz="2400" dirty="0"/>
          </a:p>
          <a:p>
            <a:pPr lvl="1"/>
            <a:r>
              <a:rPr lang="ja-JP" altLang="en-US" sz="2400" dirty="0"/>
              <a:t>発</a:t>
            </a:r>
            <a:r>
              <a:rPr lang="ja-JP" altLang="en-US" sz="2400" dirty="0" smtClean="0"/>
              <a:t>信者に受信者の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アドレス</a:t>
            </a:r>
            <a:r>
              <a:rPr lang="ja-JP" altLang="en-US" sz="2400" dirty="0"/>
              <a:t>を通知</a:t>
            </a:r>
            <a:endParaRPr lang="en-US" altLang="ja-JP" sz="2400" dirty="0"/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sz="2800" dirty="0"/>
              <a:t>IP </a:t>
            </a:r>
            <a:r>
              <a:rPr lang="ja-JP" altLang="en-US" sz="2800" dirty="0"/>
              <a:t>ネットワークが</a:t>
            </a:r>
            <a:r>
              <a:rPr lang="ja-JP" altLang="en-US" sz="2800" dirty="0" smtClean="0"/>
              <a:t>基準</a:t>
            </a:r>
            <a:endParaRPr lang="en-US" altLang="ja-JP" sz="2800" dirty="0" smtClean="0"/>
          </a:p>
          <a:p>
            <a:r>
              <a:rPr lang="ja-JP" altLang="en-US" sz="2800" dirty="0" smtClean="0"/>
              <a:t>コール</a:t>
            </a:r>
            <a:r>
              <a:rPr lang="ja-JP" altLang="en-US" sz="2800" dirty="0" smtClean="0"/>
              <a:t>管理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コール中に新しいメディアストリームを追加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コール中の符号化を変更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コールに新しく参加者を招待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コール転送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コール保留</a:t>
            </a:r>
            <a:endParaRPr lang="en-US" altLang="ja-JP" sz="24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44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6307104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アリスがボブにコール確立</a:t>
            </a:r>
            <a:endParaRPr lang="en-US" altLang="ja-JP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アリスがボブに</a:t>
            </a:r>
            <a:r>
              <a:rPr lang="ja-JP" altLang="en-US" sz="2400" dirty="0" smtClean="0">
                <a:solidFill>
                  <a:srgbClr val="FF0000"/>
                </a:solidFill>
              </a:rPr>
              <a:t>招待メッセージ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ボブの識別子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アリスの現在の</a:t>
            </a:r>
            <a:r>
              <a:rPr lang="en-US" altLang="ja-JP" sz="2200" dirty="0" smtClean="0"/>
              <a:t> IP </a:t>
            </a:r>
            <a:r>
              <a:rPr lang="ja-JP" altLang="en-US" sz="2200" dirty="0" smtClean="0"/>
              <a:t>アドレス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アリスの受信フォーマット</a:t>
            </a:r>
            <a:endParaRPr lang="en-US" altLang="ja-JP" sz="2200" dirty="0" smtClean="0"/>
          </a:p>
          <a:p>
            <a:pPr lvl="2"/>
            <a:r>
              <a:rPr lang="ja-JP" altLang="en-US" sz="2200" dirty="0" smtClean="0">
                <a:solidFill>
                  <a:srgbClr val="0070C0"/>
                </a:solidFill>
              </a:rPr>
              <a:t>アリスが</a:t>
            </a:r>
            <a:r>
              <a:rPr lang="en-US" altLang="ja-JP" sz="2200" dirty="0" smtClean="0">
                <a:solidFill>
                  <a:srgbClr val="0070C0"/>
                </a:solidFill>
              </a:rPr>
              <a:t> RTP </a:t>
            </a:r>
            <a:r>
              <a:rPr lang="ja-JP" altLang="en-US" sz="2200" dirty="0" smtClean="0">
                <a:solidFill>
                  <a:srgbClr val="0070C0"/>
                </a:solidFill>
              </a:rPr>
              <a:t>パケットを受信したいポート番号</a:t>
            </a:r>
            <a:endParaRPr lang="en-US" altLang="ja-JP" sz="22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ボブはアリスに</a:t>
            </a:r>
            <a:r>
              <a:rPr lang="ja-JP" altLang="en-US" sz="2400" dirty="0" smtClean="0">
                <a:solidFill>
                  <a:srgbClr val="FF0000"/>
                </a:solidFill>
              </a:rPr>
              <a:t>応答メッセージ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lvl="2"/>
            <a:r>
              <a:rPr lang="en-US" altLang="ja-JP" sz="2200" dirty="0" smtClean="0"/>
              <a:t>SIP </a:t>
            </a:r>
            <a:r>
              <a:rPr lang="ja-JP" altLang="en-US" sz="2200" dirty="0" smtClean="0"/>
              <a:t>メッセージ</a:t>
            </a:r>
            <a:r>
              <a:rPr lang="en-US" altLang="ja-JP" sz="2200" dirty="0" smtClean="0"/>
              <a:t> (200 OK)</a:t>
            </a:r>
          </a:p>
          <a:p>
            <a:pPr lvl="2"/>
            <a:r>
              <a:rPr lang="ja-JP" altLang="en-US" sz="2200" dirty="0" smtClean="0"/>
              <a:t>ボブの</a:t>
            </a:r>
            <a:r>
              <a:rPr lang="en-US" altLang="ja-JP" sz="2200" dirty="0" smtClean="0"/>
              <a:t> IP </a:t>
            </a:r>
            <a:r>
              <a:rPr lang="ja-JP" altLang="en-US" sz="2200" dirty="0" smtClean="0"/>
              <a:t>アドレス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ボブの受信フォーマット</a:t>
            </a:r>
            <a:endParaRPr lang="en-US" altLang="ja-JP" sz="2200" dirty="0" smtClean="0"/>
          </a:p>
          <a:p>
            <a:pPr lvl="2"/>
            <a:r>
              <a:rPr lang="ja-JP" altLang="en-US" sz="2200" dirty="0" smtClean="0">
                <a:solidFill>
                  <a:srgbClr val="0070C0"/>
                </a:solidFill>
              </a:rPr>
              <a:t>ボブが</a:t>
            </a:r>
            <a:r>
              <a:rPr lang="en-US" altLang="ja-JP" sz="2200" dirty="0" smtClean="0">
                <a:solidFill>
                  <a:srgbClr val="0070C0"/>
                </a:solidFill>
              </a:rPr>
              <a:t> </a:t>
            </a:r>
            <a:r>
              <a:rPr lang="en-US" altLang="ja-JP" sz="2200" dirty="0">
                <a:solidFill>
                  <a:srgbClr val="0070C0"/>
                </a:solidFill>
              </a:rPr>
              <a:t>RTP </a:t>
            </a:r>
            <a:r>
              <a:rPr lang="ja-JP" altLang="en-US" sz="2200" dirty="0">
                <a:solidFill>
                  <a:srgbClr val="0070C0"/>
                </a:solidFill>
              </a:rPr>
              <a:t>パケットを受信</a:t>
            </a:r>
            <a:r>
              <a:rPr lang="ja-JP" altLang="en-US" sz="2200" dirty="0" smtClean="0">
                <a:solidFill>
                  <a:srgbClr val="0070C0"/>
                </a:solidFill>
              </a:rPr>
              <a:t>したいポート番号</a:t>
            </a:r>
            <a:endParaRPr lang="en-US" altLang="ja-JP" sz="2200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アリスは</a:t>
            </a:r>
            <a:r>
              <a:rPr lang="en-US" altLang="ja-JP" sz="2400" dirty="0" smtClean="0"/>
              <a:t> SIP 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Ack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 smtClean="0"/>
              <a:t>音声パケットをそれぞれ</a:t>
            </a:r>
            <a:r>
              <a:rPr lang="ja-JP" altLang="en-US" sz="2400" dirty="0" smtClean="0">
                <a:solidFill>
                  <a:srgbClr val="0070C0"/>
                </a:solidFill>
              </a:rPr>
              <a:t>指示されたポート</a:t>
            </a:r>
            <a:r>
              <a:rPr lang="ja-JP" altLang="en-US" sz="2400" dirty="0" smtClean="0"/>
              <a:t>に送信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それぞれ異なる符号化を利用可能</a:t>
            </a:r>
            <a:endParaRPr lang="en-US" altLang="ja-JP" sz="2200" dirty="0" smtClean="0"/>
          </a:p>
          <a:p>
            <a:pPr lvl="1"/>
            <a:endParaRPr lang="en-US" altLang="ja-JP" sz="2400" dirty="0" smtClean="0"/>
          </a:p>
          <a:p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既知の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アドレスとのコール確立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85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7886700" cy="5436887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rgbClr val="0070C0"/>
                </a:solidFill>
              </a:rPr>
              <a:t>o</a:t>
            </a:r>
            <a:r>
              <a:rPr lang="en-US" altLang="ja-JP" sz="2800" dirty="0" smtClean="0">
                <a:solidFill>
                  <a:srgbClr val="0070C0"/>
                </a:solidFill>
              </a:rPr>
              <a:t>ut-of-band </a:t>
            </a:r>
            <a:r>
              <a:rPr lang="ja-JP" altLang="en-US" sz="2800" dirty="0" smtClean="0">
                <a:solidFill>
                  <a:srgbClr val="0070C0"/>
                </a:solidFill>
              </a:rPr>
              <a:t>プロトコル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lvl="1"/>
            <a:r>
              <a:rPr lang="en-US" altLang="ja-JP" sz="2400" dirty="0" smtClean="0"/>
              <a:t>SIP </a:t>
            </a:r>
            <a:r>
              <a:rPr lang="ja-JP" altLang="en-US" sz="2400" dirty="0" smtClean="0"/>
              <a:t>メッセージを送受信</a:t>
            </a:r>
            <a:r>
              <a:rPr lang="ja-JP" altLang="en-US" sz="2400" dirty="0"/>
              <a:t>するソケット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/>
              <a:t>メディアファイルを送受信する</a:t>
            </a:r>
            <a:r>
              <a:rPr lang="ja-JP" altLang="en-US" sz="2400" dirty="0" smtClean="0"/>
              <a:t>ソケットは相違</a:t>
            </a:r>
            <a:endParaRPr lang="en-US" altLang="ja-JP" sz="2400" dirty="0" smtClean="0"/>
          </a:p>
          <a:p>
            <a:r>
              <a:rPr lang="en-US" altLang="ja-JP" sz="2800" dirty="0" smtClean="0">
                <a:solidFill>
                  <a:srgbClr val="0070C0"/>
                </a:solidFill>
              </a:rPr>
              <a:t>SIP </a:t>
            </a:r>
            <a:r>
              <a:rPr lang="ja-JP" altLang="en-US" sz="2800" dirty="0" smtClean="0">
                <a:solidFill>
                  <a:srgbClr val="0070C0"/>
                </a:solidFill>
              </a:rPr>
              <a:t>メッセージは</a:t>
            </a:r>
            <a:r>
              <a:rPr lang="en-US" altLang="ja-JP" sz="2800" dirty="0" smtClean="0">
                <a:solidFill>
                  <a:srgbClr val="0070C0"/>
                </a:solidFill>
              </a:rPr>
              <a:t> ASCII </a:t>
            </a:r>
            <a:r>
              <a:rPr lang="ja-JP" altLang="en-US" sz="2800" dirty="0" smtClean="0">
                <a:solidFill>
                  <a:srgbClr val="0070C0"/>
                </a:solidFill>
              </a:rPr>
              <a:t>で記述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2400" dirty="0" smtClean="0"/>
              <a:t>可読性あり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HTTP </a:t>
            </a:r>
            <a:r>
              <a:rPr lang="ja-JP" altLang="en-US" sz="2400" dirty="0" smtClean="0"/>
              <a:t>メッセージに類似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TCP, UDP </a:t>
            </a:r>
            <a:r>
              <a:rPr lang="ja-JP" altLang="en-US" sz="2400" dirty="0" smtClean="0"/>
              <a:t>上で動作可能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符号化できない際</a:t>
            </a:r>
            <a:r>
              <a:rPr lang="en-US" altLang="ja-JP" sz="2400" dirty="0" smtClean="0"/>
              <a:t>, 600 Not Acceptable </a:t>
            </a:r>
            <a:r>
              <a:rPr lang="ja-JP" altLang="en-US" sz="2400" dirty="0" smtClean="0"/>
              <a:t>を送信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アリスが招待メッセージを</a:t>
            </a:r>
            <a:r>
              <a:rPr lang="ja-JP" altLang="en-US" sz="2000" dirty="0" smtClean="0"/>
              <a:t>再送</a:t>
            </a:r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SIP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86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884"/>
            <a:ext cx="8085044" cy="565959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ボブの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SIP </a:t>
            </a:r>
            <a:r>
              <a:rPr lang="ja-JP" altLang="en-US" sz="2800" dirty="0" smtClean="0">
                <a:solidFill>
                  <a:srgbClr val="FF0000"/>
                </a:solidFill>
              </a:rPr>
              <a:t>アドレス</a:t>
            </a:r>
            <a:r>
              <a:rPr lang="ja-JP" altLang="en-US" sz="2800" dirty="0" smtClean="0"/>
              <a:t>が既知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 IP </a:t>
            </a:r>
            <a:r>
              <a:rPr lang="ja-JP" altLang="en-US" sz="2800" dirty="0" smtClean="0"/>
              <a:t>アドレス</a:t>
            </a:r>
            <a:r>
              <a:rPr lang="ja-JP" altLang="en-US" sz="2800" dirty="0" smtClean="0"/>
              <a:t>が</a:t>
            </a:r>
            <a:r>
              <a:rPr lang="ja-JP" altLang="en-US" sz="2800" dirty="0" smtClean="0"/>
              <a:t>未知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Email </a:t>
            </a:r>
            <a:r>
              <a:rPr lang="ja-JP" altLang="en-US" sz="2400" dirty="0"/>
              <a:t>アドレスに類似</a:t>
            </a:r>
            <a:endParaRPr lang="en-US" altLang="ja-JP" sz="2400" dirty="0"/>
          </a:p>
          <a:p>
            <a:pPr lvl="1"/>
            <a:r>
              <a:rPr lang="ja-JP" altLang="en-US" sz="2400" dirty="0"/>
              <a:t>ルーティングの</a:t>
            </a:r>
            <a:r>
              <a:rPr lang="ja-JP" altLang="en-US" sz="2400" dirty="0" smtClean="0"/>
              <a:t>補助</a:t>
            </a:r>
            <a:endParaRPr lang="en-US" altLang="ja-JP" sz="2400" dirty="0" smtClean="0"/>
          </a:p>
          <a:p>
            <a:pPr lvl="1"/>
            <a:r>
              <a:rPr lang="en-US" altLang="ja-JP" sz="2400" dirty="0" smtClean="0">
                <a:solidFill>
                  <a:srgbClr val="0070C0"/>
                </a:solidFill>
              </a:rPr>
              <a:t>SIP</a:t>
            </a:r>
            <a:r>
              <a:rPr lang="ja-JP" altLang="en-US" sz="2400" dirty="0" smtClean="0">
                <a:solidFill>
                  <a:srgbClr val="0070C0"/>
                </a:solidFill>
              </a:rPr>
              <a:t> がボブの</a:t>
            </a:r>
            <a:r>
              <a:rPr lang="en-US" altLang="ja-JP" sz="2400" dirty="0" smtClean="0">
                <a:solidFill>
                  <a:srgbClr val="0070C0"/>
                </a:solidFill>
              </a:rPr>
              <a:t> IP </a:t>
            </a:r>
            <a:r>
              <a:rPr lang="ja-JP" altLang="en-US" sz="2400" dirty="0" smtClean="0">
                <a:solidFill>
                  <a:srgbClr val="0070C0"/>
                </a:solidFill>
              </a:rPr>
              <a:t>アドレスを知っていると仮定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ja-JP" altLang="en-US" sz="2800" dirty="0" smtClean="0"/>
              <a:t>アリスが送信する</a:t>
            </a:r>
            <a:r>
              <a:rPr lang="en-US" altLang="ja-JP" sz="2800" dirty="0" smtClean="0"/>
              <a:t>SIP</a:t>
            </a:r>
            <a:r>
              <a:rPr lang="ja-JP" altLang="en-US" sz="2800" dirty="0" smtClean="0"/>
              <a:t>招待メッセージ</a:t>
            </a:r>
            <a:endParaRPr lang="en-US" altLang="ja-JP" sz="2800" dirty="0"/>
          </a:p>
          <a:p>
            <a:pPr lvl="1"/>
            <a:r>
              <a:rPr lang="en-US" altLang="ja-JP" sz="2400" dirty="0" smtClean="0"/>
              <a:t>INVITE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</a:t>
            </a:r>
            <a:r>
              <a:rPr lang="en-US" altLang="ja-JP" sz="2400" dirty="0" smtClean="0"/>
              <a:t>SIP 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バージョン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 SIP </a:t>
            </a:r>
            <a:r>
              <a:rPr lang="ja-JP" altLang="en-US" sz="2400" dirty="0" smtClean="0"/>
              <a:t>アドレス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表示</a:t>
            </a:r>
            <a:endParaRPr lang="en-US" altLang="ja-JP" sz="2400" dirty="0"/>
          </a:p>
          <a:p>
            <a:pPr lvl="1"/>
            <a:r>
              <a:rPr lang="en-US" altLang="ja-JP" sz="2400" dirty="0" smtClean="0"/>
              <a:t>Via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</a:t>
            </a:r>
            <a:r>
              <a:rPr lang="ja-JP" altLang="en-US" sz="2400" dirty="0" smtClean="0"/>
              <a:t>通過</a:t>
            </a:r>
            <a:r>
              <a:rPr lang="ja-JP" altLang="en-US" sz="2400" dirty="0"/>
              <a:t>する機器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 IP </a:t>
            </a:r>
            <a:r>
              <a:rPr lang="ja-JP" altLang="en-US" sz="2400" dirty="0" smtClean="0"/>
              <a:t>アドレス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表示</a:t>
            </a:r>
            <a:endParaRPr lang="en-US" altLang="ja-JP" sz="2400" dirty="0"/>
          </a:p>
          <a:p>
            <a:pPr lvl="1"/>
            <a:r>
              <a:rPr lang="en-US" altLang="ja-JP" sz="2400" dirty="0" smtClean="0"/>
              <a:t>From, To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Email</a:t>
            </a:r>
            <a:r>
              <a:rPr lang="ja-JP" altLang="en-US" sz="2400" dirty="0" smtClean="0"/>
              <a:t>と同様</a:t>
            </a:r>
            <a:r>
              <a:rPr lang="en-US" altLang="ja-JP" sz="2400" dirty="0" smtClean="0"/>
              <a:t>,</a:t>
            </a:r>
            <a:r>
              <a:rPr lang="ja-JP" altLang="en-US" sz="2400" dirty="0" smtClean="0"/>
              <a:t> 送信元と送信先を明記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Call-ID</a:t>
            </a:r>
            <a:r>
              <a:rPr lang="ja-JP" altLang="en-US" sz="2400" dirty="0" smtClean="0"/>
              <a:t> 行</a:t>
            </a:r>
            <a:r>
              <a:rPr lang="en-US" altLang="ja-JP" sz="2400" dirty="0" smtClean="0"/>
              <a:t> : </a:t>
            </a:r>
            <a:r>
              <a:rPr lang="ja-JP" altLang="en-US" sz="2400" dirty="0" smtClean="0"/>
              <a:t>コール</a:t>
            </a:r>
            <a:r>
              <a:rPr lang="ja-JP" altLang="en-US" sz="2400" dirty="0"/>
              <a:t>に識別子</a:t>
            </a:r>
            <a:r>
              <a:rPr lang="ja-JP" altLang="en-US" sz="2400" dirty="0" smtClean="0"/>
              <a:t>を割り当て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Content-Type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SIP</a:t>
            </a:r>
            <a:r>
              <a:rPr lang="ja-JP" altLang="en-US" sz="2400" dirty="0" smtClean="0"/>
              <a:t>メッセージの内容の記述に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利用</a:t>
            </a:r>
            <a:r>
              <a:rPr lang="ja-JP" altLang="en-US" sz="2400" dirty="0"/>
              <a:t>される</a:t>
            </a:r>
            <a:r>
              <a:rPr lang="ja-JP" altLang="en-US" sz="2400" dirty="0" smtClean="0"/>
              <a:t>フォーマットが明記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Content-Length </a:t>
            </a:r>
            <a:r>
              <a:rPr lang="ja-JP" altLang="en-US" sz="2400" dirty="0" smtClean="0"/>
              <a:t>行</a:t>
            </a:r>
            <a:r>
              <a:rPr lang="en-US" altLang="ja-JP" sz="2400" dirty="0" smtClean="0"/>
              <a:t> : </a:t>
            </a:r>
            <a:r>
              <a:rPr lang="ja-JP" altLang="en-US" sz="2400" dirty="0" smtClean="0"/>
              <a:t>内容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長さ</a:t>
            </a:r>
            <a:r>
              <a:rPr lang="en-US" altLang="ja-JP" sz="2400" dirty="0" smtClean="0"/>
              <a:t> (</a:t>
            </a:r>
            <a:r>
              <a:rPr lang="en-US" altLang="ja-JP" sz="2400" dirty="0"/>
              <a:t>byte</a:t>
            </a:r>
            <a:r>
              <a:rPr lang="en-US" altLang="ja-JP" sz="2400" dirty="0" smtClean="0"/>
              <a:t>) 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表示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メッセージ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内容</a:t>
            </a:r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2019/03/07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B941-74AF-4648-A5A2-DF81533F4F8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173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未知の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アドレスとのコール確立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6450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+Helvetica Neue">
      <a:majorFont>
        <a:latin typeface="Helvetica Neue"/>
        <a:ea typeface="ヒラギノ角ゴシック W6"/>
        <a:cs typeface=""/>
      </a:majorFont>
      <a:minorFont>
        <a:latin typeface="Helvetica Neue"/>
        <a:ea typeface="ヒラギノ角ゴシック W3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AE2F6BF1-B211-0942-8533-F5A45795D230}" vid="{8D39B7E7-79BB-5040-A79E-CE2FC728CF3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my_presentation_3</Template>
  <TotalTime>703</TotalTime>
  <Words>1347</Words>
  <Application>Microsoft Macintosh PowerPoint</Application>
  <PresentationFormat>画面に合わせる (4:3)</PresentationFormat>
  <Paragraphs>344</Paragraphs>
  <Slides>27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.AppleSystemUIFont</vt:lpstr>
      <vt:lpstr>Cambria Math</vt:lpstr>
      <vt:lpstr>Helvetica Neue</vt:lpstr>
      <vt:lpstr>Hiragino Mincho ProN W3</vt:lpstr>
      <vt:lpstr>Yu Gothic</vt:lpstr>
      <vt:lpstr>ヒラギノ角ゴシック W3</vt:lpstr>
      <vt:lpstr>ヒラギノ角ゴシック W6</vt:lpstr>
      <vt:lpstr>Arial</vt:lpstr>
      <vt:lpstr>テーマ1</vt:lpstr>
      <vt:lpstr>Computer Networking A Top-Down Approach pp.623-656</vt:lpstr>
      <vt:lpstr>目次</vt:lpstr>
      <vt:lpstr>アプリケーションプロトコル</vt:lpstr>
      <vt:lpstr>RTP</vt:lpstr>
      <vt:lpstr>RTP ヘッダフィールド</vt:lpstr>
      <vt:lpstr>SIP</vt:lpstr>
      <vt:lpstr>既知のIPアドレスとのコール確立</vt:lpstr>
      <vt:lpstr>SIPの特徴</vt:lpstr>
      <vt:lpstr>未知のIPアドレスとのコール確立</vt:lpstr>
      <vt:lpstr>SIPプロキシとレジストラの利用</vt:lpstr>
      <vt:lpstr>SIPプロキシとレジストラの例</vt:lpstr>
      <vt:lpstr>ベストエフォートネットワーク</vt:lpstr>
      <vt:lpstr>複数クラスに分類</vt:lpstr>
      <vt:lpstr>複数クラスに分類するための条件</vt:lpstr>
      <vt:lpstr>トラフィック分離</vt:lpstr>
      <vt:lpstr>リソースの最大効率化</vt:lpstr>
      <vt:lpstr>複数クラスへの分類の機能</vt:lpstr>
      <vt:lpstr>FIFOキューイング</vt:lpstr>
      <vt:lpstr>優先度付キューイング</vt:lpstr>
      <vt:lpstr>ラウンドロビン</vt:lpstr>
      <vt:lpstr>重み均等化キューイング (WFQ)</vt:lpstr>
      <vt:lpstr>ポリシング</vt:lpstr>
      <vt:lpstr>リーキーバケット</vt:lpstr>
      <vt:lpstr>WFQリーキーバケット</vt:lpstr>
      <vt:lpstr>Diffserv</vt:lpstr>
      <vt:lpstr>Quality Of Service (QOS) 保証</vt:lpstr>
      <vt:lpstr>まとめ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金子丈</dc:creator>
  <cp:lastModifiedBy>Microsoft Office ユーザー</cp:lastModifiedBy>
  <cp:revision>67</cp:revision>
  <cp:lastPrinted>2019-03-07T02:14:36Z</cp:lastPrinted>
  <dcterms:created xsi:type="dcterms:W3CDTF">2017-02-09T05:17:45Z</dcterms:created>
  <dcterms:modified xsi:type="dcterms:W3CDTF">2019-03-07T02:18:33Z</dcterms:modified>
</cp:coreProperties>
</file>