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3" r:id="rId18"/>
    <p:sldId id="288" r:id="rId19"/>
    <p:sldId id="289" r:id="rId20"/>
    <p:sldId id="290" r:id="rId21"/>
    <p:sldId id="291" r:id="rId22"/>
    <p:sldId id="280" r:id="rId23"/>
    <p:sldId id="281" r:id="rId24"/>
    <p:sldId id="282" r:id="rId25"/>
    <p:sldId id="292" r:id="rId26"/>
    <p:sldId id="284" r:id="rId27"/>
    <p:sldId id="293" r:id="rId28"/>
    <p:sldId id="294" r:id="rId29"/>
    <p:sldId id="296" r:id="rId30"/>
    <p:sldId id="297" r:id="rId3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55"/>
    <p:restoredTop sz="94749"/>
  </p:normalViewPr>
  <p:slideViewPr>
    <p:cSldViewPr snapToGrid="0" snapToObjects="1">
      <p:cViewPr>
        <p:scale>
          <a:sx n="81" d="100"/>
          <a:sy n="81" d="100"/>
        </p:scale>
        <p:origin x="-24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89734-6D6D-E94C-BFD4-D214A49E5E1A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E0FF4-7BB0-5443-A8EE-CF578D611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86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UDP=&gt;</a:t>
            </a:r>
            <a:r>
              <a:rPr kumimoji="1" lang="en-US" altLang="ja-JP" baseline="0" dirty="0" smtClean="0"/>
              <a:t> TCP</a:t>
            </a:r>
          </a:p>
          <a:p>
            <a:r>
              <a:rPr kumimoji="1" lang="ja-JP" altLang="en-US" baseline="0" dirty="0" smtClean="0"/>
              <a:t>順番を統一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E0FF4-7BB0-5443-A8EE-CF578D6111B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784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E0FF4-7BB0-5443-A8EE-CF578D6111B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431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E0FF4-7BB0-5443-A8EE-CF578D6111BF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393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左側は固定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E0FF4-7BB0-5443-A8EE-CF578D6111BF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50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E0FF4-7BB0-5443-A8EE-CF578D6111BF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30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左側の始める場所は固定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E0FF4-7BB0-5443-A8EE-CF578D6111BF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386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内に入れる方がいい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式だと（）入れる人が多い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スライドは統一感の方が重要</a:t>
            </a:r>
            <a:endParaRPr kumimoji="1" lang="en-US" altLang="ja-JP" dirty="0" smtClean="0"/>
          </a:p>
          <a:p>
            <a:r>
              <a:rPr kumimoji="1" lang="ja-JP" altLang="en-US" dirty="0" smtClean="0"/>
              <a:t>口語体より</a:t>
            </a:r>
            <a:r>
              <a:rPr kumimoji="1" lang="en-US" altLang="ja-JP" dirty="0" smtClean="0"/>
              <a:t> :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E0FF4-7BB0-5443-A8EE-CF578D6111B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67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つまり</a:t>
            </a:r>
            <a:r>
              <a:rPr kumimoji="1" lang="en-US" altLang="ja-JP" dirty="0" smtClean="0"/>
              <a:t>〜</a:t>
            </a:r>
            <a:r>
              <a:rPr kumimoji="1" lang="ja-JP" altLang="en-US" dirty="0" smtClean="0"/>
              <a:t>の内容はスライドに示す＋色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E0FF4-7BB0-5443-A8EE-CF578D6111B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378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E0FF4-7BB0-5443-A8EE-CF578D6111B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019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前に載せた図をもう一度載せる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-&gt;</a:t>
            </a:r>
            <a:r>
              <a:rPr kumimoji="1" lang="ja-JP" altLang="en-US" dirty="0" smtClean="0"/>
              <a:t>ショートカット後の図とテキストボックスで表示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E0FF4-7BB0-5443-A8EE-CF578D6111B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63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表，左に評価内容項目を作成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表の中で嬉しい部分と嬉しくない部分を色付け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E0FF4-7BB0-5443-A8EE-CF578D6111BF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728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中継するルータで</a:t>
            </a:r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アドレスを探索していく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E0FF4-7BB0-5443-A8EE-CF578D6111BF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154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E0FF4-7BB0-5443-A8EE-CF578D6111B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552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E0FF4-7BB0-5443-A8EE-CF578D6111BF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72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1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2C85-7B47-FE42-919B-A0528A0CC808}" type="datetime5">
              <a:rPr kumimoji="1" lang="ja-JP" altLang="en-US" smtClean="0"/>
              <a:t>2019/02/16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43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AC7-11C7-D04F-80C7-C10E3851417B}" type="datetime5">
              <a:rPr kumimoji="1" lang="ja-JP" altLang="en-US" smtClean="0"/>
              <a:t>2019/02/16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831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0F07-16EA-654A-AB59-BBFC4D231DE5}" type="datetime5">
              <a:rPr kumimoji="1" lang="ja-JP" altLang="en-US" smtClean="0"/>
              <a:t>2019/02/16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55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1884"/>
            <a:ext cx="7886700" cy="529446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0" y="918398"/>
            <a:ext cx="8515350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tx1"/>
                </a:gs>
                <a:gs pos="83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0" y="918398"/>
            <a:ext cx="8515350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tx1"/>
                </a:gs>
                <a:gs pos="83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0" y="918398"/>
            <a:ext cx="8515350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tx1"/>
                </a:gs>
                <a:gs pos="83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6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3AE5-3AB4-1A43-87F1-7D4DDBA665D1}" type="datetime5">
              <a:rPr kumimoji="1" lang="ja-JP" altLang="en-US" smtClean="0"/>
              <a:t>2019/02/16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45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6B56-9050-6643-A69B-F1C6379D76B3}" type="datetime5">
              <a:rPr lang="ja-JP" altLang="en-US" smtClean="0"/>
              <a:pPr/>
              <a:t>2019/02/16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46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62000"/>
            <a:ext cx="3886200" cy="52956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62000"/>
            <a:ext cx="3886200" cy="52956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57A2-4BDB-B146-837B-92B359D134AD}" type="datetime5">
              <a:rPr kumimoji="1" lang="ja-JP" altLang="en-US" smtClean="0"/>
              <a:t>2019/02/16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0" y="918398"/>
            <a:ext cx="8515350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tx1"/>
                </a:gs>
                <a:gs pos="83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0" y="918398"/>
            <a:ext cx="8515350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tx1"/>
                </a:gs>
                <a:gs pos="83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0" y="918398"/>
            <a:ext cx="8515350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tx1"/>
                </a:gs>
                <a:gs pos="83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3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3BAC-350C-7D4E-BABA-17ECCB743C25}" type="datetime5">
              <a:rPr kumimoji="1" lang="ja-JP" altLang="en-US" smtClean="0"/>
              <a:t>2019/02/16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8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27F7-C89F-B942-A66D-739E263D4F5B}" type="datetime5">
              <a:rPr kumimoji="1" lang="ja-JP" altLang="en-US" smtClean="0"/>
              <a:t>2019/02/16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42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13FF-00FE-2248-AAC9-B2387954EFC8}" type="datetime5">
              <a:rPr kumimoji="1" lang="ja-JP" altLang="en-US" smtClean="0"/>
              <a:t>2019/02/16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70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1085-D5FE-B94E-A025-55E89B85C042}" type="datetime5">
              <a:rPr kumimoji="1" lang="ja-JP" altLang="en-US" smtClean="0"/>
              <a:t>2019/02/16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55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ja-JP" dirty="0" smtClean="0"/>
              <a:t>2019/02/14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E48B941-74AF-4648-A5A2-DF81533F4F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82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96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80070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Computer Networking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A Top-Down Approach</a:t>
            </a:r>
            <a:br>
              <a:rPr kumimoji="1" lang="en-US" altLang="ja-JP" dirty="0" smtClean="0"/>
            </a:br>
            <a:r>
              <a:rPr kumimoji="1" lang="en-US" altLang="ja-JP" dirty="0" smtClean="0"/>
              <a:t>pp144-169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201806"/>
            <a:ext cx="6858000" cy="1655762"/>
          </a:xfrm>
        </p:spPr>
        <p:txBody>
          <a:bodyPr/>
          <a:lstStyle/>
          <a:p>
            <a:r>
              <a:rPr lang="en-US" altLang="ja-JP" dirty="0" err="1"/>
              <a:t>m</a:t>
            </a:r>
            <a:r>
              <a:rPr lang="en-US" altLang="ja-JP" dirty="0" err="1" smtClean="0"/>
              <a:t>oririn</a:t>
            </a:r>
            <a:r>
              <a:rPr lang="en-US" altLang="ja-JP" dirty="0" smtClean="0"/>
              <a:t> (</a:t>
            </a:r>
            <a:r>
              <a:rPr lang="ja-JP" altLang="en-US" dirty="0" smtClean="0"/>
              <a:t>安森</a:t>
            </a:r>
            <a:r>
              <a:rPr lang="en-US" altLang="ja-JP" dirty="0" smtClean="0"/>
              <a:t> </a:t>
            </a:r>
            <a:r>
              <a:rPr lang="ja-JP" altLang="en-US" dirty="0" smtClean="0"/>
              <a:t>涼</a:t>
            </a:r>
            <a:r>
              <a:rPr lang="en-US" altLang="ja-JP" dirty="0" smtClean="0"/>
              <a:t>)</a:t>
            </a:r>
            <a:endParaRPr kumimoji="1" lang="en-US" altLang="ja-JP" dirty="0"/>
          </a:p>
          <a:p>
            <a:r>
              <a:rPr lang="en-US" altLang="ja-JP" dirty="0" smtClean="0"/>
              <a:t>2019/02/14 (Thu.)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1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BitTorrent</a:t>
            </a:r>
            <a:r>
              <a:rPr kumimoji="1" lang="en-US" altLang="ja-JP" dirty="0" smtClean="0"/>
              <a:t> 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9969" y="1079908"/>
            <a:ext cx="8639908" cy="5641567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Alice </a:t>
            </a:r>
            <a:r>
              <a:rPr lang="ja-JP" altLang="en-US" sz="2800" dirty="0" smtClean="0"/>
              <a:t>というピアを考慮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Alice </a:t>
            </a:r>
            <a:r>
              <a:rPr lang="ja-JP" altLang="en-US" sz="2400" dirty="0" smtClean="0"/>
              <a:t>はトラッカから</a:t>
            </a:r>
            <a:r>
              <a:rPr lang="ja-JP" altLang="en-US" sz="2400" dirty="0" smtClean="0">
                <a:solidFill>
                  <a:srgbClr val="FF0000"/>
                </a:solidFill>
              </a:rPr>
              <a:t>隣接ピア</a:t>
            </a:r>
            <a:r>
              <a:rPr lang="ja-JP" altLang="en-US" sz="2400" dirty="0" smtClean="0"/>
              <a:t>の</a:t>
            </a:r>
            <a:r>
              <a:rPr lang="en-US" altLang="ja-JP" sz="2400" dirty="0" smtClean="0"/>
              <a:t> IP </a:t>
            </a:r>
            <a:r>
              <a:rPr lang="ja-JP" altLang="en-US" sz="2400" dirty="0" smtClean="0"/>
              <a:t>アドレスを取得</a:t>
            </a:r>
            <a:endParaRPr lang="en-US" altLang="ja-JP" sz="2400" dirty="0"/>
          </a:p>
          <a:p>
            <a:pPr lvl="2"/>
            <a:r>
              <a:rPr lang="ja-JP" altLang="en-US" sz="2000" dirty="0" smtClean="0"/>
              <a:t>隣接ピア</a:t>
            </a:r>
            <a:r>
              <a:rPr lang="en-US" altLang="ja-JP" sz="2000" dirty="0" smtClean="0"/>
              <a:t> : </a:t>
            </a:r>
            <a:r>
              <a:rPr lang="en-US" altLang="ja-JP" sz="2000" dirty="0" smtClean="0">
                <a:solidFill>
                  <a:srgbClr val="0070C0"/>
                </a:solidFill>
              </a:rPr>
              <a:t>Alice </a:t>
            </a:r>
            <a:r>
              <a:rPr lang="ja-JP" altLang="en-US" sz="2000" dirty="0" smtClean="0">
                <a:solidFill>
                  <a:srgbClr val="0070C0"/>
                </a:solidFill>
              </a:rPr>
              <a:t>が通信に成功したピア</a:t>
            </a:r>
            <a:endParaRPr lang="en-US" altLang="ja-JP" sz="2000" dirty="0">
              <a:solidFill>
                <a:srgbClr val="0070C0"/>
              </a:solidFill>
            </a:endParaRPr>
          </a:p>
          <a:p>
            <a:pPr lvl="1"/>
            <a:r>
              <a:rPr lang="en-US" altLang="ja-JP" sz="2400" dirty="0" smtClean="0"/>
              <a:t>Alice </a:t>
            </a:r>
            <a:r>
              <a:rPr lang="ja-JP" altLang="en-US" sz="2400" dirty="0" smtClean="0"/>
              <a:t>は隣接ピアの通信確立の繰り返しを実施</a:t>
            </a:r>
            <a:endParaRPr lang="en-US" altLang="ja-JP" sz="2400" dirty="0" smtClean="0"/>
          </a:p>
          <a:p>
            <a:pPr lvl="2"/>
            <a:r>
              <a:rPr lang="ja-JP" altLang="en-US" sz="2000" dirty="0" smtClean="0"/>
              <a:t>隣接ピアが所持するチャンクのリストを入手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リストをもとに所持していないチャンクの要求</a:t>
            </a:r>
            <a:endParaRPr lang="en-US" altLang="ja-JP" sz="2200" dirty="0"/>
          </a:p>
          <a:p>
            <a:r>
              <a:rPr lang="ja-JP" altLang="en-US" sz="2800" dirty="0" smtClean="0"/>
              <a:t>チャンクの要求方法</a:t>
            </a:r>
            <a:endParaRPr lang="en-US" altLang="ja-JP" sz="2800" dirty="0" smtClean="0"/>
          </a:p>
          <a:p>
            <a:pPr lvl="1"/>
            <a:r>
              <a:rPr lang="en-US" altLang="ja-JP" sz="2400" dirty="0" smtClean="0">
                <a:solidFill>
                  <a:srgbClr val="FF0000"/>
                </a:solidFill>
              </a:rPr>
              <a:t>rarest first</a:t>
            </a:r>
          </a:p>
          <a:p>
            <a:pPr lvl="2"/>
            <a:r>
              <a:rPr lang="ja-JP" altLang="en-US" sz="2000" dirty="0" smtClean="0">
                <a:solidFill>
                  <a:srgbClr val="0070C0"/>
                </a:solidFill>
              </a:rPr>
              <a:t>隣接ピアに存在する複製が少ない貴重なチャンクから要求</a:t>
            </a:r>
            <a:endParaRPr lang="en-US" altLang="ja-JP" sz="2000" dirty="0" smtClean="0">
              <a:solidFill>
                <a:srgbClr val="0070C0"/>
              </a:solidFill>
            </a:endParaRPr>
          </a:p>
          <a:p>
            <a:pPr lvl="1"/>
            <a:r>
              <a:rPr lang="en-US" altLang="ja-JP" sz="2400" dirty="0" err="1" smtClean="0">
                <a:solidFill>
                  <a:srgbClr val="FF0000"/>
                </a:solidFill>
              </a:rPr>
              <a:t>unchoked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lvl="2"/>
            <a:r>
              <a:rPr lang="ja-JP" altLang="en-US" sz="2000" dirty="0" smtClean="0"/>
              <a:t>データを送る割合が高いピア</a:t>
            </a:r>
            <a:r>
              <a:rPr lang="en-US" altLang="ja-JP" sz="2000" dirty="0" smtClean="0"/>
              <a:t> (</a:t>
            </a:r>
            <a:r>
              <a:rPr lang="en-US" altLang="ja-JP" sz="2000" dirty="0" err="1" smtClean="0"/>
              <a:t>unchoked</a:t>
            </a:r>
            <a:r>
              <a:rPr lang="en-US" altLang="ja-JP" sz="2000" dirty="0" smtClean="0"/>
              <a:t>) </a:t>
            </a:r>
            <a:r>
              <a:rPr lang="ja-JP" altLang="en-US" sz="2000" dirty="0" smtClean="0"/>
              <a:t>を</a:t>
            </a:r>
            <a:r>
              <a:rPr lang="en-US" altLang="ja-JP" sz="2000" dirty="0" smtClean="0"/>
              <a:t> 4 </a:t>
            </a:r>
            <a:r>
              <a:rPr lang="ja-JP" altLang="en-US" sz="2000" dirty="0" smtClean="0"/>
              <a:t>つ選択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この</a:t>
            </a:r>
            <a:r>
              <a:rPr lang="en-US" altLang="ja-JP" sz="2000" dirty="0" smtClean="0"/>
              <a:t> 4 </a:t>
            </a:r>
            <a:r>
              <a:rPr lang="ja-JP" altLang="en-US" sz="2000" dirty="0" smtClean="0"/>
              <a:t>つのピアに自身のチャンクを送信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一定間隔ごとに新しい相手を探しチャンクを送信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他のピアの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unchoked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 1 </a:t>
            </a:r>
            <a:r>
              <a:rPr lang="ja-JP" altLang="en-US" sz="2000" dirty="0" smtClean="0"/>
              <a:t>つとなったらチャンクを取得</a:t>
            </a:r>
            <a:endParaRPr lang="en-US" altLang="ja-JP" sz="2000" dirty="0" smtClean="0"/>
          </a:p>
          <a:p>
            <a:pPr lvl="2"/>
            <a:endParaRPr lang="en-US" altLang="ja-JP" sz="2000" dirty="0" smtClean="0"/>
          </a:p>
          <a:p>
            <a:pPr lvl="2"/>
            <a:endParaRPr lang="en-US" altLang="ja-JP" sz="20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16939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Distributed</a:t>
            </a:r>
            <a:r>
              <a:rPr lang="en-US" altLang="ja-JP" dirty="0"/>
              <a:t> </a:t>
            </a:r>
            <a:r>
              <a:rPr lang="en-US" altLang="ja-JP" dirty="0" smtClean="0"/>
              <a:t>Hash Tables (DHT)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sz="2800" dirty="0" smtClean="0"/>
                  <a:t>( </a:t>
                </a:r>
                <a:r>
                  <a:rPr kumimoji="1" lang="ja-JP" altLang="en-US" sz="2800" smtClean="0"/>
                  <a:t>キー</a:t>
                </a:r>
                <a:r>
                  <a:rPr kumimoji="1" lang="en-US" altLang="ja-JP" sz="2800" smtClean="0"/>
                  <a:t>, </a:t>
                </a:r>
                <a:r>
                  <a:rPr kumimoji="1" lang="ja-JP" altLang="en-US" sz="2800" dirty="0" smtClean="0"/>
                  <a:t>値</a:t>
                </a:r>
                <a:r>
                  <a:rPr kumimoji="1" lang="en-US" altLang="ja-JP" sz="2800" dirty="0" smtClean="0"/>
                  <a:t> )</a:t>
                </a:r>
                <a:r>
                  <a:rPr lang="en-US" altLang="ja-JP" sz="2800" dirty="0" smtClean="0"/>
                  <a:t> </a:t>
                </a:r>
                <a:r>
                  <a:rPr lang="ja-JP" altLang="en-US" sz="2800" dirty="0" smtClean="0"/>
                  <a:t>のペアを持つ単純なデータベース</a:t>
                </a:r>
                <a:endParaRPr lang="en-US" altLang="ja-JP" sz="2800" dirty="0" smtClean="0"/>
              </a:p>
              <a:p>
                <a:pPr lvl="1"/>
                <a:r>
                  <a:rPr lang="en-US" altLang="ja-JP" sz="2400" dirty="0" smtClean="0"/>
                  <a:t>P2P </a:t>
                </a:r>
                <a:r>
                  <a:rPr lang="ja-JP" altLang="en-US" sz="2400" dirty="0" smtClean="0"/>
                  <a:t>構造は多数のピアにペア</a:t>
                </a:r>
                <a:r>
                  <a:rPr lang="ja-JP" altLang="en-US" sz="2400" dirty="0"/>
                  <a:t>の一部</a:t>
                </a:r>
                <a:r>
                  <a:rPr lang="ja-JP" altLang="en-US" sz="2400" dirty="0" smtClean="0"/>
                  <a:t>を保存</a:t>
                </a:r>
                <a:endParaRPr lang="en-US" altLang="ja-JP" sz="2400" dirty="0" smtClean="0"/>
              </a:p>
              <a:p>
                <a:pPr lvl="2"/>
                <a:r>
                  <a:rPr lang="ja-JP" altLang="en-US" sz="2000" dirty="0" smtClean="0">
                    <a:solidFill>
                      <a:srgbClr val="0070C0"/>
                    </a:solidFill>
                  </a:rPr>
                  <a:t>どのピアにも特定のキーで問い合わせ，挿入可能</a:t>
                </a:r>
                <a:endParaRPr lang="en-US" altLang="ja-JP" sz="2000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ja-JP" sz="2400" dirty="0"/>
                  <a:t>n</a:t>
                </a:r>
                <a:r>
                  <a:rPr lang="en-US" altLang="ja-JP" sz="2400" dirty="0" smtClean="0"/>
                  <a:t> bit</a:t>
                </a:r>
                <a:r>
                  <a:rPr lang="ja-JP" altLang="en-US" sz="2400" dirty="0" smtClean="0"/>
                  <a:t> 表現でピアに</a:t>
                </a:r>
                <a:r>
                  <a:rPr lang="en-US" altLang="ja-JP" sz="2400" dirty="0" smtClean="0"/>
                  <a:t> ID </a:t>
                </a:r>
                <a:r>
                  <a:rPr lang="ja-JP" altLang="en-US" sz="2400" dirty="0" smtClean="0"/>
                  <a:t>の割り振りを実施</a:t>
                </a:r>
                <a:endParaRPr lang="en-US" altLang="ja-JP" sz="2400" dirty="0" smtClean="0"/>
              </a:p>
              <a:p>
                <a:pPr lvl="2"/>
                <a:r>
                  <a:rPr lang="en-US" altLang="ja-JP" sz="2000" dirty="0" smtClean="0"/>
                  <a:t> ID </a:t>
                </a:r>
                <a:r>
                  <a:rPr lang="ja-JP" altLang="en-US" sz="2000" dirty="0" smtClean="0"/>
                  <a:t>は</a:t>
                </a:r>
                <a:r>
                  <a:rPr lang="en-US" altLang="ja-JP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charset="0"/>
                      </a:rPr>
                      <m:t>0~</m:t>
                    </m:r>
                    <m:sSup>
                      <m:sSupPr>
                        <m:ctrlPr>
                          <a:rPr lang="en-US" altLang="ja-JP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altLang="ja-JP" sz="20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altLang="ja-JP" sz="2000" b="0" i="1" smtClean="0">
                        <a:latin typeface="Cambria Math" charset="0"/>
                      </a:rPr>
                      <m:t> </m:t>
                    </m:r>
                    <m:r>
                      <a:rPr lang="ja-JP" altLang="en-US" sz="2000" b="0" i="1" smtClean="0">
                        <a:latin typeface="Cambria Math" charset="0"/>
                      </a:rPr>
                      <m:t>の</m:t>
                    </m:r>
                    <m:r>
                      <a:rPr lang="ja-JP" altLang="en-US" sz="2000" i="1" smtClean="0">
                        <a:latin typeface="Cambria Math" charset="0"/>
                      </a:rPr>
                      <m:t>範囲</m:t>
                    </m:r>
                  </m:oMath>
                </a14:m>
                <a:endParaRPr lang="en-US" altLang="ja-JP" sz="2000" dirty="0" smtClean="0"/>
              </a:p>
              <a:p>
                <a:pPr lvl="1"/>
                <a:r>
                  <a:rPr lang="ja-JP" altLang="en-US" sz="2400" dirty="0" smtClean="0"/>
                  <a:t>キーにも同じ範囲の整数で</a:t>
                </a:r>
                <a:r>
                  <a:rPr lang="en-US" altLang="ja-JP" sz="2400" dirty="0" smtClean="0"/>
                  <a:t> ID </a:t>
                </a:r>
                <a:r>
                  <a:rPr lang="ja-JP" altLang="en-US" sz="2400" dirty="0" smtClean="0"/>
                  <a:t>の割り振りを実施</a:t>
                </a:r>
                <a:endParaRPr lang="en-US" altLang="ja-JP" sz="2400" dirty="0" smtClean="0"/>
              </a:p>
              <a:p>
                <a:pPr lvl="2"/>
                <a:r>
                  <a:rPr lang="ja-JP" altLang="en-US" sz="2000" dirty="0" smtClean="0"/>
                  <a:t>元々のキーが数字以外の場合はハッシュ化し数値化</a:t>
                </a:r>
                <a:endParaRPr lang="en-US" altLang="ja-JP" sz="2000" dirty="0" smtClean="0"/>
              </a:p>
              <a:p>
                <a:pPr lvl="2"/>
                <a:r>
                  <a:rPr lang="ja-JP" altLang="en-US" sz="2000" dirty="0" smtClean="0"/>
                  <a:t>ハッシュ化の出力が同じときの入力の差は非常に小さい</a:t>
                </a:r>
                <a:endParaRPr lang="en-US" altLang="ja-JP" sz="2000" dirty="0" smtClean="0"/>
              </a:p>
              <a:p>
                <a:pPr lvl="1"/>
                <a:r>
                  <a:rPr lang="ja-JP" altLang="en-US" sz="2400" dirty="0" smtClean="0"/>
                  <a:t>キーを自身と最も近い</a:t>
                </a:r>
                <a:r>
                  <a:rPr lang="en-US" altLang="ja-JP" sz="2400" dirty="0" smtClean="0"/>
                  <a:t> ID </a:t>
                </a:r>
                <a:r>
                  <a:rPr lang="ja-JP" altLang="en-US" sz="2400" dirty="0" smtClean="0"/>
                  <a:t>を持つピアに格納</a:t>
                </a:r>
                <a:endParaRPr lang="en-US" altLang="ja-JP" sz="2400" dirty="0" smtClean="0"/>
              </a:p>
              <a:p>
                <a:pPr lvl="1"/>
                <a:r>
                  <a:rPr lang="ja-JP" altLang="en-US" sz="2400" dirty="0" smtClean="0"/>
                  <a:t>キーに最も近いピアの選択を行う方法</a:t>
                </a:r>
                <a:endParaRPr lang="en-US" altLang="ja-JP" sz="2400" dirty="0" smtClean="0"/>
              </a:p>
              <a:p>
                <a:pPr lvl="2"/>
                <a:r>
                  <a:rPr lang="ja-JP" altLang="en-US" sz="2000" dirty="0" smtClean="0">
                    <a:solidFill>
                      <a:srgbClr val="0070C0"/>
                    </a:solidFill>
                  </a:rPr>
                  <a:t>全てのピアを探索するのは不可能</a:t>
                </a:r>
                <a:endParaRPr lang="en-US" altLang="ja-JP" sz="2000" dirty="0" smtClean="0">
                  <a:solidFill>
                    <a:srgbClr val="0070C0"/>
                  </a:solidFill>
                </a:endParaRPr>
              </a:p>
              <a:p>
                <a:pPr lvl="2"/>
                <a:r>
                  <a:rPr lang="ja-JP" altLang="en-US" sz="2000" dirty="0" smtClean="0">
                    <a:solidFill>
                      <a:srgbClr val="FF0000"/>
                    </a:solidFill>
                  </a:rPr>
                  <a:t>円形</a:t>
                </a:r>
                <a:r>
                  <a:rPr lang="en-US" altLang="ja-JP" sz="2000" dirty="0" smtClean="0">
                    <a:solidFill>
                      <a:srgbClr val="FF0000"/>
                    </a:solidFill>
                  </a:rPr>
                  <a:t> DHT</a:t>
                </a:r>
                <a:endParaRPr lang="en-US" altLang="ja-JP" sz="2000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ja-JP" sz="24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4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6367502"/>
            <a:ext cx="2057400" cy="365125"/>
          </a:xfrm>
        </p:spPr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154397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円形</a:t>
            </a:r>
            <a:r>
              <a:rPr kumimoji="1" lang="en-US" altLang="ja-JP" dirty="0" smtClean="0"/>
              <a:t> DHT 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円形に配置されたピア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それぞれのピアは</a:t>
            </a:r>
            <a:r>
              <a:rPr lang="ja-JP" altLang="en-US" sz="2800" dirty="0" smtClean="0">
                <a:solidFill>
                  <a:srgbClr val="0070C0"/>
                </a:solidFill>
              </a:rPr>
              <a:t>前後のピアの情報を保持</a:t>
            </a:r>
            <a:endParaRPr lang="en-US" altLang="ja-JP" sz="2800" dirty="0" smtClean="0">
              <a:solidFill>
                <a:srgbClr val="0070C0"/>
              </a:solidFill>
            </a:endParaRPr>
          </a:p>
          <a:p>
            <a:r>
              <a:rPr lang="ja-JP" altLang="en-US" sz="2800" dirty="0" smtClean="0">
                <a:latin typeface="IPAexMincho" charset="0"/>
              </a:rPr>
              <a:t>ピアにキー</a:t>
            </a:r>
            <a:r>
              <a:rPr lang="ja-JP" altLang="en-US" sz="2800" dirty="0">
                <a:latin typeface="IPAexMincho" charset="0"/>
              </a:rPr>
              <a:t>の</a:t>
            </a:r>
            <a:r>
              <a:rPr lang="ja-JP" altLang="en-US" sz="2800" dirty="0" smtClean="0">
                <a:latin typeface="IPAexMincho" charset="0"/>
              </a:rPr>
              <a:t>情報がないとき次のピアを調査</a:t>
            </a:r>
            <a:endParaRPr lang="en-US" altLang="ja-JP" sz="2800" dirty="0" smtClean="0">
              <a:latin typeface="IPAexMincho" charset="0"/>
            </a:endParaRPr>
          </a:p>
          <a:p>
            <a:r>
              <a:rPr lang="ja-JP" altLang="en-US" sz="2800" dirty="0" smtClean="0">
                <a:latin typeface="IPAexMincho" charset="0"/>
              </a:rPr>
              <a:t>ピア</a:t>
            </a:r>
            <a:r>
              <a:rPr lang="en-US" altLang="ja-JP" sz="2800" dirty="0" smtClean="0">
                <a:latin typeface="IPAexMincho" charset="0"/>
              </a:rPr>
              <a:t> 3 </a:t>
            </a:r>
            <a:r>
              <a:rPr lang="ja-JP" altLang="en-US" sz="2800" dirty="0" smtClean="0">
                <a:latin typeface="IPAexMincho" charset="0"/>
              </a:rPr>
              <a:t>がキー</a:t>
            </a:r>
            <a:r>
              <a:rPr lang="en-US" altLang="ja-JP" sz="2800" dirty="0" smtClean="0">
                <a:latin typeface="IPAexMincho" charset="0"/>
              </a:rPr>
              <a:t> 11 </a:t>
            </a:r>
            <a:r>
              <a:rPr lang="ja-JP" altLang="en-US" sz="2800" dirty="0" smtClean="0">
                <a:latin typeface="IPAexMincho" charset="0"/>
              </a:rPr>
              <a:t>の情報を持ったピアを検索</a:t>
            </a:r>
            <a:endParaRPr lang="en-US" altLang="ja-JP" sz="2800" dirty="0">
              <a:latin typeface="IPAexMincho" charset="0"/>
            </a:endParaRPr>
          </a:p>
          <a:p>
            <a:pPr lvl="1"/>
            <a:r>
              <a:rPr lang="ja-JP" altLang="en-US" sz="2400" dirty="0" smtClean="0">
                <a:latin typeface="IPAexMincho" charset="0"/>
              </a:rPr>
              <a:t>時計回りに問い合わせ</a:t>
            </a:r>
            <a:endParaRPr lang="en-US" altLang="ja-JP" sz="2400" dirty="0" smtClean="0">
              <a:latin typeface="IPAexMincho" charset="0"/>
            </a:endParaRPr>
          </a:p>
          <a:p>
            <a:pPr lvl="1"/>
            <a:r>
              <a:rPr lang="ja-JP" altLang="en-US" sz="2400" dirty="0" smtClean="0">
                <a:latin typeface="IPAexMincho" charset="0"/>
              </a:rPr>
              <a:t>情報がないなら次のピアに送信</a:t>
            </a:r>
            <a:endParaRPr lang="en-US" altLang="ja-JP" sz="2400" dirty="0" smtClean="0">
              <a:latin typeface="IPAexMincho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428" y="2696307"/>
            <a:ext cx="4461141" cy="4560277"/>
          </a:xfrm>
          <a:prstGeom prst="rect">
            <a:avLst/>
          </a:prstGeom>
        </p:spPr>
      </p:pic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6367502"/>
            <a:ext cx="2057400" cy="365125"/>
          </a:xfrm>
        </p:spPr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46760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円形</a:t>
            </a:r>
            <a:r>
              <a:rPr kumimoji="1" lang="en-US" altLang="ja-JP" dirty="0" smtClean="0"/>
              <a:t> DHT 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>
                <a:latin typeface="IPAexMincho" charset="0"/>
              </a:rPr>
              <a:t>ピアの保持する情報を削減可能</a:t>
            </a:r>
            <a:endParaRPr lang="en-US" altLang="ja-JP" sz="2800" dirty="0" smtClean="0">
              <a:latin typeface="IPAexMincho" charset="0"/>
            </a:endParaRPr>
          </a:p>
          <a:p>
            <a:pPr lvl="1"/>
            <a:r>
              <a:rPr lang="ja-JP" altLang="en-US" sz="2400" dirty="0" smtClean="0">
                <a:latin typeface="IPAexMincho" charset="0"/>
              </a:rPr>
              <a:t>ピアは</a:t>
            </a:r>
            <a:r>
              <a:rPr lang="en-US" altLang="ja-JP" sz="2400" dirty="0" smtClean="0">
                <a:latin typeface="IPAexMincho" charset="0"/>
              </a:rPr>
              <a:t> 2 </a:t>
            </a:r>
            <a:r>
              <a:rPr lang="ja-JP" altLang="en-US" sz="2400" dirty="0" smtClean="0">
                <a:latin typeface="IPAexMincho" charset="0"/>
              </a:rPr>
              <a:t>つの隣接ピアの情報のみ保持</a:t>
            </a:r>
          </a:p>
          <a:p>
            <a:r>
              <a:rPr lang="ja-JP" altLang="en-US" sz="2800" dirty="0" smtClean="0">
                <a:latin typeface="IPAexMincho" charset="0"/>
              </a:rPr>
              <a:t>最悪の場合</a:t>
            </a:r>
            <a:r>
              <a:rPr lang="en-US" altLang="ja-JP" sz="2800" dirty="0" smtClean="0">
                <a:latin typeface="IPAexMincho" charset="0"/>
              </a:rPr>
              <a:t> N </a:t>
            </a:r>
            <a:r>
              <a:rPr lang="ja-JP" altLang="en-US" sz="2800" dirty="0" smtClean="0">
                <a:latin typeface="IPAexMincho" charset="0"/>
              </a:rPr>
              <a:t>ノード全てに問い合わせ</a:t>
            </a:r>
            <a:endParaRPr lang="en-US" altLang="ja-JP" dirty="0">
              <a:latin typeface="IPAexMincho" charset="0"/>
            </a:endParaRPr>
          </a:p>
          <a:p>
            <a:r>
              <a:rPr lang="ja-JP" altLang="en-US" sz="2800" dirty="0" smtClean="0">
                <a:latin typeface="IPAexMincho" charset="0"/>
              </a:rPr>
              <a:t>平均で</a:t>
            </a:r>
            <a:r>
              <a:rPr lang="en-US" altLang="ja-JP" sz="2800" dirty="0" smtClean="0">
                <a:latin typeface="IPAexMincho" charset="0"/>
              </a:rPr>
              <a:t> N/2</a:t>
            </a:r>
            <a:r>
              <a:rPr lang="ja-JP" altLang="en-US" sz="2800" dirty="0" smtClean="0">
                <a:latin typeface="IPAexMincho" charset="0"/>
              </a:rPr>
              <a:t> ノードに問い合わせ</a:t>
            </a:r>
            <a:endParaRPr lang="en-US" altLang="ja-JP" sz="2800" dirty="0" smtClean="0">
              <a:latin typeface="IPAexMincho" charset="0"/>
            </a:endParaRPr>
          </a:p>
          <a:p>
            <a:r>
              <a:rPr lang="ja-JP" altLang="en-US" sz="2800" dirty="0" smtClean="0">
                <a:latin typeface="IPAexMincho" charset="0"/>
              </a:rPr>
              <a:t>保持する隣接ピアの情報の個数と</a:t>
            </a:r>
            <a:r>
              <a:rPr lang="en-US" altLang="ja-JP" sz="2800" dirty="0" smtClean="0">
                <a:latin typeface="IPAexMincho" charset="0"/>
              </a:rPr>
              <a:t/>
            </a:r>
            <a:br>
              <a:rPr lang="en-US" altLang="ja-JP" sz="2800" dirty="0" smtClean="0">
                <a:latin typeface="IPAexMincho" charset="0"/>
              </a:rPr>
            </a:br>
            <a:r>
              <a:rPr lang="ja-JP" altLang="en-US" sz="2800" dirty="0" smtClean="0">
                <a:latin typeface="IPAexMincho" charset="0"/>
              </a:rPr>
              <a:t>問い合わせの回数はトレードオフ</a:t>
            </a:r>
            <a:endParaRPr lang="en-US" altLang="ja-JP" sz="2800" dirty="0" smtClean="0">
              <a:latin typeface="IPAexMincho" charset="0"/>
            </a:endParaRPr>
          </a:p>
          <a:p>
            <a:r>
              <a:rPr lang="ja-JP" altLang="en-US" sz="2800" dirty="0" smtClean="0">
                <a:latin typeface="IPAexMincho" charset="0"/>
              </a:rPr>
              <a:t>問い合わせの回数を削減</a:t>
            </a:r>
          </a:p>
          <a:p>
            <a:pPr lvl="1"/>
            <a:r>
              <a:rPr lang="ja-JP" altLang="en-US" sz="2400" dirty="0" smtClean="0">
                <a:solidFill>
                  <a:srgbClr val="0070C0"/>
                </a:solidFill>
                <a:latin typeface="IPAexMincho" charset="0"/>
              </a:rPr>
              <a:t>ショートカットの追加</a:t>
            </a:r>
            <a:endParaRPr lang="en-US" altLang="ja-JP" sz="2400" dirty="0">
              <a:solidFill>
                <a:srgbClr val="0070C0"/>
              </a:solidFill>
              <a:latin typeface="IPAexMincho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426" y="2961384"/>
            <a:ext cx="3904639" cy="3878078"/>
          </a:xfrm>
          <a:prstGeom prst="rect">
            <a:avLst/>
          </a:prstGeom>
        </p:spPr>
      </p:pic>
      <p:sp>
        <p:nvSpPr>
          <p:cNvPr id="8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181375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ピアチャーン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61884"/>
            <a:ext cx="8382000" cy="5294467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P2P </a:t>
            </a:r>
            <a:r>
              <a:rPr lang="ja-JP" altLang="en-US" sz="2800" dirty="0" smtClean="0"/>
              <a:t>ではピアは</a:t>
            </a:r>
            <a:r>
              <a:rPr lang="ja-JP" altLang="en-US" sz="2800" dirty="0" smtClean="0">
                <a:solidFill>
                  <a:srgbClr val="0070C0"/>
                </a:solidFill>
              </a:rPr>
              <a:t>自由に</a:t>
            </a:r>
            <a:r>
              <a:rPr lang="ja-JP" altLang="en-US" sz="2800" dirty="0">
                <a:solidFill>
                  <a:srgbClr val="0070C0"/>
                </a:solidFill>
              </a:rPr>
              <a:t>参加離脱</a:t>
            </a:r>
            <a:r>
              <a:rPr lang="ja-JP" altLang="en-US" sz="2800" dirty="0" smtClean="0">
                <a:solidFill>
                  <a:srgbClr val="0070C0"/>
                </a:solidFill>
              </a:rPr>
              <a:t>が可能</a:t>
            </a:r>
            <a:endParaRPr lang="en-US" altLang="ja-JP" sz="2800" dirty="0" smtClean="0">
              <a:solidFill>
                <a:srgbClr val="0070C0"/>
              </a:solidFill>
            </a:endParaRPr>
          </a:p>
          <a:p>
            <a:r>
              <a:rPr kumimoji="1" lang="en-US" altLang="ja-JP" sz="2800" dirty="0" smtClean="0"/>
              <a:t>DHT </a:t>
            </a:r>
            <a:r>
              <a:rPr kumimoji="1" lang="ja-JP" altLang="en-US" sz="2800" dirty="0" smtClean="0"/>
              <a:t>の設計において考慮が必要</a:t>
            </a:r>
            <a:endParaRPr kumimoji="1" lang="en-US" altLang="ja-JP" sz="2800" dirty="0" smtClean="0"/>
          </a:p>
          <a:p>
            <a:r>
              <a:rPr lang="ja-JP" altLang="en-US" sz="2800" dirty="0" smtClean="0">
                <a:solidFill>
                  <a:srgbClr val="0070C0"/>
                </a:solidFill>
              </a:rPr>
              <a:t>次</a:t>
            </a:r>
            <a:r>
              <a:rPr kumimoji="1" lang="ja-JP" altLang="en-US" sz="2800" dirty="0" smtClean="0">
                <a:solidFill>
                  <a:srgbClr val="0070C0"/>
                </a:solidFill>
              </a:rPr>
              <a:t>のピアだけでなくその次のピアの情報も保持</a:t>
            </a:r>
            <a:endParaRPr kumimoji="1" lang="en-US" altLang="ja-JP" sz="2800" dirty="0" smtClean="0">
              <a:solidFill>
                <a:srgbClr val="0070C0"/>
              </a:solidFill>
            </a:endParaRPr>
          </a:p>
          <a:p>
            <a:pPr lvl="1"/>
            <a:r>
              <a:rPr kumimoji="1" lang="ja-JP" altLang="en-US" sz="2400" dirty="0" smtClean="0"/>
              <a:t>離脱時にその次のピアの情報を取得し</a:t>
            </a:r>
            <a:r>
              <a:rPr lang="ja-JP" altLang="en-US" sz="2400" dirty="0" smtClean="0"/>
              <a:t>円形</a:t>
            </a:r>
            <a:r>
              <a:rPr lang="en-US" altLang="ja-JP" sz="2400" dirty="0" smtClean="0"/>
              <a:t> DHT</a:t>
            </a:r>
            <a:r>
              <a:rPr lang="ja-JP" altLang="en-US" sz="2400" dirty="0" smtClean="0"/>
              <a:t> を保持</a:t>
            </a:r>
            <a:endParaRPr lang="en-US" altLang="ja-JP" sz="2400" dirty="0"/>
          </a:p>
          <a:p>
            <a:r>
              <a:rPr kumimoji="1" lang="ja-JP" altLang="en-US" sz="2800" dirty="0" smtClean="0"/>
              <a:t>ピア</a:t>
            </a:r>
            <a:r>
              <a:rPr kumimoji="1" lang="en-US" altLang="ja-JP" sz="2800" dirty="0" smtClean="0"/>
              <a:t> 5</a:t>
            </a:r>
            <a:r>
              <a:rPr kumimoji="1" lang="ja-JP" altLang="en-US" sz="2800" dirty="0" smtClean="0"/>
              <a:t> が離れた際</a:t>
            </a:r>
            <a:endParaRPr kumimoji="1" lang="en-US" altLang="ja-JP" sz="2800" dirty="0" smtClean="0"/>
          </a:p>
          <a:p>
            <a:pPr lvl="1"/>
            <a:r>
              <a:rPr lang="ja-JP" altLang="en-US" sz="2400" dirty="0" smtClean="0"/>
              <a:t>ピア</a:t>
            </a:r>
            <a:r>
              <a:rPr lang="en-US" altLang="ja-JP" sz="2400" dirty="0" smtClean="0"/>
              <a:t> 4 </a:t>
            </a:r>
            <a:r>
              <a:rPr lang="ja-JP" altLang="en-US" sz="2400" dirty="0" smtClean="0"/>
              <a:t>はピア</a:t>
            </a:r>
            <a:r>
              <a:rPr lang="en-US" altLang="ja-JP" sz="2400" dirty="0" smtClean="0"/>
              <a:t> 8 </a:t>
            </a:r>
            <a:r>
              <a:rPr lang="ja-JP" altLang="en-US" sz="2400" dirty="0" smtClean="0"/>
              <a:t>の情報を保持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ピア</a:t>
            </a:r>
            <a:r>
              <a:rPr lang="en-US" altLang="ja-JP" sz="2400" dirty="0" smtClean="0"/>
              <a:t> 8 </a:t>
            </a:r>
            <a:r>
              <a:rPr lang="ja-JP" altLang="en-US" sz="2400" dirty="0" smtClean="0"/>
              <a:t>に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ピア</a:t>
            </a:r>
            <a:r>
              <a:rPr lang="en-US" altLang="ja-JP" sz="2400" dirty="0" smtClean="0"/>
              <a:t> 10 </a:t>
            </a:r>
            <a:r>
              <a:rPr lang="ja-JP" altLang="en-US" sz="2400" dirty="0" smtClean="0"/>
              <a:t>の情報を請求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ピア</a:t>
            </a:r>
            <a:r>
              <a:rPr lang="en-US" altLang="ja-JP" sz="2400" dirty="0" smtClean="0"/>
              <a:t> 4</a:t>
            </a:r>
            <a:r>
              <a:rPr lang="ja-JP" altLang="en-US" sz="2400" dirty="0" smtClean="0"/>
              <a:t> はピア</a:t>
            </a:r>
            <a:r>
              <a:rPr lang="en-US" altLang="ja-JP" sz="2400" dirty="0" smtClean="0"/>
              <a:t> 10 </a:t>
            </a:r>
            <a:r>
              <a:rPr lang="ja-JP" altLang="en-US" sz="2400" dirty="0" smtClean="0"/>
              <a:t>の情報を保持</a:t>
            </a:r>
            <a:endParaRPr lang="en-US" altLang="ja-JP" sz="24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32" y="2813539"/>
            <a:ext cx="4449673" cy="4548554"/>
          </a:xfrm>
          <a:prstGeom prst="rect">
            <a:avLst/>
          </a:prstGeom>
        </p:spPr>
      </p:pic>
      <p:sp>
        <p:nvSpPr>
          <p:cNvPr id="8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1997078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TCP</a:t>
            </a:r>
            <a:r>
              <a:rPr lang="ja-JP" altLang="en-US" dirty="0" smtClean="0"/>
              <a:t> と</a:t>
            </a:r>
            <a:r>
              <a:rPr lang="en-US" altLang="ja-JP" dirty="0" smtClean="0"/>
              <a:t> UDP </a:t>
            </a:r>
            <a:r>
              <a:rPr lang="ja-JP" altLang="en-US" dirty="0" smtClean="0"/>
              <a:t>について</a:t>
            </a:r>
            <a:endParaRPr lang="en-US" altLang="ja-JP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055642"/>
              </p:ext>
            </p:extLst>
          </p:nvPr>
        </p:nvGraphicFramePr>
        <p:xfrm>
          <a:off x="628650" y="1062037"/>
          <a:ext cx="7886700" cy="32656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3350"/>
                <a:gridCol w="3943350"/>
              </a:tblGrid>
              <a:tr h="6497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i="0" dirty="0" smtClean="0"/>
                        <a:t>TCP</a:t>
                      </a:r>
                      <a:endParaRPr kumimoji="1" lang="ja-JP" altLang="en-US" sz="3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UDP</a:t>
                      </a:r>
                    </a:p>
                  </a:txBody>
                  <a:tcPr/>
                </a:tc>
              </a:tr>
              <a:tr h="649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コネクション指向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コネクションレス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66668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solidFill>
                            <a:srgbClr val="FF0000"/>
                          </a:solidFill>
                        </a:rPr>
                        <a:t>信頼性あり</a:t>
                      </a:r>
                      <a:endParaRPr kumimoji="1" lang="ja-JP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solidFill>
                            <a:srgbClr val="0070C0"/>
                          </a:solidFill>
                        </a:rPr>
                        <a:t>信頼性なし</a:t>
                      </a:r>
                      <a:endParaRPr kumimoji="1" lang="ja-JP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649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solidFill>
                            <a:srgbClr val="FF0000"/>
                          </a:solidFill>
                        </a:rPr>
                        <a:t>輻輳制御あり</a:t>
                      </a:r>
                      <a:endParaRPr kumimoji="1" lang="ja-JP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solidFill>
                            <a:srgbClr val="0070C0"/>
                          </a:solidFill>
                        </a:rPr>
                        <a:t>輻輳制御なし</a:t>
                      </a:r>
                      <a:endParaRPr kumimoji="1" lang="ja-JP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649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solidFill>
                            <a:srgbClr val="0070C0"/>
                          </a:solidFill>
                        </a:rPr>
                        <a:t>容量が大きい</a:t>
                      </a:r>
                      <a:endParaRPr kumimoji="1" lang="ja-JP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solidFill>
                            <a:srgbClr val="FF0000"/>
                          </a:solidFill>
                        </a:rPr>
                        <a:t>容量が小さい</a:t>
                      </a:r>
                      <a:endParaRPr kumimoji="1" lang="ja-JP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28650" y="4660554"/>
            <a:ext cx="7886700" cy="187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smtClean="0"/>
              <a:t>Python </a:t>
            </a:r>
            <a:r>
              <a:rPr lang="ja-JP" altLang="en-US" sz="2800" dirty="0" smtClean="0"/>
              <a:t>のプログラムをもとに説明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鍵ソケットの考えが明瞭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プログラムの読みやすさを考慮</a:t>
            </a:r>
            <a:endParaRPr lang="en-US" altLang="ja-JP" sz="2400" dirty="0" smtClean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189506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アプリケーションの考案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smtClean="0"/>
              <a:t>UDP</a:t>
            </a:r>
            <a:r>
              <a:rPr lang="en-US" altLang="ja-JP" sz="2800" dirty="0" smtClean="0"/>
              <a:t>, TCP </a:t>
            </a:r>
            <a:r>
              <a:rPr lang="ja-JP" altLang="en-US" sz="2800" dirty="0" smtClean="0"/>
              <a:t>共に下記の流れでプログラミング</a:t>
            </a:r>
            <a:endParaRPr lang="en-US" altLang="ja-JP" sz="2800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400" dirty="0" smtClean="0"/>
              <a:t>クライアントが一連の文字入力</a:t>
            </a:r>
            <a:r>
              <a:rPr lang="ja-JP" altLang="en-US" sz="2400" dirty="0" smtClean="0"/>
              <a:t>をサーバに送信</a:t>
            </a:r>
            <a:endParaRPr lang="en-US" altLang="ja-JP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400" dirty="0" smtClean="0"/>
              <a:t>サーバが受信した文字</a:t>
            </a:r>
            <a:r>
              <a:rPr lang="ja-JP" altLang="en-US" sz="2400" dirty="0" smtClean="0"/>
              <a:t>入力を</a:t>
            </a:r>
            <a:r>
              <a:rPr kumimoji="1" lang="ja-JP" altLang="en-US" sz="2400" dirty="0" smtClean="0"/>
              <a:t>大文字に変換</a:t>
            </a:r>
            <a:endParaRPr kumimoji="1" lang="en-US" altLang="ja-JP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 dirty="0" smtClean="0"/>
              <a:t>サーバが変換後のデータをクライアントに送信</a:t>
            </a:r>
            <a:endParaRPr lang="en-US" altLang="ja-JP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 dirty="0" smtClean="0"/>
              <a:t>クライアントは受信データをスクリーンに表示</a:t>
            </a:r>
            <a:endParaRPr lang="en-US" altLang="ja-JP" sz="2400" dirty="0" smtClean="0"/>
          </a:p>
          <a:p>
            <a:r>
              <a:rPr lang="ja-JP" altLang="en-US" sz="2800" dirty="0" smtClean="0"/>
              <a:t>クライアントプログラム</a:t>
            </a:r>
            <a:endParaRPr lang="en-US" altLang="ja-JP" sz="2800" dirty="0"/>
          </a:p>
          <a:p>
            <a:pPr lvl="1"/>
            <a:r>
              <a:rPr lang="en-US" altLang="ja-JP" sz="2400" dirty="0" err="1" smtClean="0"/>
              <a:t>UDPClient.py</a:t>
            </a:r>
            <a:endParaRPr lang="en-US" altLang="ja-JP" sz="2400" dirty="0" smtClean="0"/>
          </a:p>
          <a:p>
            <a:pPr lvl="1"/>
            <a:r>
              <a:rPr lang="en-US" altLang="ja-JP" sz="2400" dirty="0" err="1" smtClean="0"/>
              <a:t>TCPClient.py</a:t>
            </a:r>
            <a:r>
              <a:rPr lang="en-US" altLang="ja-JP" sz="2400" dirty="0" smtClean="0"/>
              <a:t> </a:t>
            </a:r>
          </a:p>
          <a:p>
            <a:r>
              <a:rPr lang="ja-JP" altLang="en-US" sz="2800" dirty="0" smtClean="0"/>
              <a:t>サーバプログラム</a:t>
            </a:r>
            <a:endParaRPr lang="en-US" altLang="ja-JP" sz="2800" dirty="0"/>
          </a:p>
          <a:p>
            <a:pPr lvl="1"/>
            <a:r>
              <a:rPr lang="en-US" altLang="ja-JP" sz="2400" dirty="0" err="1" smtClean="0"/>
              <a:t>UDPServer.py</a:t>
            </a:r>
            <a:r>
              <a:rPr lang="en-US" altLang="ja-JP" sz="2400" dirty="0" smtClean="0"/>
              <a:t> </a:t>
            </a:r>
          </a:p>
          <a:p>
            <a:pPr lvl="1"/>
            <a:r>
              <a:rPr lang="en-US" altLang="ja-JP" sz="2400" dirty="0" err="1" smtClean="0"/>
              <a:t>TCPServer.py</a:t>
            </a:r>
            <a:endParaRPr lang="en-US" altLang="ja-JP" sz="2400" dirty="0"/>
          </a:p>
          <a:p>
            <a:r>
              <a:rPr lang="ja-JP" altLang="en-US" sz="2800" dirty="0" smtClean="0"/>
              <a:t>ポート番号は</a:t>
            </a:r>
            <a:r>
              <a:rPr lang="en-US" altLang="ja-JP" sz="2800" dirty="0" smtClean="0"/>
              <a:t> 12000</a:t>
            </a:r>
            <a:endParaRPr lang="en-US" altLang="ja-JP" sz="28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566504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UDP </a:t>
            </a:r>
            <a:r>
              <a:rPr kumimoji="1" lang="ja-JP" altLang="en-US" dirty="0" smtClean="0"/>
              <a:t>ソケットプログラミング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送信前</a:t>
            </a:r>
            <a:r>
              <a:rPr lang="ja-JP" altLang="en-US" sz="2800" dirty="0" smtClean="0"/>
              <a:t>に</a:t>
            </a:r>
            <a:r>
              <a:rPr kumimoji="1" lang="ja-JP" altLang="en-US" sz="2800" dirty="0" smtClean="0"/>
              <a:t>パケット</a:t>
            </a:r>
            <a:r>
              <a:rPr lang="ja-JP" altLang="en-US" sz="2800" dirty="0" smtClean="0"/>
              <a:t>に</a:t>
            </a:r>
            <a:r>
              <a:rPr kumimoji="1" lang="ja-JP" altLang="en-US" sz="2800" dirty="0" smtClean="0"/>
              <a:t>宛先アドレスを</a:t>
            </a:r>
            <a:r>
              <a:rPr lang="ja-JP" altLang="en-US" sz="2800" dirty="0" smtClean="0"/>
              <a:t>負荷</a:t>
            </a:r>
            <a:endParaRPr kumimoji="1" lang="en-US" altLang="ja-JP" sz="2800" dirty="0" smtClean="0"/>
          </a:p>
          <a:p>
            <a:pPr lvl="1"/>
            <a:r>
              <a:rPr kumimoji="1" lang="ja-JP" altLang="en-US" sz="2400" dirty="0" smtClean="0"/>
              <a:t>受信プロセスまでの道を決定</a:t>
            </a:r>
            <a:endParaRPr kumimoji="1" lang="en-US" altLang="ja-JP" sz="2400" dirty="0" smtClean="0"/>
          </a:p>
          <a:p>
            <a:pPr lvl="1"/>
            <a:r>
              <a:rPr lang="ja-JP" altLang="en-US" sz="2400" dirty="0" smtClean="0"/>
              <a:t>パケット受信時にソケットから抽出</a:t>
            </a:r>
            <a:endParaRPr lang="en-US" altLang="ja-JP" sz="2400" dirty="0" smtClean="0"/>
          </a:p>
          <a:p>
            <a:pPr lvl="1"/>
            <a:r>
              <a:rPr kumimoji="1" lang="ja-JP" altLang="en-US" sz="2400" dirty="0" smtClean="0"/>
              <a:t>内容を確認し適切な振る舞いを実施</a:t>
            </a:r>
            <a:endParaRPr kumimoji="1" lang="en-US" altLang="ja-JP" sz="2400" dirty="0" smtClean="0"/>
          </a:p>
          <a:p>
            <a:r>
              <a:rPr lang="ja-JP" altLang="en-US" sz="2800" dirty="0" smtClean="0"/>
              <a:t>宛先アドレス内部</a:t>
            </a:r>
            <a:endParaRPr lang="en-US" altLang="ja-JP" sz="2800" dirty="0" smtClean="0"/>
          </a:p>
          <a:p>
            <a:pPr lvl="1"/>
            <a:r>
              <a:rPr lang="ja-JP" altLang="en-US" sz="2400" dirty="0" smtClean="0">
                <a:solidFill>
                  <a:srgbClr val="FF0000"/>
                </a:solidFill>
              </a:rPr>
              <a:t>目的地の</a:t>
            </a:r>
            <a:r>
              <a:rPr lang="en-US" altLang="ja-JP" sz="2400" dirty="0" smtClean="0">
                <a:solidFill>
                  <a:srgbClr val="FF0000"/>
                </a:solidFill>
              </a:rPr>
              <a:t> IP </a:t>
            </a:r>
            <a:r>
              <a:rPr lang="ja-JP" altLang="en-US" sz="2400" dirty="0" smtClean="0">
                <a:solidFill>
                  <a:srgbClr val="FF0000"/>
                </a:solidFill>
              </a:rPr>
              <a:t>アドレス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lvl="2"/>
            <a:r>
              <a:rPr lang="en-US" altLang="ja-JP" sz="2000" dirty="0"/>
              <a:t>IP </a:t>
            </a:r>
            <a:r>
              <a:rPr lang="ja-JP" altLang="en-US" sz="2000" dirty="0"/>
              <a:t>アドレスだけで目的ホストへ行くことが可能</a:t>
            </a:r>
            <a:endParaRPr lang="en-US" altLang="ja-JP" sz="2000" dirty="0"/>
          </a:p>
          <a:p>
            <a:pPr lvl="1"/>
            <a:r>
              <a:rPr lang="ja-JP" altLang="en-US" sz="2400" dirty="0" smtClean="0">
                <a:solidFill>
                  <a:srgbClr val="FF0000"/>
                </a:solidFill>
              </a:rPr>
              <a:t>ポート番号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lvl="2"/>
            <a:r>
              <a:rPr lang="ja-JP" altLang="en-US" sz="2000" dirty="0"/>
              <a:t>ホストは多数のネットワークプロセスを</a:t>
            </a:r>
            <a:r>
              <a:rPr lang="ja-JP" altLang="en-US" sz="2000" dirty="0" smtClean="0"/>
              <a:t>実行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pPr lvl="2"/>
            <a:r>
              <a:rPr lang="ja-JP" altLang="en-US" sz="2000" dirty="0" smtClean="0">
                <a:solidFill>
                  <a:srgbClr val="0070C0"/>
                </a:solidFill>
              </a:rPr>
              <a:t>ホストが持つ複数のソケットを区別するため</a:t>
            </a:r>
            <a:endParaRPr lang="en-US" altLang="ja-JP" sz="2000" dirty="0" smtClean="0">
              <a:solidFill>
                <a:srgbClr val="0070C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2020122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UDP </a:t>
            </a:r>
            <a:r>
              <a:rPr lang="ja-JP" altLang="en-US" dirty="0"/>
              <a:t>クライアント</a:t>
            </a:r>
            <a:r>
              <a:rPr lang="en-US" altLang="ja-JP" dirty="0"/>
              <a:t> 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4351038"/>
            <a:ext cx="7886700" cy="2094368"/>
          </a:xfrm>
        </p:spPr>
        <p:txBody>
          <a:bodyPr lIns="90000" tIns="46800" rIns="90000" bIns="46800">
            <a:normAutofit lnSpcReduction="10000"/>
          </a:bodyPr>
          <a:lstStyle/>
          <a:p>
            <a:r>
              <a:rPr lang="en-US" altLang="ja-JP" dirty="0"/>
              <a:t>L1 : socket</a:t>
            </a:r>
            <a:r>
              <a:rPr lang="ja-JP" altLang="en-US" dirty="0"/>
              <a:t>モジュールの</a:t>
            </a:r>
            <a:r>
              <a:rPr lang="ja-JP" altLang="en-US" dirty="0" smtClean="0"/>
              <a:t>インクルード</a:t>
            </a:r>
            <a:endParaRPr lang="en-US" altLang="ja-JP" dirty="0" smtClean="0"/>
          </a:p>
          <a:p>
            <a:r>
              <a:rPr lang="en-US" altLang="ja-JP" dirty="0"/>
              <a:t>L2 : </a:t>
            </a:r>
            <a:r>
              <a:rPr lang="ja-JP" altLang="en-US" dirty="0"/>
              <a:t>サーバの名前の決定により</a:t>
            </a:r>
            <a:r>
              <a:rPr lang="en-US" altLang="ja-JP" dirty="0"/>
              <a:t> IP </a:t>
            </a:r>
            <a:r>
              <a:rPr lang="ja-JP" altLang="en-US" dirty="0"/>
              <a:t>アドレスを設定</a:t>
            </a:r>
            <a:endParaRPr lang="en-US" altLang="ja-JP" dirty="0"/>
          </a:p>
          <a:p>
            <a:r>
              <a:rPr lang="en-US" altLang="ja-JP" dirty="0"/>
              <a:t>L3 : </a:t>
            </a:r>
            <a:r>
              <a:rPr lang="ja-JP" altLang="en-US" dirty="0"/>
              <a:t>ポート番号を</a:t>
            </a:r>
            <a:r>
              <a:rPr lang="en-US" altLang="ja-JP" dirty="0"/>
              <a:t> 12000</a:t>
            </a:r>
            <a:r>
              <a:rPr lang="ja-JP" altLang="en-US" dirty="0"/>
              <a:t> に</a:t>
            </a:r>
            <a:r>
              <a:rPr lang="ja-JP" altLang="en-US" dirty="0" smtClean="0"/>
              <a:t>指定</a:t>
            </a:r>
            <a:endParaRPr lang="en-US" altLang="ja-JP" dirty="0" smtClean="0"/>
          </a:p>
          <a:p>
            <a:r>
              <a:rPr lang="en-US" altLang="ja-JP" dirty="0"/>
              <a:t>L4 : </a:t>
            </a:r>
            <a:r>
              <a:rPr lang="ja-JP" altLang="en-US" dirty="0"/>
              <a:t>ソケット</a:t>
            </a:r>
            <a:r>
              <a:rPr lang="ja-JP" altLang="en-US" dirty="0" smtClean="0"/>
              <a:t>生成</a:t>
            </a:r>
            <a:endParaRPr lang="en-US" altLang="ja-JP" sz="2800" dirty="0"/>
          </a:p>
          <a:p>
            <a:pPr lvl="1"/>
            <a:r>
              <a:rPr kumimoji="1" lang="ja-JP" altLang="en-US" dirty="0" smtClean="0"/>
              <a:t>受信プロセスまでの道を決定</a:t>
            </a:r>
            <a:endParaRPr kumimoji="1"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6" name="コンテンツ プレースホルダ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4"/>
          <a:stretch/>
        </p:blipFill>
        <p:spPr>
          <a:xfrm>
            <a:off x="628650" y="996013"/>
            <a:ext cx="6965330" cy="3276182"/>
          </a:xfrm>
          <a:prstGeom prst="rect">
            <a:avLst/>
          </a:prstGeom>
        </p:spPr>
      </p:pic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686820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UDP </a:t>
            </a:r>
            <a:r>
              <a:rPr lang="ja-JP" altLang="en-US" dirty="0"/>
              <a:t>クライアント</a:t>
            </a:r>
            <a:r>
              <a:rPr lang="en-US" altLang="ja-JP" dirty="0"/>
              <a:t>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5656" y="4356473"/>
            <a:ext cx="8392687" cy="2370439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ja-JP" sz="2600" dirty="0"/>
              <a:t>L5 : </a:t>
            </a:r>
            <a:r>
              <a:rPr lang="ja-JP" altLang="en-US" sz="2600" dirty="0"/>
              <a:t>プロンプトからの文字入力を変数</a:t>
            </a:r>
            <a:r>
              <a:rPr lang="en-US" altLang="ja-JP" sz="2600" dirty="0"/>
              <a:t> message </a:t>
            </a:r>
            <a:r>
              <a:rPr lang="ja-JP" altLang="en-US" sz="2600" dirty="0"/>
              <a:t>に代入</a:t>
            </a:r>
            <a:endParaRPr lang="en-US" altLang="ja-JP" sz="2600" dirty="0"/>
          </a:p>
          <a:p>
            <a:r>
              <a:rPr lang="en-US" altLang="ja-JP" sz="2600" dirty="0"/>
              <a:t>L6 : </a:t>
            </a:r>
            <a:r>
              <a:rPr lang="ja-JP" altLang="en-US" sz="2600" dirty="0"/>
              <a:t>メッセージ付パケット</a:t>
            </a:r>
            <a:r>
              <a:rPr lang="ja-JP" altLang="en-US" sz="2600" dirty="0" smtClean="0"/>
              <a:t>をクライアントソケット</a:t>
            </a:r>
            <a:r>
              <a:rPr lang="ja-JP" altLang="en-US" sz="2600" dirty="0"/>
              <a:t>に送信</a:t>
            </a:r>
          </a:p>
          <a:p>
            <a:r>
              <a:rPr lang="en-US" altLang="ja-JP" sz="2600" dirty="0"/>
              <a:t>L7 : </a:t>
            </a:r>
            <a:r>
              <a:rPr lang="ja-JP" altLang="en-US" sz="2600" dirty="0"/>
              <a:t>パケット到着後データを</a:t>
            </a:r>
            <a:r>
              <a:rPr lang="en-US" altLang="ja-JP" sz="2600" dirty="0"/>
              <a:t> </a:t>
            </a:r>
            <a:r>
              <a:rPr lang="en-US" altLang="ja-JP" sz="2600" dirty="0" err="1"/>
              <a:t>modifiedMessage</a:t>
            </a:r>
            <a:r>
              <a:rPr lang="en-US" altLang="ja-JP" sz="2600" dirty="0"/>
              <a:t> </a:t>
            </a:r>
            <a:r>
              <a:rPr lang="ja-JP" altLang="en-US" sz="2600" dirty="0"/>
              <a:t>に格納</a:t>
            </a:r>
            <a:endParaRPr lang="en-US" altLang="ja-JP" sz="2600" dirty="0"/>
          </a:p>
          <a:p>
            <a:pPr lvl="1"/>
            <a:r>
              <a:rPr lang="ja-JP" altLang="en-US" sz="2200" dirty="0"/>
              <a:t>ソースアドレスを</a:t>
            </a:r>
            <a:r>
              <a:rPr lang="en-US" altLang="ja-JP" sz="2200" dirty="0"/>
              <a:t> </a:t>
            </a:r>
            <a:r>
              <a:rPr lang="en-US" altLang="ja-JP" sz="2200" dirty="0" err="1"/>
              <a:t>serverAddress</a:t>
            </a:r>
            <a:r>
              <a:rPr lang="ja-JP" altLang="en-US" sz="2200" dirty="0"/>
              <a:t> に格納</a:t>
            </a:r>
            <a:r>
              <a:rPr lang="en-US" altLang="ja-JP" sz="2200" dirty="0"/>
              <a:t> </a:t>
            </a:r>
          </a:p>
          <a:p>
            <a:r>
              <a:rPr lang="en-US" altLang="ja-JP" sz="2600" dirty="0"/>
              <a:t>L8, L9 : </a:t>
            </a:r>
            <a:r>
              <a:rPr lang="ja-JP" altLang="en-US" sz="2600" dirty="0"/>
              <a:t>スクリーンに表示しソケットを閉鎖</a:t>
            </a:r>
            <a:endParaRPr lang="en-US" altLang="ja-JP" sz="26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6" name="コンテンツ プレースホルダ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4"/>
          <a:stretch/>
        </p:blipFill>
        <p:spPr>
          <a:xfrm>
            <a:off x="628650" y="996013"/>
            <a:ext cx="6965330" cy="3276182"/>
          </a:xfrm>
          <a:prstGeom prst="rect">
            <a:avLst/>
          </a:prstGeom>
        </p:spPr>
      </p:pic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41409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-JP" sz="2800" dirty="0">
                <a:latin typeface="+mn-ea"/>
                <a:cs typeface="Hiragino Mincho ProN W3" charset="-128"/>
              </a:rPr>
              <a:t>Peer to </a:t>
            </a:r>
            <a:r>
              <a:rPr lang="en-US" altLang="ja-JP" sz="2800" dirty="0" smtClean="0">
                <a:latin typeface="+mn-ea"/>
                <a:cs typeface="Hiragino Mincho ProN W3" charset="-128"/>
              </a:rPr>
              <a:t>Peer (P2P) </a:t>
            </a:r>
            <a:r>
              <a:rPr lang="ja-JP" altLang="en-US" sz="2800" dirty="0" smtClean="0">
                <a:latin typeface="+mn-ea"/>
                <a:cs typeface="Hiragino Mincho ProN W3" charset="-128"/>
              </a:rPr>
              <a:t>アプリケーション</a:t>
            </a:r>
            <a:endParaRPr lang="en-US" altLang="ja-JP" sz="2800" dirty="0" smtClean="0">
              <a:latin typeface="+mn-ea"/>
              <a:cs typeface="Hiragino Mincho ProN W3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ja-JP" altLang="en-US" sz="2400" dirty="0" smtClean="0"/>
              <a:t>ファイル分配</a:t>
            </a:r>
            <a:endParaRPr lang="en-US" altLang="ja-JP" sz="2400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ja-JP" altLang="en-US" sz="2000" dirty="0" smtClean="0"/>
              <a:t>スケーラビリティ</a:t>
            </a:r>
            <a:endParaRPr lang="en-US" altLang="ja-JP" sz="2000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ja-JP" sz="2000" dirty="0" err="1" smtClean="0"/>
              <a:t>BitTorrent</a:t>
            </a:r>
            <a:endParaRPr lang="en-US" altLang="ja-JP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ja-JP" altLang="en-US" sz="2400" dirty="0" smtClean="0"/>
              <a:t>分散データベース</a:t>
            </a:r>
            <a:endParaRPr lang="en-US" altLang="ja-JP" sz="2400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ja-JP" sz="2000" dirty="0" smtClean="0"/>
              <a:t>Distributed Hash Tables (DHT)</a:t>
            </a:r>
            <a:endParaRPr lang="en-US" altLang="ja-JP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ja-JP" altLang="en-US" sz="2800" dirty="0" smtClean="0">
                <a:latin typeface="+mn-ea"/>
                <a:cs typeface="Hiragino Mincho ProN W3" charset="-128"/>
              </a:rPr>
              <a:t>ソケットプログラミング</a:t>
            </a:r>
            <a:endParaRPr lang="en-US" altLang="ja-JP" sz="2800" dirty="0" smtClean="0">
              <a:latin typeface="+mn-ea"/>
              <a:cs typeface="Hiragino Mincho ProN W3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-JP" sz="2400" dirty="0" smtClean="0">
                <a:latin typeface="+mn-ea"/>
                <a:cs typeface="Hiragino Mincho ProN W3" charset="-128"/>
              </a:rPr>
              <a:t>TCP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-JP" sz="2400" dirty="0" smtClean="0">
                <a:latin typeface="+mn-ea"/>
                <a:cs typeface="Hiragino Mincho ProN W3" charset="-128"/>
              </a:rPr>
              <a:t>UDP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355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UDP</a:t>
            </a:r>
            <a:r>
              <a:rPr lang="ja-JP" altLang="en-US" dirty="0" smtClean="0"/>
              <a:t> サーバ</a:t>
            </a:r>
            <a:r>
              <a:rPr lang="en-US" altLang="ja-JP" dirty="0" smtClean="0"/>
              <a:t> (1/2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4584857"/>
            <a:ext cx="7886700" cy="1837890"/>
          </a:xfrm>
        </p:spPr>
        <p:txBody>
          <a:bodyPr lIns="90000" tIns="46800" rIns="90000" bIns="46800">
            <a:normAutofit/>
          </a:bodyPr>
          <a:lstStyle/>
          <a:p>
            <a:r>
              <a:rPr lang="en-US" altLang="ja-JP" dirty="0"/>
              <a:t>L</a:t>
            </a:r>
            <a:r>
              <a:rPr lang="en-US" altLang="ja-JP" dirty="0" smtClean="0"/>
              <a:t>1</a:t>
            </a:r>
            <a:r>
              <a:rPr lang="en-US" altLang="ja-JP" dirty="0"/>
              <a:t>, L2, L3 : </a:t>
            </a:r>
            <a:r>
              <a:rPr lang="ja-JP" altLang="en-US" dirty="0"/>
              <a:t>クライアントと同じ動作</a:t>
            </a:r>
            <a:endParaRPr lang="en-US" altLang="ja-JP" dirty="0"/>
          </a:p>
          <a:p>
            <a:r>
              <a:rPr lang="en-US" altLang="ja-JP" dirty="0"/>
              <a:t>L4 : </a:t>
            </a:r>
            <a:r>
              <a:rPr lang="ja-JP" altLang="en-US" dirty="0"/>
              <a:t>サーバのソケットにポート番号を対応</a:t>
            </a:r>
            <a:endParaRPr lang="en-US" altLang="ja-JP" dirty="0"/>
          </a:p>
          <a:p>
            <a:r>
              <a:rPr lang="en-US" altLang="ja-JP" dirty="0"/>
              <a:t>L6 : </a:t>
            </a:r>
            <a:r>
              <a:rPr lang="ja-JP" altLang="en-US" dirty="0"/>
              <a:t>クライアントのパケットを待機</a:t>
            </a:r>
            <a:endParaRPr lang="en-US" altLang="ja-JP" dirty="0"/>
          </a:p>
          <a:p>
            <a:r>
              <a:rPr lang="en-US" altLang="ja-JP" dirty="0"/>
              <a:t>L7 : </a:t>
            </a:r>
            <a:r>
              <a:rPr lang="ja-JP" altLang="en-US" dirty="0"/>
              <a:t>同様にデータとソースアドレスを変数に格納</a:t>
            </a:r>
          </a:p>
          <a:p>
            <a:endParaRPr lang="en-US" altLang="ja-JP" sz="2600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/>
          <a:stretch/>
        </p:blipFill>
        <p:spPr>
          <a:xfrm>
            <a:off x="628650" y="1001304"/>
            <a:ext cx="6803781" cy="3583553"/>
          </a:xfrm>
          <a:prstGeom prst="rect">
            <a:avLst/>
          </a:prstGeom>
        </p:spPr>
      </p:pic>
      <p:sp>
        <p:nvSpPr>
          <p:cNvPr id="8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129607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UDP</a:t>
            </a:r>
            <a:r>
              <a:rPr lang="ja-JP" altLang="en-US" dirty="0" smtClean="0"/>
              <a:t> サーバ</a:t>
            </a:r>
            <a:r>
              <a:rPr lang="en-US" altLang="ja-JP" dirty="0" smtClean="0"/>
              <a:t> (2/2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4584857"/>
            <a:ext cx="7886700" cy="1837890"/>
          </a:xfrm>
        </p:spPr>
        <p:txBody>
          <a:bodyPr lIns="90000" tIns="46800" rIns="90000" bIns="46800">
            <a:normAutofit/>
          </a:bodyPr>
          <a:lstStyle/>
          <a:p>
            <a:r>
              <a:rPr lang="en-US" altLang="ja-JP" dirty="0"/>
              <a:t>L8 : </a:t>
            </a:r>
            <a:r>
              <a:rPr lang="ja-JP" altLang="en-US" dirty="0"/>
              <a:t>メッセージを大文字に変換</a:t>
            </a:r>
            <a:endParaRPr lang="en-US" altLang="ja-JP" dirty="0"/>
          </a:p>
          <a:p>
            <a:r>
              <a:rPr lang="en-US" altLang="ja-JP" dirty="0"/>
              <a:t>L9 : </a:t>
            </a:r>
            <a:r>
              <a:rPr lang="ja-JP" altLang="en-US" dirty="0"/>
              <a:t>アドレスからパケットを</a:t>
            </a:r>
            <a:r>
              <a:rPr lang="ja-JP" altLang="en-US" dirty="0" smtClean="0"/>
              <a:t>サーバのソケット</a:t>
            </a:r>
            <a:r>
              <a:rPr lang="ja-JP" altLang="en-US" dirty="0"/>
              <a:t>に送信</a:t>
            </a:r>
            <a:endParaRPr lang="en-US" altLang="ja-JP" dirty="0"/>
          </a:p>
          <a:p>
            <a:pPr lvl="1"/>
            <a:r>
              <a:rPr lang="ja-JP" altLang="en-US" dirty="0" smtClean="0"/>
              <a:t>インターネット</a:t>
            </a:r>
            <a:r>
              <a:rPr lang="ja-JP" altLang="en-US" dirty="0"/>
              <a:t>がクライアントのアドレスに配達</a:t>
            </a:r>
            <a:endParaRPr lang="en-US" altLang="ja-JP" dirty="0"/>
          </a:p>
          <a:p>
            <a:pPr lvl="1"/>
            <a:r>
              <a:rPr lang="ja-JP" altLang="en-US" dirty="0" smtClean="0"/>
              <a:t>パケット</a:t>
            </a:r>
            <a:r>
              <a:rPr lang="ja-JP" altLang="en-US" dirty="0"/>
              <a:t>送信後は他の</a:t>
            </a:r>
            <a:r>
              <a:rPr lang="en-US" altLang="ja-JP" dirty="0"/>
              <a:t> UDP </a:t>
            </a:r>
            <a:r>
              <a:rPr lang="ja-JP" altLang="en-US" dirty="0"/>
              <a:t>パケットを受信するまで待機</a:t>
            </a:r>
          </a:p>
          <a:p>
            <a:endParaRPr lang="en-US" altLang="ja-JP" sz="2600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/>
          <a:stretch/>
        </p:blipFill>
        <p:spPr>
          <a:xfrm>
            <a:off x="628650" y="1001304"/>
            <a:ext cx="6803781" cy="3583553"/>
          </a:xfrm>
          <a:prstGeom prst="rect">
            <a:avLst/>
          </a:prstGeom>
        </p:spPr>
      </p:pic>
      <p:sp>
        <p:nvSpPr>
          <p:cNvPr id="8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44118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585" y="0"/>
            <a:ext cx="8198827" cy="91173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UDP </a:t>
            </a:r>
            <a:r>
              <a:rPr lang="ja-JP" altLang="en-US" dirty="0" smtClean="0"/>
              <a:t>クライアントサーバ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45241"/>
            <a:ext cx="3713701" cy="5184043"/>
          </a:xfrm>
        </p:spPr>
        <p:txBody>
          <a:bodyPr/>
          <a:lstStyle/>
          <a:p>
            <a:r>
              <a:rPr kumimoji="1" lang="ja-JP" altLang="en-US" dirty="0" smtClean="0"/>
              <a:t>サーバの実行</a:t>
            </a:r>
            <a:r>
              <a:rPr lang="ja-JP" altLang="en-US" dirty="0" smtClean="0"/>
              <a:t>を</a:t>
            </a:r>
            <a:r>
              <a:rPr lang="en-US" altLang="ja-JP" dirty="0" smtClean="0"/>
              <a:t> s</a:t>
            </a:r>
          </a:p>
          <a:p>
            <a:r>
              <a:rPr lang="ja-JP" altLang="en-US" dirty="0" smtClean="0"/>
              <a:t>クライアントの実行を</a:t>
            </a:r>
            <a:r>
              <a:rPr lang="en-US" altLang="ja-JP" dirty="0" smtClean="0"/>
              <a:t> c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起動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s,c</a:t>
            </a:r>
            <a:r>
              <a:rPr kumimoji="1" lang="en-US" altLang="ja-JP" dirty="0" smtClean="0"/>
              <a:t>)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 smtClean="0"/>
              <a:t>プロセス生成</a:t>
            </a:r>
            <a:r>
              <a:rPr lang="en-US" altLang="ja-JP" sz="2400" dirty="0" smtClean="0"/>
              <a:t> (</a:t>
            </a:r>
            <a:r>
              <a:rPr lang="en-US" altLang="ja-JP" sz="2400" dirty="0" err="1" smtClean="0"/>
              <a:t>s,c</a:t>
            </a:r>
            <a:r>
              <a:rPr lang="en-US" altLang="ja-JP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通信開始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s,c</a:t>
            </a:r>
            <a:r>
              <a:rPr lang="en-US" altLang="ja-JP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データグラム送信</a:t>
            </a:r>
            <a:r>
              <a:rPr lang="en-US" altLang="ja-JP" dirty="0" smtClean="0"/>
              <a:t> (c)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受信および</a:t>
            </a:r>
            <a:r>
              <a:rPr lang="ja-JP" altLang="en-US" sz="2400" dirty="0" smtClean="0"/>
              <a:t>返信</a:t>
            </a:r>
            <a:r>
              <a:rPr lang="en-US" altLang="ja-JP" sz="2400" dirty="0" smtClean="0"/>
              <a:t> (s)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データグラム受信</a:t>
            </a:r>
            <a:r>
              <a:rPr lang="en-US" altLang="ja-JP" dirty="0" smtClean="0"/>
              <a:t> (c)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 smtClean="0"/>
              <a:t>ソケットを閉鎖</a:t>
            </a:r>
            <a:r>
              <a:rPr lang="en-US" altLang="ja-JP" sz="2400" dirty="0" smtClean="0"/>
              <a:t> (c)</a:t>
            </a:r>
          </a:p>
          <a:p>
            <a:pPr lvl="1"/>
            <a:endParaRPr kumimoji="1" lang="ja-JP" altLang="en-US" sz="24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l="1996" t="2933" r="11799"/>
          <a:stretch/>
        </p:blipFill>
        <p:spPr>
          <a:xfrm>
            <a:off x="4245514" y="1045241"/>
            <a:ext cx="4898485" cy="4214736"/>
          </a:xfrm>
          <a:prstGeom prst="rect">
            <a:avLst/>
          </a:prstGeom>
        </p:spPr>
      </p:pic>
      <p:sp>
        <p:nvSpPr>
          <p:cNvPr id="10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1260136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TCP </a:t>
            </a:r>
            <a:r>
              <a:rPr kumimoji="1" lang="ja-JP" altLang="en-US" dirty="0" smtClean="0"/>
              <a:t>ソケットプログラミング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コネクション指向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データ送信前に</a:t>
            </a:r>
            <a:r>
              <a:rPr lang="ja-JP" altLang="en-US" sz="2400" dirty="0" smtClean="0">
                <a:solidFill>
                  <a:srgbClr val="FF0000"/>
                </a:solidFill>
              </a:rPr>
              <a:t>ハンドシェイク</a:t>
            </a:r>
            <a:r>
              <a:rPr lang="ja-JP" altLang="en-US" sz="2400" dirty="0" smtClean="0"/>
              <a:t>と</a:t>
            </a:r>
            <a:r>
              <a:rPr lang="en-US" altLang="ja-JP" sz="2400" dirty="0" smtClean="0"/>
              <a:t> TCP </a:t>
            </a:r>
            <a:r>
              <a:rPr lang="ja-JP" altLang="en-US" sz="2400" dirty="0" smtClean="0"/>
              <a:t>接続の確立</a:t>
            </a:r>
            <a:endParaRPr lang="en-US" altLang="ja-JP" sz="2400" dirty="0" smtClean="0"/>
          </a:p>
          <a:p>
            <a:pPr lvl="2"/>
            <a:r>
              <a:rPr lang="ja-JP" altLang="en-US" sz="2000" dirty="0" smtClean="0"/>
              <a:t>ハンドシェイク</a:t>
            </a:r>
            <a:r>
              <a:rPr lang="en-US" altLang="ja-JP" sz="2000" dirty="0" smtClean="0"/>
              <a:t> : </a:t>
            </a:r>
            <a:r>
              <a:rPr lang="ja-JP" altLang="en-US" sz="2000" dirty="0" smtClean="0">
                <a:solidFill>
                  <a:srgbClr val="0070C0"/>
                </a:solidFill>
              </a:rPr>
              <a:t>通信路確立後に通信規則を自動的に決定</a:t>
            </a:r>
            <a:endParaRPr lang="en-US" altLang="ja-JP" sz="2000" dirty="0" smtClean="0">
              <a:solidFill>
                <a:srgbClr val="0070C0"/>
              </a:solidFill>
            </a:endParaRPr>
          </a:p>
          <a:p>
            <a:pPr lvl="1"/>
            <a:r>
              <a:rPr lang="ja-JP" altLang="en-US" sz="2400" dirty="0" smtClean="0"/>
              <a:t>クライアントとサーバのソケットのアドレスを利用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TCP </a:t>
            </a:r>
            <a:r>
              <a:rPr lang="ja-JP" altLang="en-US" sz="2400" dirty="0" smtClean="0"/>
              <a:t>接続確立後はソケット経由でデータを送信</a:t>
            </a:r>
            <a:endParaRPr lang="en-US" altLang="ja-JP" sz="2400" dirty="0" smtClean="0"/>
          </a:p>
          <a:p>
            <a:r>
              <a:rPr lang="ja-JP" altLang="en-US" sz="2800" dirty="0" smtClean="0"/>
              <a:t>接触開始前にサーバのプロセスを先に実行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UDP </a:t>
            </a:r>
            <a:r>
              <a:rPr lang="ja-JP" altLang="en-US" sz="2400" dirty="0" smtClean="0"/>
              <a:t>と同様</a:t>
            </a:r>
            <a:endParaRPr lang="en-US" altLang="ja-JP" sz="2400" dirty="0" smtClean="0"/>
          </a:p>
          <a:p>
            <a:r>
              <a:rPr lang="ja-JP" altLang="en-US" sz="2800" dirty="0"/>
              <a:t>データはバイト単位で送信</a:t>
            </a:r>
            <a:endParaRPr lang="en-US" altLang="ja-JP" sz="2800" dirty="0"/>
          </a:p>
          <a:p>
            <a:pPr lvl="1"/>
            <a:r>
              <a:rPr lang="en-US" altLang="ja-JP" sz="2400" dirty="0"/>
              <a:t>UDP </a:t>
            </a:r>
            <a:r>
              <a:rPr lang="ja-JP" altLang="en-US" sz="2400" dirty="0"/>
              <a:t>はパケット</a:t>
            </a:r>
            <a:r>
              <a:rPr lang="ja-JP" altLang="en-US" sz="2400" dirty="0" smtClean="0"/>
              <a:t>単位</a:t>
            </a:r>
            <a:endParaRPr lang="en-US" altLang="ja-JP" sz="2400" dirty="0" smtClean="0"/>
          </a:p>
          <a:p>
            <a:r>
              <a:rPr lang="ja-JP" altLang="en-US" sz="2800" dirty="0" smtClean="0"/>
              <a:t>サーバプログラムは特別なソケットを保持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クライアントの最初の接触の受け入れ</a:t>
            </a:r>
          </a:p>
          <a:p>
            <a:pPr lvl="1"/>
            <a:r>
              <a:rPr lang="ja-JP" altLang="en-US" sz="2400" dirty="0" smtClean="0"/>
              <a:t>別名</a:t>
            </a:r>
            <a:r>
              <a:rPr lang="en-US" altLang="ja-JP" sz="2400" dirty="0" smtClean="0"/>
              <a:t> : </a:t>
            </a:r>
            <a:r>
              <a:rPr lang="ja-JP" altLang="en-US" sz="2400" dirty="0" smtClean="0"/>
              <a:t>歓迎用の扉</a:t>
            </a:r>
            <a:endParaRPr lang="en-US" altLang="ja-JP" sz="2400" dirty="0"/>
          </a:p>
          <a:p>
            <a:pPr lvl="1"/>
            <a:endParaRPr lang="en-US" altLang="ja-JP" sz="2400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1108464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 </a:t>
            </a:r>
            <a:r>
              <a:rPr kumimoji="1" lang="ja-JP" altLang="en-US" dirty="0" smtClean="0"/>
              <a:t>ウェイハンドシェイク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smtClean="0"/>
              <a:t>TCP </a:t>
            </a:r>
            <a:r>
              <a:rPr lang="ja-JP" altLang="en-US" sz="2800" dirty="0" smtClean="0"/>
              <a:t>ソケット生成時のクライアントの動作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歓迎用の扉のアドレスを指定</a:t>
            </a:r>
            <a:endParaRPr lang="en-US" altLang="ja-JP" sz="2400" dirty="0" smtClean="0"/>
          </a:p>
          <a:p>
            <a:pPr lvl="2"/>
            <a:r>
              <a:rPr lang="ja-JP" altLang="en-US" sz="2200" dirty="0" smtClean="0"/>
              <a:t>これを用いてデータをやりとり</a:t>
            </a:r>
            <a:endParaRPr lang="en-US" altLang="ja-JP" sz="2200" dirty="0" smtClean="0"/>
          </a:p>
          <a:p>
            <a:pPr lvl="2"/>
            <a:r>
              <a:rPr lang="ja-JP" altLang="en-US" sz="2200" dirty="0"/>
              <a:t>接続が</a:t>
            </a:r>
            <a:r>
              <a:rPr lang="ja-JP" altLang="en-US" sz="2200" dirty="0" smtClean="0"/>
              <a:t>特定のクライアントのみに可能</a:t>
            </a:r>
            <a:endParaRPr lang="en-US" altLang="ja-JP" sz="2200" dirty="0" smtClean="0"/>
          </a:p>
          <a:p>
            <a:pPr lvl="1"/>
            <a:r>
              <a:rPr lang="ja-JP" altLang="en-US" sz="2400" dirty="0" smtClean="0"/>
              <a:t>生成後にサーバと</a:t>
            </a:r>
            <a:r>
              <a:rPr lang="en-US" altLang="ja-JP" sz="2400" dirty="0" smtClean="0"/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3 </a:t>
            </a:r>
            <a:r>
              <a:rPr lang="ja-JP" altLang="en-US" sz="2400" dirty="0" smtClean="0">
                <a:solidFill>
                  <a:srgbClr val="FF0000"/>
                </a:solidFill>
              </a:rPr>
              <a:t>ウェイハンドシェイク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lvl="2"/>
            <a:r>
              <a:rPr lang="en-US" altLang="ja-JP" sz="2000" dirty="0" smtClean="0"/>
              <a:t>TCP </a:t>
            </a:r>
            <a:r>
              <a:rPr lang="ja-JP" altLang="en-US" sz="2000" dirty="0" smtClean="0"/>
              <a:t>接続の確立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トランスポート層で実行</a:t>
            </a:r>
            <a:endParaRPr lang="en-US" altLang="ja-JP" sz="20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ja-JP" altLang="en-US" sz="2000" dirty="0" smtClean="0"/>
              <a:t>クライアントはサーバの歓迎用の扉のノック</a:t>
            </a:r>
            <a:endParaRPr lang="en-US" altLang="ja-JP" sz="20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ja-JP" altLang="en-US" sz="2000" dirty="0" smtClean="0"/>
              <a:t>サーバはノックを検知</a:t>
            </a:r>
            <a:endParaRPr lang="en-US" altLang="ja-JP" sz="2000" dirty="0"/>
          </a:p>
          <a:p>
            <a:pPr marL="1371600" lvl="2" indent="-457200">
              <a:buFont typeface="+mj-lt"/>
              <a:buAutoNum type="arabicPeriod"/>
            </a:pPr>
            <a:r>
              <a:rPr lang="ja-JP" altLang="en-US" sz="2000" dirty="0" smtClean="0"/>
              <a:t>ノックしたクライアントのみを通す新しい扉を作成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ja-JP" altLang="en-US" sz="2000" dirty="0"/>
              <a:t>通信を行うクライアント毎</a:t>
            </a:r>
            <a:r>
              <a:rPr lang="ja-JP" altLang="en-US" sz="2000" dirty="0" smtClean="0"/>
              <a:t>に新しい扉を作成</a:t>
            </a:r>
            <a:endParaRPr lang="en-US" altLang="ja-JP" sz="2000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75118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TCP </a:t>
            </a:r>
            <a:r>
              <a:rPr lang="ja-JP" altLang="en-US" dirty="0"/>
              <a:t>クライアント</a:t>
            </a:r>
            <a:r>
              <a:rPr lang="en-US" altLang="ja-JP" dirty="0"/>
              <a:t> 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4819545"/>
            <a:ext cx="7886700" cy="1536806"/>
          </a:xfrm>
        </p:spPr>
        <p:txBody>
          <a:bodyPr lIns="90000" tIns="46800" rIns="90000" bIns="4680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ja-JP" dirty="0"/>
              <a:t>L1-L4, L9-L10 : UDP</a:t>
            </a:r>
            <a:r>
              <a:rPr lang="ja-JP" altLang="en-US" dirty="0"/>
              <a:t> クライアントとほとんど同じ動作</a:t>
            </a:r>
            <a:endParaRPr lang="en-US" altLang="ja-JP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ja-JP" dirty="0"/>
              <a:t>L5 : </a:t>
            </a:r>
            <a:r>
              <a:rPr lang="ja-JP" altLang="en-US" dirty="0"/>
              <a:t>サーバ側のアドレスを指定し</a:t>
            </a:r>
            <a:r>
              <a:rPr lang="en-US" altLang="ja-JP" dirty="0"/>
              <a:t> TCP </a:t>
            </a:r>
            <a:r>
              <a:rPr lang="ja-JP" altLang="en-US" dirty="0"/>
              <a:t>接続を</a:t>
            </a:r>
            <a:r>
              <a:rPr lang="ja-JP" altLang="en-US" dirty="0" smtClean="0"/>
              <a:t>開始</a:t>
            </a:r>
            <a:endParaRPr lang="en-US" altLang="ja-JP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ja-JP" altLang="en-US" dirty="0" smtClean="0"/>
              <a:t>実行後</a:t>
            </a:r>
            <a:r>
              <a:rPr lang="en-US" altLang="ja-JP" dirty="0" smtClean="0"/>
              <a:t> </a:t>
            </a:r>
            <a:r>
              <a:rPr lang="en-US" altLang="ja-JP" dirty="0"/>
              <a:t>3 </a:t>
            </a:r>
            <a:r>
              <a:rPr lang="ja-JP" altLang="en-US" dirty="0"/>
              <a:t>ウェイハンドシェイクで</a:t>
            </a:r>
            <a:r>
              <a:rPr lang="en-US" altLang="ja-JP" dirty="0"/>
              <a:t> TCP</a:t>
            </a:r>
            <a:r>
              <a:rPr lang="ja-JP" altLang="en-US" dirty="0"/>
              <a:t> 接続を確立</a:t>
            </a:r>
            <a:endParaRPr lang="en-US" altLang="ja-JP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ja-JP" dirty="0"/>
              <a:t>L6 : sentence </a:t>
            </a:r>
            <a:r>
              <a:rPr lang="ja-JP" altLang="en-US" dirty="0"/>
              <a:t>に改行コードまで文字列を代入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46" b="4196"/>
          <a:stretch/>
        </p:blipFill>
        <p:spPr>
          <a:xfrm>
            <a:off x="628650" y="1009804"/>
            <a:ext cx="7255261" cy="3753704"/>
          </a:xfrm>
          <a:prstGeom prst="rect">
            <a:avLst/>
          </a:prstGeom>
        </p:spPr>
      </p:pic>
      <p:sp>
        <p:nvSpPr>
          <p:cNvPr id="8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618319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TCP 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 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4861577"/>
            <a:ext cx="7886700" cy="1438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-JP" dirty="0"/>
              <a:t>L7 : TCP </a:t>
            </a:r>
            <a:r>
              <a:rPr lang="ja-JP" altLang="en-US" dirty="0"/>
              <a:t>接続に</a:t>
            </a:r>
            <a:r>
              <a:rPr lang="en-US" altLang="ja-JP" dirty="0"/>
              <a:t> sentence </a:t>
            </a:r>
            <a:r>
              <a:rPr lang="ja-JP" altLang="en-US" dirty="0"/>
              <a:t>の文字列のバイト</a:t>
            </a:r>
            <a:r>
              <a:rPr lang="ja-JP" altLang="en-US" dirty="0" smtClean="0"/>
              <a:t>を送信</a:t>
            </a:r>
            <a:endParaRPr lang="en-US" altLang="ja-JP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-JP" dirty="0" smtClean="0"/>
              <a:t>UDP </a:t>
            </a:r>
            <a:r>
              <a:rPr lang="ja-JP" altLang="en-US" dirty="0" smtClean="0"/>
              <a:t>と異なりパケット作成と宛先アドレスは不要</a:t>
            </a:r>
            <a:endParaRPr lang="en-US" altLang="ja-JP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ja-JP" altLang="en-US" dirty="0" smtClean="0"/>
              <a:t>クライアントはサーバからバイト返還を待機</a:t>
            </a:r>
            <a:endParaRPr kumimoji="1" lang="en-US" altLang="ja-JP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dirty="0" smtClean="0"/>
              <a:t>L8 : </a:t>
            </a:r>
            <a:r>
              <a:rPr kumimoji="1" lang="en-US" altLang="ja-JP" dirty="0" err="1" smtClean="0"/>
              <a:t>modifiedSentence</a:t>
            </a:r>
            <a:r>
              <a:rPr kumimoji="1" lang="ja-JP" altLang="en-US" dirty="0" smtClean="0"/>
              <a:t>にバイトの文字列を格納</a:t>
            </a: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46" b="4196"/>
          <a:stretch/>
        </p:blipFill>
        <p:spPr>
          <a:xfrm>
            <a:off x="628650" y="1009804"/>
            <a:ext cx="7255261" cy="3753704"/>
          </a:xfrm>
          <a:prstGeom prst="rect">
            <a:avLst/>
          </a:prstGeom>
        </p:spPr>
      </p:pic>
      <p:sp>
        <p:nvSpPr>
          <p:cNvPr id="9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1968941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TCP </a:t>
            </a:r>
            <a:r>
              <a:rPr lang="ja-JP" altLang="en-US" dirty="0"/>
              <a:t>サーバ</a:t>
            </a:r>
            <a:r>
              <a:rPr lang="en-US" altLang="ja-JP" dirty="0"/>
              <a:t> 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5010587"/>
            <a:ext cx="7886700" cy="1438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-JP" dirty="0"/>
              <a:t>L1-L4, L6, L9-L11 : UDP </a:t>
            </a:r>
            <a:r>
              <a:rPr lang="ja-JP" altLang="en-US" dirty="0"/>
              <a:t>サーバとほぼ同じ動作</a:t>
            </a:r>
            <a:endParaRPr lang="en-US" altLang="ja-JP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-JP" dirty="0"/>
              <a:t>L5 : </a:t>
            </a:r>
            <a:r>
              <a:rPr lang="ja-JP" altLang="en-US" dirty="0"/>
              <a:t>クライアントからの</a:t>
            </a:r>
            <a:r>
              <a:rPr lang="en-US" altLang="ja-JP" dirty="0"/>
              <a:t> TCP </a:t>
            </a:r>
            <a:r>
              <a:rPr lang="ja-JP" altLang="en-US" dirty="0"/>
              <a:t>通信リクエストの</a:t>
            </a:r>
            <a:r>
              <a:rPr lang="ja-JP" altLang="en-US" dirty="0" smtClean="0"/>
              <a:t>受信</a:t>
            </a:r>
            <a:endParaRPr lang="en-US" altLang="ja-JP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ja-JP" altLang="en-US" dirty="0" smtClean="0"/>
              <a:t>引数</a:t>
            </a:r>
            <a:r>
              <a:rPr lang="ja-JP" altLang="en-US" dirty="0"/>
              <a:t>はリクエストを受け付けているキューの</a:t>
            </a:r>
            <a:r>
              <a:rPr lang="ja-JP" altLang="en-US" dirty="0" smtClean="0"/>
              <a:t>数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" r="1699" b="3823"/>
          <a:stretch/>
        </p:blipFill>
        <p:spPr>
          <a:xfrm>
            <a:off x="628650" y="1011507"/>
            <a:ext cx="7041188" cy="3999080"/>
          </a:xfrm>
          <a:prstGeom prst="rect">
            <a:avLst/>
          </a:prstGeom>
        </p:spPr>
      </p:pic>
      <p:sp>
        <p:nvSpPr>
          <p:cNvPr id="10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1002001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TCP </a:t>
            </a:r>
            <a:r>
              <a:rPr lang="ja-JP" altLang="en-US" dirty="0"/>
              <a:t>サーバ</a:t>
            </a:r>
            <a:r>
              <a:rPr lang="en-US" altLang="ja-JP" dirty="0"/>
              <a:t> 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5010743"/>
            <a:ext cx="8058150" cy="1438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-JP" dirty="0"/>
              <a:t>L8</a:t>
            </a:r>
            <a:r>
              <a:rPr lang="ja-JP" altLang="en-US" dirty="0"/>
              <a:t> </a:t>
            </a:r>
            <a:r>
              <a:rPr lang="en-US" altLang="ja-JP" dirty="0"/>
              <a:t>: </a:t>
            </a:r>
            <a:r>
              <a:rPr lang="ja-JP" altLang="en-US" dirty="0"/>
              <a:t>ノックしたクライアント</a:t>
            </a:r>
            <a:r>
              <a:rPr lang="ja-JP" altLang="en-US" dirty="0" smtClean="0"/>
              <a:t>のみ通す</a:t>
            </a:r>
            <a:r>
              <a:rPr lang="ja-JP" altLang="en-US" dirty="0"/>
              <a:t>ソケットを</a:t>
            </a:r>
            <a:r>
              <a:rPr lang="ja-JP" altLang="en-US" dirty="0" smtClean="0"/>
              <a:t>作成</a:t>
            </a:r>
            <a:endParaRPr lang="en-US" altLang="ja-JP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ja-JP" altLang="en-US" dirty="0" smtClean="0"/>
              <a:t>その後</a:t>
            </a:r>
            <a:r>
              <a:rPr lang="ja-JP" altLang="en-US" dirty="0"/>
              <a:t>ハンドシェイクを実行し</a:t>
            </a:r>
            <a:r>
              <a:rPr lang="en-US" altLang="ja-JP" dirty="0"/>
              <a:t> TCP </a:t>
            </a:r>
            <a:r>
              <a:rPr lang="ja-JP" altLang="en-US" dirty="0"/>
              <a:t>接続を</a:t>
            </a:r>
            <a:r>
              <a:rPr lang="ja-JP" altLang="en-US" dirty="0" smtClean="0"/>
              <a:t>確立</a:t>
            </a:r>
            <a:endParaRPr lang="en-US" altLang="ja-JP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-JP" dirty="0" smtClean="0"/>
              <a:t>L12 </a:t>
            </a:r>
            <a:r>
              <a:rPr lang="en-US" altLang="ja-JP" dirty="0"/>
              <a:t>: </a:t>
            </a:r>
            <a:r>
              <a:rPr lang="en-US" altLang="ja-JP" dirty="0" smtClean="0"/>
              <a:t>L8 </a:t>
            </a:r>
            <a:r>
              <a:rPr lang="ja-JP" altLang="en-US" dirty="0" smtClean="0"/>
              <a:t>で</a:t>
            </a:r>
            <a:r>
              <a:rPr lang="ja-JP" altLang="en-US" dirty="0"/>
              <a:t>生成した通信用ソケットを</a:t>
            </a:r>
            <a:r>
              <a:rPr lang="ja-JP" altLang="en-US" dirty="0" smtClean="0"/>
              <a:t>閉鎖</a:t>
            </a:r>
            <a:endParaRPr lang="en-US" altLang="ja-JP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-JP" dirty="0" err="1" smtClean="0"/>
              <a:t>serverSocket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は開いたままで他クライアントが文字を送信可能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" r="1699" b="3823"/>
          <a:stretch/>
        </p:blipFill>
        <p:spPr>
          <a:xfrm>
            <a:off x="628651" y="1011663"/>
            <a:ext cx="7041188" cy="3999080"/>
          </a:xfrm>
          <a:prstGeom prst="rect">
            <a:avLst/>
          </a:prstGeom>
        </p:spPr>
      </p:pic>
      <p:sp>
        <p:nvSpPr>
          <p:cNvPr id="9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826841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585" y="0"/>
            <a:ext cx="8198827" cy="91173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TCP </a:t>
            </a:r>
            <a:r>
              <a:rPr lang="ja-JP" altLang="en-US" dirty="0" smtClean="0"/>
              <a:t>クライアントサーバ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2585" y="1042021"/>
            <a:ext cx="3780608" cy="5184043"/>
          </a:xfrm>
        </p:spPr>
        <p:txBody>
          <a:bodyPr/>
          <a:lstStyle/>
          <a:p>
            <a:r>
              <a:rPr kumimoji="1" lang="ja-JP" altLang="en-US" dirty="0" smtClean="0"/>
              <a:t>サーバの実行</a:t>
            </a:r>
            <a:r>
              <a:rPr lang="ja-JP" altLang="en-US" dirty="0" smtClean="0"/>
              <a:t>を</a:t>
            </a:r>
            <a:r>
              <a:rPr lang="en-US" altLang="ja-JP" dirty="0" smtClean="0"/>
              <a:t> s</a:t>
            </a:r>
          </a:p>
          <a:p>
            <a:r>
              <a:rPr lang="ja-JP" altLang="en-US" dirty="0" smtClean="0"/>
              <a:t>クライアントの実行を</a:t>
            </a:r>
            <a:r>
              <a:rPr lang="en-US" altLang="ja-JP" dirty="0" smtClean="0"/>
              <a:t> c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起動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s,c</a:t>
            </a:r>
            <a:r>
              <a:rPr kumimoji="1" lang="en-US" altLang="ja-JP" dirty="0" smtClean="0"/>
              <a:t>)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 smtClean="0"/>
              <a:t>プロセス生成</a:t>
            </a:r>
            <a:r>
              <a:rPr lang="en-US" altLang="ja-JP" sz="2400" dirty="0" smtClean="0"/>
              <a:t> (</a:t>
            </a:r>
            <a:r>
              <a:rPr lang="en-US" altLang="ja-JP" sz="2400" dirty="0" err="1" smtClean="0"/>
              <a:t>s,c</a:t>
            </a:r>
            <a:r>
              <a:rPr lang="en-US" altLang="ja-JP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通信開始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s,c</a:t>
            </a:r>
            <a:r>
              <a:rPr lang="en-US" altLang="ja-JP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受信待ち</a:t>
            </a:r>
            <a:r>
              <a:rPr lang="en-US" altLang="ja-JP" dirty="0" smtClean="0"/>
              <a:t> (s)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要求送信</a:t>
            </a:r>
            <a:r>
              <a:rPr lang="en-US" altLang="ja-JP" dirty="0" smtClean="0"/>
              <a:t> (c)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要求を読み込み返信</a:t>
            </a:r>
            <a:r>
              <a:rPr lang="en-US" altLang="ja-JP" dirty="0" smtClean="0"/>
              <a:t> (s)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返信を読み閉鎖</a:t>
            </a:r>
            <a:r>
              <a:rPr lang="en-US" altLang="ja-JP" dirty="0" smtClean="0"/>
              <a:t> (c)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29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260" y="1042021"/>
            <a:ext cx="5116740" cy="5019145"/>
          </a:xfrm>
          <a:prstGeom prst="rect">
            <a:avLst/>
          </a:prstGeom>
        </p:spPr>
      </p:pic>
      <p:sp>
        <p:nvSpPr>
          <p:cNvPr id="8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106432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 smtClean="0"/>
              <a:t>ホスト</a:t>
            </a:r>
            <a:r>
              <a:rPr lang="en-US" altLang="ja-JP" sz="2800" dirty="0" smtClean="0"/>
              <a:t> (</a:t>
            </a:r>
            <a:r>
              <a:rPr lang="ja-JP" altLang="en-US" sz="2800" dirty="0"/>
              <a:t>ピア</a:t>
            </a:r>
            <a:r>
              <a:rPr lang="en-US" altLang="ja-JP" sz="2800" dirty="0" smtClean="0"/>
              <a:t>) </a:t>
            </a:r>
            <a:r>
              <a:rPr lang="ja-JP" altLang="en-US" sz="2800" dirty="0" smtClean="0"/>
              <a:t>の組が</a:t>
            </a:r>
            <a:r>
              <a:rPr lang="ja-JP" altLang="en-US" sz="2800" dirty="0"/>
              <a:t>直接</a:t>
            </a:r>
            <a:r>
              <a:rPr lang="ja-JP" altLang="en-US" sz="2800" dirty="0" smtClean="0"/>
              <a:t>通信</a:t>
            </a:r>
            <a:endParaRPr lang="en-US" altLang="ja-JP" sz="2800" dirty="0" smtClean="0"/>
          </a:p>
          <a:p>
            <a:r>
              <a:rPr lang="ja-JP" altLang="en-US" sz="2800" dirty="0"/>
              <a:t>サービスプロバイダが</a:t>
            </a:r>
            <a:r>
              <a:rPr lang="ja-JP" altLang="en-US" sz="2800" dirty="0" smtClean="0"/>
              <a:t>不要</a:t>
            </a:r>
            <a:endParaRPr lang="en-US" altLang="ja-JP" sz="2800" dirty="0" smtClean="0"/>
          </a:p>
          <a:p>
            <a:pPr lvl="1"/>
            <a:r>
              <a:rPr lang="ja-JP" altLang="en-US" sz="2400" dirty="0"/>
              <a:t>ユーザ側が</a:t>
            </a:r>
            <a:r>
              <a:rPr lang="ja-JP" altLang="en-US" sz="2400" dirty="0" smtClean="0"/>
              <a:t>通信</a:t>
            </a:r>
            <a:endParaRPr lang="en-US" altLang="ja-JP" sz="2800" dirty="0" smtClean="0"/>
          </a:p>
          <a:p>
            <a:r>
              <a:rPr lang="ja-JP" altLang="en-US" sz="2800" dirty="0" smtClean="0"/>
              <a:t>アプリケーション例</a:t>
            </a:r>
            <a:endParaRPr lang="ja-JP" altLang="en-US" dirty="0"/>
          </a:p>
          <a:p>
            <a:pPr lvl="1"/>
            <a:r>
              <a:rPr lang="ja-JP" altLang="en-US" sz="2400" dirty="0">
                <a:solidFill>
                  <a:srgbClr val="FF0000"/>
                </a:solidFill>
              </a:rPr>
              <a:t>ファイル分配</a:t>
            </a:r>
          </a:p>
          <a:p>
            <a:pPr lvl="2"/>
            <a:r>
              <a:rPr lang="ja-JP" altLang="en-US" sz="2000" dirty="0"/>
              <a:t>単一のピアから複数のピアへファイルを</a:t>
            </a:r>
            <a:r>
              <a:rPr lang="ja-JP" altLang="en-US" sz="2000" dirty="0" smtClean="0"/>
              <a:t>送信</a:t>
            </a:r>
            <a:endParaRPr lang="ja-JP" altLang="en-US" dirty="0"/>
          </a:p>
          <a:p>
            <a:pPr lvl="1"/>
            <a:r>
              <a:rPr lang="ja-JP" altLang="en-US" sz="2400" dirty="0">
                <a:solidFill>
                  <a:srgbClr val="FF0000"/>
                </a:solidFill>
              </a:rPr>
              <a:t>分散データベース</a:t>
            </a:r>
          </a:p>
          <a:p>
            <a:pPr lvl="2"/>
            <a:r>
              <a:rPr lang="en-US" altLang="ja-JP" sz="2000" dirty="0"/>
              <a:t>Distributed Hash </a:t>
            </a:r>
            <a:r>
              <a:rPr lang="en-US" altLang="ja-JP" sz="2000" dirty="0" smtClean="0"/>
              <a:t>Tables </a:t>
            </a:r>
            <a:r>
              <a:rPr lang="en-US" altLang="ja-JP" sz="2000" dirty="0"/>
              <a:t>(DHT) 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492369" y="0"/>
            <a:ext cx="8311661" cy="911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Peer</a:t>
            </a:r>
            <a:r>
              <a:rPr lang="ja-JP" altLang="en-US" dirty="0" smtClean="0"/>
              <a:t> </a:t>
            </a:r>
            <a:r>
              <a:rPr lang="en-US" altLang="ja-JP" dirty="0" smtClean="0"/>
              <a:t>to Peer (P2P)</a:t>
            </a:r>
            <a:r>
              <a:rPr lang="ja-JP" altLang="en-US" dirty="0" smtClean="0"/>
              <a:t> アプリケーション</a:t>
            </a:r>
            <a:endParaRPr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72398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800" dirty="0" smtClean="0"/>
              <a:t>P2P</a:t>
            </a:r>
          </a:p>
          <a:p>
            <a:pPr lvl="1"/>
            <a:r>
              <a:rPr lang="ja-JP" altLang="en-US" sz="2400" dirty="0" smtClean="0"/>
              <a:t>ピアの直接通信</a:t>
            </a:r>
            <a:endParaRPr lang="en-US" altLang="ja-JP" sz="2400" dirty="0"/>
          </a:p>
          <a:p>
            <a:pPr lvl="1"/>
            <a:r>
              <a:rPr kumimoji="1" lang="en-US" altLang="ja-JP" sz="2200" dirty="0" err="1" smtClean="0"/>
              <a:t>BitTorrent</a:t>
            </a:r>
            <a:endParaRPr kumimoji="1" lang="en-US" altLang="ja-JP" sz="2200" dirty="0" smtClean="0"/>
          </a:p>
          <a:p>
            <a:pPr lvl="2"/>
            <a:r>
              <a:rPr lang="en-US" altLang="ja-JP" sz="2000" dirty="0"/>
              <a:t>r</a:t>
            </a:r>
            <a:r>
              <a:rPr lang="en-US" altLang="ja-JP" sz="2000" dirty="0" smtClean="0"/>
              <a:t>arest first</a:t>
            </a:r>
          </a:p>
          <a:p>
            <a:pPr lvl="2"/>
            <a:r>
              <a:rPr kumimoji="1" lang="en-US" altLang="ja-JP" sz="2000" dirty="0" err="1" smtClean="0"/>
              <a:t>unchoked</a:t>
            </a:r>
            <a:endParaRPr kumimoji="1" lang="en-US" altLang="ja-JP" sz="2000" dirty="0" smtClean="0"/>
          </a:p>
          <a:p>
            <a:pPr lvl="1"/>
            <a:r>
              <a:rPr lang="en-US" altLang="ja-JP" sz="2400" dirty="0" smtClean="0"/>
              <a:t>DHT</a:t>
            </a:r>
          </a:p>
          <a:p>
            <a:pPr lvl="2"/>
            <a:r>
              <a:rPr lang="ja-JP" altLang="en-US" sz="2000" dirty="0" smtClean="0"/>
              <a:t>円形</a:t>
            </a:r>
            <a:r>
              <a:rPr lang="en-US" altLang="ja-JP" sz="2000" dirty="0" smtClean="0"/>
              <a:t> DHT</a:t>
            </a:r>
          </a:p>
          <a:p>
            <a:pPr lvl="2"/>
            <a:r>
              <a:rPr lang="ja-JP" altLang="en-US" sz="2000" dirty="0" smtClean="0"/>
              <a:t>ピアチャーン</a:t>
            </a:r>
            <a:endParaRPr lang="en-US" altLang="ja-JP" sz="2000" dirty="0" smtClean="0"/>
          </a:p>
          <a:p>
            <a:r>
              <a:rPr kumimoji="1" lang="ja-JP" altLang="en-US" sz="2800" dirty="0" smtClean="0"/>
              <a:t>ソケットプログラミング</a:t>
            </a:r>
            <a:endParaRPr kumimoji="1" lang="en-US" altLang="ja-JP" sz="2800" dirty="0" smtClean="0"/>
          </a:p>
          <a:p>
            <a:pPr lvl="1"/>
            <a:r>
              <a:rPr lang="en-US" altLang="ja-JP" sz="2400" dirty="0" smtClean="0"/>
              <a:t>UDP</a:t>
            </a:r>
          </a:p>
          <a:p>
            <a:pPr lvl="2"/>
            <a:r>
              <a:rPr lang="ja-JP" altLang="en-US" sz="2000" dirty="0"/>
              <a:t>送信前にパケットへ宛先アドレスを送信</a:t>
            </a:r>
            <a:endParaRPr lang="en-US" altLang="ja-JP" sz="2000" dirty="0" smtClean="0"/>
          </a:p>
          <a:p>
            <a:pPr lvl="1"/>
            <a:r>
              <a:rPr kumimoji="1" lang="en-US" altLang="ja-JP" sz="2400" dirty="0" smtClean="0"/>
              <a:t>TCP</a:t>
            </a:r>
          </a:p>
          <a:p>
            <a:pPr lvl="2"/>
            <a:r>
              <a:rPr lang="en-US" altLang="ja-JP" sz="2000" dirty="0" smtClean="0"/>
              <a:t>3</a:t>
            </a:r>
            <a:r>
              <a:rPr lang="ja-JP" altLang="en-US" sz="2000" dirty="0" smtClean="0"/>
              <a:t> ウェイハンドシェイク</a:t>
            </a:r>
            <a:endParaRPr kumimoji="1" lang="en-US" altLang="ja-JP" sz="2000" dirty="0" smtClean="0"/>
          </a:p>
          <a:p>
            <a:pPr lvl="2"/>
            <a:endParaRPr kumimoji="1" lang="en-US" altLang="ja-JP" sz="2200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E99A-557F-F545-A49F-18CFEE1ED394}" type="datetime5">
              <a:rPr kumimoji="1" lang="ja-JP" altLang="en-US" smtClean="0"/>
              <a:t>2019/02/16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75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ファイル分配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6549" y="1061884"/>
            <a:ext cx="7988801" cy="5294467"/>
          </a:xfrm>
        </p:spPr>
        <p:txBody>
          <a:bodyPr/>
          <a:lstStyle/>
          <a:p>
            <a:r>
              <a:rPr lang="ja-JP" altLang="en-US" sz="2800" dirty="0" smtClean="0"/>
              <a:t>単一ホストから多数のピアにファイルを送信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クライアントサーバ構造</a:t>
            </a:r>
            <a:endParaRPr lang="en-US" altLang="ja-JP" sz="2400" dirty="0" smtClean="0"/>
          </a:p>
          <a:p>
            <a:pPr lvl="2"/>
            <a:r>
              <a:rPr lang="ja-JP" altLang="en-US" sz="2000" dirty="0" smtClean="0"/>
              <a:t>サーバがファイルのコピーをピアに送信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処理能力が必要</a:t>
            </a:r>
            <a:endParaRPr lang="en-US" altLang="ja-JP" sz="2000" dirty="0" smtClean="0"/>
          </a:p>
          <a:p>
            <a:pPr lvl="1"/>
            <a:r>
              <a:rPr lang="en-US" altLang="ja-JP" sz="2400" dirty="0" smtClean="0"/>
              <a:t>P2P</a:t>
            </a:r>
            <a:r>
              <a:rPr lang="ja-JP" altLang="en-US" sz="2400" dirty="0" smtClean="0"/>
              <a:t>構造</a:t>
            </a:r>
            <a:endParaRPr lang="en-US" altLang="ja-JP" sz="2400" dirty="0" smtClean="0"/>
          </a:p>
          <a:p>
            <a:pPr lvl="2"/>
            <a:r>
              <a:rPr lang="ja-JP" altLang="en-US" sz="2000" dirty="0" smtClean="0">
                <a:solidFill>
                  <a:srgbClr val="0070C0"/>
                </a:solidFill>
              </a:rPr>
              <a:t>ピア側からファイルの一部を再分配可能</a:t>
            </a:r>
            <a:endParaRPr lang="en-US" altLang="ja-JP" sz="2000" dirty="0" smtClean="0">
              <a:solidFill>
                <a:srgbClr val="0070C0"/>
              </a:solidFill>
            </a:endParaRPr>
          </a:p>
          <a:p>
            <a:pPr lvl="2"/>
            <a:r>
              <a:rPr lang="ja-JP" altLang="en-US" sz="2000" dirty="0" smtClean="0">
                <a:solidFill>
                  <a:srgbClr val="0070C0"/>
                </a:solidFill>
              </a:rPr>
              <a:t>サーバの帯域を占有せず送信可能</a:t>
            </a:r>
            <a:endParaRPr lang="en-US" altLang="ja-JP" sz="2000" dirty="0">
              <a:solidFill>
                <a:srgbClr val="0070C0"/>
              </a:solidFill>
            </a:endParaRPr>
          </a:p>
          <a:p>
            <a:r>
              <a:rPr lang="en-US" altLang="ja-JP" sz="2800" dirty="0" err="1" smtClean="0">
                <a:solidFill>
                  <a:srgbClr val="FF0000"/>
                </a:solidFill>
              </a:rPr>
              <a:t>BitTorrent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sz="2400" dirty="0" smtClean="0"/>
              <a:t>P2P </a:t>
            </a:r>
            <a:r>
              <a:rPr lang="ja-JP" altLang="en-US" sz="2400" dirty="0" smtClean="0"/>
              <a:t>ファイル分配プロトコルの一種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最も一般的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8584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スケーラビリティ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sz="2800" dirty="0" smtClean="0"/>
                  <a:t>P2P </a:t>
                </a:r>
                <a:r>
                  <a:rPr lang="ja-JP" altLang="en-US" sz="2800" dirty="0" smtClean="0"/>
                  <a:t>構造とクライアントサーバ構造で</a:t>
                </a:r>
                <a:r>
                  <a:rPr lang="en-US" altLang="ja-JP" sz="2800" dirty="0" smtClean="0"/>
                  <a:t/>
                </a:r>
                <a:br>
                  <a:rPr lang="en-US" altLang="ja-JP" sz="2800" dirty="0" smtClean="0"/>
                </a:br>
                <a:r>
                  <a:rPr lang="ja-JP" altLang="en-US" sz="2800" dirty="0" smtClean="0"/>
                  <a:t>全てのピアへの送信にかかる時間を比較</a:t>
                </a:r>
                <a:endParaRPr lang="en-US" altLang="ja-JP" sz="2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altLang="ja-JP" sz="2400" b="0" i="1" smtClean="0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altLang="ja-JP" sz="2400" b="0" i="0" smtClean="0">
                        <a:latin typeface="Cambria Math" charset="0"/>
                      </a:rPr>
                      <m:t>: </m:t>
                    </m:r>
                  </m:oMath>
                </a14:m>
                <a:r>
                  <a:rPr lang="ja-JP" altLang="en-US" sz="2400" dirty="0" smtClean="0"/>
                  <a:t>サーバからの送信速度</a:t>
                </a:r>
                <a:endParaRPr lang="en-US" altLang="ja-JP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 : </a:t>
                </a:r>
                <a:r>
                  <a:rPr kumimoji="1" lang="en-US" altLang="ja-JP" sz="2400" dirty="0" err="1" smtClean="0"/>
                  <a:t>i</a:t>
                </a:r>
                <a:r>
                  <a:rPr kumimoji="1" lang="en-US" altLang="ja-JP" sz="2400" dirty="0" smtClean="0"/>
                  <a:t> </a:t>
                </a:r>
                <a:r>
                  <a:rPr kumimoji="1" lang="ja-JP" altLang="en-US" sz="2400" dirty="0" smtClean="0"/>
                  <a:t>番目のピアの受信速度</a:t>
                </a:r>
                <a:r>
                  <a:rPr kumimoji="1" lang="en-US" altLang="ja-JP" sz="2400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ja-JP" sz="24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ja-JP" sz="2400" dirty="0" smtClean="0"/>
                  <a:t>:</a:t>
                </a:r>
                <a:r>
                  <a:rPr lang="ja-JP" altLang="en-US" sz="2400" dirty="0" smtClean="0"/>
                  <a:t> </a:t>
                </a:r>
                <a:r>
                  <a:rPr lang="en-US" altLang="ja-JP" sz="2400" dirty="0" err="1"/>
                  <a:t>i</a:t>
                </a:r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番目のピアの受信速度</a:t>
                </a:r>
                <a:endParaRPr lang="en-US" altLang="ja-JP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𝐹</m:t>
                    </m:r>
                  </m:oMath>
                </a14:m>
                <a:r>
                  <a:rPr lang="en-US" altLang="ja-JP" sz="2400" b="0" dirty="0" smtClean="0"/>
                  <a:t> :</a:t>
                </a:r>
                <a:r>
                  <a:rPr lang="ja-JP" altLang="en-US" sz="2400" b="0" dirty="0" smtClean="0"/>
                  <a:t> ファイルの大きさ</a:t>
                </a:r>
                <a:endParaRPr lang="en-US" altLang="ja-JP" sz="24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kumimoji="1" lang="en-US" altLang="ja-JP" sz="2400" dirty="0" smtClean="0"/>
                  <a:t> :</a:t>
                </a:r>
                <a:r>
                  <a:rPr kumimoji="1" lang="ja-JP" altLang="en-US" sz="2400" dirty="0" smtClean="0"/>
                  <a:t> 送信するピアの数</a:t>
                </a:r>
                <a:endParaRPr kumimoji="1" lang="en-US" altLang="ja-JP" sz="2400" dirty="0" smtClean="0"/>
              </a:p>
              <a:p>
                <a:pPr lvl="1"/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4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298" y="2473569"/>
            <a:ext cx="5048209" cy="4384431"/>
          </a:xfrm>
          <a:prstGeom prst="rect">
            <a:avLst/>
          </a:prstGeom>
        </p:spPr>
      </p:pic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13088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クライアントサーバ構造の送信時間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27538" y="1061884"/>
                <a:ext cx="8288216" cy="529446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800" dirty="0" smtClean="0"/>
                  <a:t>仮定</a:t>
                </a:r>
                <a:endParaRPr lang="en-US" altLang="ja-JP" sz="2800" dirty="0" smtClean="0"/>
              </a:p>
              <a:p>
                <a:pPr lvl="1"/>
                <a:r>
                  <a:rPr lang="ja-JP" altLang="en-US" sz="2400" dirty="0" smtClean="0"/>
                  <a:t>インターネット</a:t>
                </a:r>
                <a:r>
                  <a:rPr lang="ja-JP" altLang="en-US" sz="2400" dirty="0"/>
                  <a:t>が十分な帯域を</a:t>
                </a:r>
                <a:r>
                  <a:rPr lang="ja-JP" altLang="en-US" sz="2400" dirty="0" smtClean="0"/>
                  <a:t>保持</a:t>
                </a:r>
                <a:endParaRPr lang="en-US" altLang="ja-JP" sz="2400" dirty="0" smtClean="0"/>
              </a:p>
              <a:p>
                <a:pPr lvl="1"/>
                <a:r>
                  <a:rPr lang="ja-JP" altLang="en-US" sz="2400" dirty="0" smtClean="0"/>
                  <a:t>他</a:t>
                </a:r>
                <a:r>
                  <a:rPr lang="ja-JP" altLang="en-US" sz="2400" dirty="0"/>
                  <a:t>のネットワーク</a:t>
                </a:r>
                <a:r>
                  <a:rPr lang="ja-JP" altLang="en-US" sz="2400" dirty="0" smtClean="0"/>
                  <a:t>に不参加　</a:t>
                </a:r>
                <a:endParaRPr lang="en-US" altLang="ja-JP" sz="2400" dirty="0"/>
              </a:p>
              <a:p>
                <a:r>
                  <a:rPr lang="ja-JP" altLang="en-US" sz="2800" dirty="0" smtClean="0"/>
                  <a:t>サーバのピアへの送信</a:t>
                </a:r>
                <a:endParaRPr lang="en-US" altLang="ja-JP" sz="2800" dirty="0" smtClean="0"/>
              </a:p>
              <a:p>
                <a:pPr lvl="1"/>
                <a:r>
                  <a:rPr lang="ja-JP" altLang="en-US" sz="2400" dirty="0" smtClean="0"/>
                  <a:t>送信するデータの総容量</a:t>
                </a:r>
                <a:r>
                  <a:rPr lang="en-US" altLang="ja-JP" sz="2400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𝑁</m:t>
                    </m:r>
                    <m:r>
                      <a:rPr lang="en-US" altLang="ja-JP" sz="2400" i="1">
                        <a:latin typeface="Cambria Math" charset="0"/>
                      </a:rPr>
                      <m:t>𝐹</m:t>
                    </m:r>
                  </m:oMath>
                </a14:m>
                <a:r>
                  <a:rPr lang="en-US" altLang="ja-JP" sz="2400" dirty="0" smtClean="0"/>
                  <a:t> bit</a:t>
                </a:r>
              </a:p>
              <a:p>
                <a:pPr lvl="1"/>
                <a:r>
                  <a:rPr lang="ja-JP" altLang="en-US" sz="2400" dirty="0" smtClean="0"/>
                  <a:t>送信速度</a:t>
                </a:r>
                <a:r>
                  <a:rPr lang="en-US" altLang="ja-JP" sz="2400" dirty="0"/>
                  <a:t> </a:t>
                </a:r>
                <a:r>
                  <a:rPr lang="en-US" altLang="ja-JP" sz="2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 bit/hour</a:t>
                </a:r>
              </a:p>
              <a:p>
                <a:pPr lvl="1"/>
                <a:r>
                  <a:rPr lang="ja-JP" altLang="en-US" sz="2400" dirty="0" smtClean="0"/>
                  <a:t>送信時間</a:t>
                </a:r>
                <a:r>
                  <a:rPr lang="en-US" altLang="ja-JP" sz="2400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charset="0"/>
                      </a:rPr>
                      <m:t>𝑁𝐹</m:t>
                    </m:r>
                    <m:r>
                      <a:rPr lang="en-US" altLang="ja-JP" sz="2400" b="0" i="1" smtClean="0">
                        <a:latin typeface="Cambria Math" charset="0"/>
                      </a:rPr>
                      <m:t>/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ja-JP" altLang="en-US" sz="2400" dirty="0" smtClean="0"/>
                  <a:t> </a:t>
                </a:r>
                <a:r>
                  <a:rPr lang="en-US" altLang="ja-JP" sz="2400" dirty="0" smtClean="0"/>
                  <a:t>hour</a:t>
                </a:r>
                <a:endParaRPr lang="en-US" altLang="ja-JP" sz="2400" dirty="0"/>
              </a:p>
              <a:p>
                <a:r>
                  <a:rPr lang="ja-JP" altLang="en-US" sz="2800" dirty="0" smtClean="0"/>
                  <a:t>ピアの受信</a:t>
                </a:r>
                <a:endParaRPr lang="en-US" altLang="ja-JP" sz="2800" dirty="0" smtClean="0"/>
              </a:p>
              <a:p>
                <a:pPr lvl="1"/>
                <a:r>
                  <a:rPr lang="ja-JP" altLang="en-US" sz="2400" dirty="0" smtClean="0"/>
                  <a:t>最短受信速度</a:t>
                </a:r>
                <a:r>
                  <a:rPr lang="en-US" altLang="ja-JP" sz="2400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 dirty="0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charset="0"/>
                          </a:rPr>
                          <m:t>𝑚𝑖𝑛</m:t>
                        </m:r>
                      </m:sub>
                    </m:sSub>
                    <m:r>
                      <a:rPr lang="en-US" altLang="ja-JP" sz="2400" i="1" dirty="0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dirty="0" smtClean="0">
                        <a:latin typeface="Cambria Math" charset="0"/>
                      </a:rPr>
                      <m:t>min</m:t>
                    </m:r>
                    <m:r>
                      <a:rPr lang="en-US" altLang="ja-JP" sz="2400" b="0" i="1" dirty="0" smtClean="0">
                        <a:latin typeface="Cambria Math" charset="0"/>
                      </a:rPr>
                      <m:t>⁡</m:t>
                    </m:r>
                    <m:r>
                      <a:rPr lang="en-US" altLang="ja-JP" sz="2400" i="1" dirty="0" smtClean="0">
                        <a:latin typeface="Cambria Math" charset="0"/>
                      </a:rPr>
                      <m:t>{</m:t>
                    </m:r>
                    <m:sSub>
                      <m:sSubPr>
                        <m:ctrlPr>
                          <a:rPr lang="en-US" altLang="ja-JP" sz="2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 dirty="0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 dirty="0" smtClean="0">
                        <a:latin typeface="Cambria Math" charset="0"/>
                      </a:rPr>
                      <m:t>~</m:t>
                    </m:r>
                    <m:sSub>
                      <m:sSubPr>
                        <m:ctrlPr>
                          <a:rPr lang="en-US" altLang="ja-JP" sz="2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 dirty="0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i="1" dirty="0" smtClean="0">
                            <a:latin typeface="Cambria Math" charset="0"/>
                          </a:rPr>
                          <m:t>𝑁</m:t>
                        </m:r>
                      </m:sub>
                    </m:sSub>
                    <m:r>
                      <a:rPr lang="en-US" altLang="ja-JP" sz="2400" i="1" dirty="0">
                        <a:latin typeface="Cambria Math" charset="0"/>
                      </a:rPr>
                      <m:t>}</m:t>
                    </m:r>
                  </m:oMath>
                </a14:m>
                <a:r>
                  <a:rPr kumimoji="1" lang="en-US" altLang="ja-JP" sz="2400" dirty="0" smtClean="0"/>
                  <a:t> </a:t>
                </a:r>
                <a:r>
                  <a:rPr lang="en-US" altLang="ja-JP" sz="2400" dirty="0" smtClean="0"/>
                  <a:t>bit/hour</a:t>
                </a:r>
                <a:endParaRPr kumimoji="1" lang="en-US" altLang="ja-JP" sz="2400" dirty="0"/>
              </a:p>
              <a:p>
                <a:pPr lvl="1"/>
                <a:r>
                  <a:rPr lang="ja-JP" altLang="en-US" sz="2400" dirty="0" smtClean="0"/>
                  <a:t>受信時間は</a:t>
                </a:r>
                <a:r>
                  <a:rPr lang="en-US" altLang="ja-JP" sz="2400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charset="0"/>
                          </a:rPr>
                          <m:t>𝐹</m:t>
                        </m:r>
                        <m:r>
                          <a:rPr lang="en-US" altLang="ja-JP" sz="2400" b="0" i="1" dirty="0" smtClean="0">
                            <a:latin typeface="Cambria Math" charset="0"/>
                          </a:rPr>
                          <m:t>/</m:t>
                        </m:r>
                        <m:r>
                          <a:rPr lang="en-US" altLang="ja-JP" sz="2400" i="1" dirty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i="1" dirty="0">
                            <a:latin typeface="Cambria Math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kumimoji="1" lang="ja-JP" altLang="en-US" sz="2400" dirty="0" smtClean="0"/>
                  <a:t> </a:t>
                </a:r>
                <a:r>
                  <a:rPr kumimoji="1" lang="en-US" altLang="ja-JP" sz="2400" dirty="0" smtClean="0"/>
                  <a:t>hour</a:t>
                </a:r>
              </a:p>
              <a:p>
                <a:r>
                  <a:rPr lang="ja-JP" altLang="en-US" sz="2800" dirty="0" smtClean="0"/>
                  <a:t>送信にかかる時間</a:t>
                </a:r>
                <a:r>
                  <a:rPr lang="en-US" altLang="ja-JP" sz="2800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charset="0"/>
                          </a:rPr>
                          <m:t>𝐶𝑆</m:t>
                        </m:r>
                      </m:sub>
                    </m:sSub>
                    <m:r>
                      <a:rPr lang="en-US" altLang="ja-JP" b="0" i="1" dirty="0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 charset="0"/>
                      </a:rPr>
                      <m:t>max</m:t>
                    </m:r>
                    <m:r>
                      <a:rPr lang="en-US" altLang="ja-JP" b="0" i="1" dirty="0" smtClean="0">
                        <a:latin typeface="Cambria Math" charset="0"/>
                      </a:rPr>
                      <m:t>⁡{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charset="0"/>
                          </a:rPr>
                          <m:t>𝑁𝐹</m:t>
                        </m:r>
                      </m:num>
                      <m:den>
                        <m:sSub>
                          <m:sSub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altLang="ja-JP" b="0" i="1" dirty="0" smtClean="0">
                        <a:latin typeface="Cambria Math" charset="0"/>
                      </a:rPr>
                      <m:t>, 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charset="0"/>
                          </a:rPr>
                          <m:t>𝐹</m:t>
                        </m:r>
                      </m:num>
                      <m:den>
                        <m:sSub>
                          <m:sSubPr>
                            <m:ctrlPr>
                              <a:rPr lang="en-US" altLang="ja-JP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  <m:r>
                      <a:rPr lang="en-US" altLang="ja-JP" b="0" i="1" dirty="0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kumimoji="1" lang="en-US" altLang="ja-JP" sz="2000" dirty="0" smtClean="0"/>
                  <a:t> </a:t>
                </a:r>
                <a:r>
                  <a:rPr lang="en-US" altLang="ja-JP" sz="2000" dirty="0" smtClean="0"/>
                  <a:t>hour</a:t>
                </a:r>
                <a:endParaRPr kumimoji="1" lang="en-US" altLang="ja-JP" sz="2000" dirty="0" smtClean="0"/>
              </a:p>
              <a:p>
                <a:pPr lvl="1"/>
                <a:r>
                  <a:rPr lang="en-US" altLang="ja-JP" sz="2400" i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altLang="ja-JP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ja-JP" altLang="en-US" sz="2400" dirty="0" smtClean="0">
                    <a:solidFill>
                      <a:srgbClr val="0070C0"/>
                    </a:solidFill>
                  </a:rPr>
                  <a:t>が十分に大きい時</a:t>
                </a:r>
                <a:r>
                  <a:rPr lang="en-US" altLang="ja-JP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ja-JP" sz="2400" i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altLang="ja-JP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ja-JP" altLang="en-US" sz="2400" dirty="0" smtClean="0">
                    <a:solidFill>
                      <a:srgbClr val="0070C0"/>
                    </a:solidFill>
                  </a:rPr>
                  <a:t>の大きさに伴い線形に増加</a:t>
                </a:r>
                <a:endParaRPr kumimoji="1" lang="en-US" altLang="ja-JP" sz="2400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538" y="1061884"/>
                <a:ext cx="8288216" cy="5294467"/>
              </a:xfrm>
              <a:blipFill rotWithShape="0">
                <a:blip r:embed="rId3"/>
                <a:stretch>
                  <a:fillRect l="-1325" t="-2417" b="-23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14097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P2P</a:t>
            </a:r>
            <a:r>
              <a:rPr lang="ja-JP" altLang="en-US" dirty="0" smtClean="0"/>
              <a:t>構造の送信時間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61884"/>
                <a:ext cx="8515350" cy="565959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800" dirty="0" smtClean="0"/>
                  <a:t>サーバのピアへの送信</a:t>
                </a:r>
                <a:endParaRPr lang="en-US" altLang="ja-JP" sz="2800" dirty="0"/>
              </a:p>
              <a:p>
                <a:pPr lvl="1"/>
                <a:r>
                  <a:rPr lang="ja-JP" altLang="en-US" sz="2400" dirty="0" smtClean="0"/>
                  <a:t>最短の送信にかかる時間は</a:t>
                </a:r>
                <a:r>
                  <a:rPr lang="en-US" altLang="ja-JP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charset="0"/>
                      </a:rPr>
                      <m:t>𝐹</m:t>
                    </m:r>
                    <m:r>
                      <a:rPr lang="en-US" altLang="ja-JP" sz="2400" i="1">
                        <a:latin typeface="Cambria Math" charset="0"/>
                      </a:rPr>
                      <m:t>/</m:t>
                    </m:r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 hour</a:t>
                </a:r>
              </a:p>
              <a:p>
                <a:pPr lvl="1"/>
                <a:r>
                  <a:rPr lang="ja-JP" altLang="en-US" sz="2400" dirty="0" smtClean="0"/>
                  <a:t>サーバは一度だけアクセスリンクに送信</a:t>
                </a:r>
                <a:endParaRPr lang="en-US" altLang="ja-JP" sz="2400" dirty="0" smtClean="0"/>
              </a:p>
              <a:p>
                <a:r>
                  <a:rPr lang="ja-JP" altLang="en-US" sz="2800" dirty="0" smtClean="0"/>
                  <a:t>ピアの受信</a:t>
                </a:r>
                <a:endParaRPr lang="en-US" altLang="ja-JP" sz="2800" dirty="0" smtClean="0"/>
              </a:p>
              <a:p>
                <a:pPr lvl="1"/>
                <a:r>
                  <a:rPr lang="ja-JP" altLang="en-US" sz="2400" dirty="0"/>
                  <a:t>同様に受信</a:t>
                </a:r>
                <a:r>
                  <a:rPr lang="ja-JP" altLang="en-US" sz="2400" dirty="0" smtClean="0"/>
                  <a:t>時間</a:t>
                </a:r>
                <a:r>
                  <a:rPr lang="en-US" altLang="ja-JP" sz="2400" dirty="0"/>
                  <a:t> </a:t>
                </a:r>
                <a:r>
                  <a:rPr lang="en-US" altLang="ja-JP" sz="2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charset="0"/>
                          </a:rPr>
                          <m:t>𝐹</m:t>
                        </m:r>
                        <m:r>
                          <a:rPr lang="en-US" altLang="ja-JP" sz="2400" i="1" dirty="0">
                            <a:latin typeface="Cambria Math" charset="0"/>
                          </a:rPr>
                          <m:t>/</m:t>
                        </m:r>
                        <m:r>
                          <a:rPr lang="en-US" altLang="ja-JP" sz="2400" i="1" dirty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i="1" dirty="0">
                            <a:latin typeface="Cambria Math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ja-JP" altLang="en-US" sz="2400" dirty="0"/>
                  <a:t> </a:t>
                </a:r>
                <a:r>
                  <a:rPr lang="en-US" altLang="ja-JP" sz="2400" dirty="0" smtClean="0"/>
                  <a:t>hour</a:t>
                </a:r>
              </a:p>
              <a:p>
                <a:r>
                  <a:rPr lang="ja-JP" altLang="en-US" sz="2800" dirty="0" smtClean="0"/>
                  <a:t>システム全体の送信能力</a:t>
                </a:r>
                <a:endParaRPr lang="en-US" altLang="ja-JP" sz="2800" dirty="0"/>
              </a:p>
              <a:p>
                <a:pPr lvl="1"/>
                <a:r>
                  <a:rPr lang="ja-JP" altLang="en-US" sz="2400" dirty="0" smtClean="0"/>
                  <a:t>サーバと個々のピアの送信能力の和と同等</a:t>
                </a:r>
                <a:endParaRPr lang="en-US" altLang="ja-JP" sz="2400" dirty="0" smtClean="0"/>
              </a:p>
              <a:p>
                <a:pPr lvl="1"/>
                <a:r>
                  <a:rPr lang="ja-JP" altLang="en-US" sz="2400" dirty="0" smtClean="0"/>
                  <a:t>送信</a:t>
                </a:r>
                <a:r>
                  <a:rPr lang="ja-JP" altLang="en-US" sz="2400" dirty="0"/>
                  <a:t>するデータの</a:t>
                </a:r>
                <a:r>
                  <a:rPr lang="ja-JP" altLang="en-US" sz="2400" dirty="0" smtClean="0"/>
                  <a:t>総容量</a:t>
                </a:r>
                <a:r>
                  <a:rPr lang="en-US" altLang="ja-JP" sz="2400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charset="0"/>
                      </a:rPr>
                      <m:t>𝑁𝐹</m:t>
                    </m:r>
                  </m:oMath>
                </a14:m>
                <a:r>
                  <a:rPr lang="en-US" altLang="ja-JP" sz="2400" dirty="0"/>
                  <a:t> </a:t>
                </a:r>
                <a:r>
                  <a:rPr lang="en-US" altLang="ja-JP" sz="2400" dirty="0" smtClean="0"/>
                  <a:t>bit</a:t>
                </a:r>
              </a:p>
              <a:p>
                <a:pPr lvl="1"/>
                <a:r>
                  <a:rPr lang="ja-JP" altLang="en-US" sz="2400" dirty="0" smtClean="0"/>
                  <a:t>送信速度</a:t>
                </a:r>
                <a:r>
                  <a:rPr lang="en-US" altLang="ja-JP" sz="2400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lang="en-US" altLang="ja-JP" sz="2400" b="0" i="1" smtClean="0">
                        <a:latin typeface="Cambria Math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mr-IN" altLang="ja-JP" sz="2400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400" b="0" i="1" dirty="0" smtClean="0">
                            <a:latin typeface="Cambria Math" charset="0"/>
                          </a:rPr>
                          <m:t>𝑖</m:t>
                        </m:r>
                        <m:r>
                          <a:rPr lang="mr-IN" altLang="ja-JP" sz="2400" i="1" dirty="0" smtClean="0">
                            <a:latin typeface="Cambria Math" charset="0"/>
                          </a:rPr>
                          <m:t>=</m:t>
                        </m:r>
                        <m:r>
                          <a:rPr lang="en-US" altLang="ja-JP" sz="2400" b="0" i="1" dirty="0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altLang="ja-JP" sz="2400" b="0" i="1" dirty="0" smtClean="0">
                            <a:latin typeface="Cambria Math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ja-JP" sz="2400" dirty="0" smtClean="0"/>
                  <a:t> bit/hour</a:t>
                </a:r>
              </a:p>
              <a:p>
                <a:pPr lvl="1"/>
                <a:r>
                  <a:rPr lang="ja-JP" altLang="en-US" sz="2400" dirty="0"/>
                  <a:t>少なくとも配信</a:t>
                </a:r>
                <a:r>
                  <a:rPr lang="ja-JP" altLang="en-US" sz="2400" dirty="0" smtClean="0"/>
                  <a:t>時間</a:t>
                </a:r>
                <a:r>
                  <a:rPr lang="en-US" altLang="ja-JP" sz="2400" dirty="0"/>
                  <a:t> </a:t>
                </a:r>
                <a:r>
                  <a:rPr lang="en-US" altLang="ja-JP" sz="2400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charset="0"/>
                          </a:rPr>
                          <m:t>𝑁𝐹</m:t>
                        </m:r>
                      </m:num>
                      <m:den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mr-IN" altLang="ja-JP" sz="2400" i="1" dirty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sz="2400" i="1" dirty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mr-IN" altLang="ja-JP" sz="2400" i="1" dirty="0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altLang="ja-JP" sz="2400" i="1" dirty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400" i="1" dirty="0">
                                <a:latin typeface="Cambria Math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sz="2400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 dirty="0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ja-JP" sz="2400" i="1" dirty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altLang="ja-JP" sz="2400" dirty="0" smtClean="0"/>
                  <a:t> hour</a:t>
                </a:r>
                <a:endParaRPr lang="en-US" altLang="ja-JP" sz="2400" dirty="0"/>
              </a:p>
              <a:p>
                <a:r>
                  <a:rPr lang="ja-JP" altLang="en-US" sz="2800" dirty="0" smtClean="0"/>
                  <a:t>送信にかかる時間</a:t>
                </a:r>
                <a14:m>
                  <m:oMath xmlns:m="http://schemas.openxmlformats.org/officeDocument/2006/math">
                    <m:r>
                      <a:rPr lang="en-US" altLang="ja-JP" sz="2800" b="0" i="0" smtClean="0">
                        <a:latin typeface="Cambria Math" charset="0"/>
                      </a:rPr>
                      <m:t> :</m:t>
                    </m:r>
                    <m:r>
                      <a:rPr lang="en-US" altLang="ja-JP" sz="2800" b="0" i="1" smtClean="0">
                        <a:latin typeface="Cambria Math" charset="0"/>
                      </a:rPr>
                      <m:t>`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800" b="0" i="1" smtClean="0">
                            <a:latin typeface="Cambria Math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1" smtClean="0">
                            <a:latin typeface="Cambria Math" charset="0"/>
                          </a:rPr>
                          <m:t>p</m:t>
                        </m:r>
                      </m:sub>
                    </m:sSub>
                    <m:r>
                      <a:rPr lang="en-US" altLang="ja-JP" sz="2800" b="0" i="1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charset="0"/>
                      </a:rPr>
                      <m:t>max</m:t>
                    </m:r>
                    <m:r>
                      <a:rPr lang="en-US" altLang="ja-JP" sz="2800" b="0" i="0" smtClean="0">
                        <a:latin typeface="Cambria Math" charset="0"/>
                      </a:rPr>
                      <m:t> </m:t>
                    </m:r>
                    <m:r>
                      <a:rPr lang="en-US" altLang="ja-JP" sz="2800" b="0" i="1" smtClean="0">
                        <a:latin typeface="Cambria Math" charset="0"/>
                      </a:rPr>
                      <m:t>⁡{</m:t>
                    </m:r>
                    <m:f>
                      <m:fPr>
                        <m:ctrlPr>
                          <a:rPr lang="en-US" altLang="ja-JP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latin typeface="Cambria Math" charset="0"/>
                          </a:rPr>
                          <m:t>𝐹</m:t>
                        </m:r>
                      </m:num>
                      <m:den>
                        <m:sSub>
                          <m:sSubPr>
                            <m:ctrlPr>
                              <a:rPr lang="en-US" altLang="ja-JP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altLang="ja-JP" sz="2800" b="0" i="1" smtClean="0">
                        <a:latin typeface="Cambria Math" charset="0"/>
                      </a:rPr>
                      <m:t>,</m:t>
                    </m:r>
                    <m:f>
                      <m:fPr>
                        <m:ctrlPr>
                          <a:rPr lang="en-US" altLang="ja-JP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latin typeface="Cambria Math" charset="0"/>
                          </a:rPr>
                          <m:t>𝐹</m:t>
                        </m:r>
                      </m:num>
                      <m:den>
                        <m:sSub>
                          <m:sSubPr>
                            <m:ctrlPr>
                              <a:rPr lang="en-US" altLang="ja-JP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  <m:r>
                      <a:rPr lang="en-US" altLang="ja-JP" sz="2800" b="0" i="1" smtClean="0">
                        <a:latin typeface="Cambria Math" charset="0"/>
                      </a:rPr>
                      <m:t>,</m:t>
                    </m:r>
                    <m:f>
                      <m:fPr>
                        <m:ctrlPr>
                          <a:rPr lang="en-US" altLang="ja-JP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latin typeface="Cambria Math" charset="0"/>
                          </a:rPr>
                          <m:t>𝑁𝐹</m:t>
                        </m:r>
                      </m:num>
                      <m:den>
                        <m:sSub>
                          <m:sSubPr>
                            <m:ctrlPr>
                              <a:rPr lang="en-US" altLang="ja-JP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ja-JP" sz="2800" i="1">
                            <a:latin typeface="Cambria Math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mr-IN" altLang="ja-JP" sz="2800" i="1" dirty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sz="2800" i="1" dirty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mr-IN" altLang="ja-JP" sz="2800" i="1" dirty="0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altLang="ja-JP" sz="2800" i="1" dirty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800" i="1" dirty="0">
                                <a:latin typeface="Cambria Math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sz="2800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 dirty="0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ja-JP" sz="2800" i="1" dirty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ja-JP" sz="2800" b="0" i="1" dirty="0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altLang="ja-JP" sz="2800" dirty="0" smtClean="0"/>
                  <a:t> 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61884"/>
                <a:ext cx="8515350" cy="5659592"/>
              </a:xfrm>
              <a:blipFill rotWithShape="0">
                <a:blip r:embed="rId2"/>
                <a:stretch>
                  <a:fillRect l="-1288" t="-22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16425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送信時間の比較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sz="2800" dirty="0" smtClean="0"/>
                  <a:t>ピアの送信速度は一律</a:t>
                </a:r>
                <a:r>
                  <a:rPr kumimoji="1" lang="en-US" altLang="ja-JP" sz="280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charset="0"/>
                      </a:rPr>
                      <m:t>𝑢</m:t>
                    </m:r>
                  </m:oMath>
                </a14:m>
                <a:r>
                  <a:rPr kumimoji="1" lang="en-US" altLang="ja-JP" sz="2800" dirty="0" smtClean="0"/>
                  <a:t> bit/hour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𝐹</m:t>
                    </m:r>
                    <m:r>
                      <a:rPr lang="en-US" altLang="ja-JP" sz="2800" b="0" i="1" smtClean="0">
                        <a:latin typeface="Cambria Math" charset="0"/>
                      </a:rPr>
                      <m:t>/</m:t>
                    </m:r>
                    <m:r>
                      <a:rPr lang="en-US" altLang="ja-JP" sz="2800" b="0" i="1" smtClean="0">
                        <a:latin typeface="Cambria Math" charset="0"/>
                      </a:rPr>
                      <m:t>𝑢</m:t>
                    </m:r>
                    <m:r>
                      <a:rPr lang="en-US" altLang="ja-JP" sz="2800" b="0" i="0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kumimoji="1" lang="en-US" altLang="ja-JP" sz="2800" dirty="0" smtClean="0"/>
                  <a:t> hour,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dirty="0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dirty="0" smtClean="0">
                            <a:latin typeface="Cambria Math" charset="0"/>
                          </a:rPr>
                          <m:t>s</m:t>
                        </m:r>
                      </m:sub>
                    </m:sSub>
                    <m:r>
                      <a:rPr lang="en-US" altLang="ja-JP" sz="2800" b="0" i="1" dirty="0" smtClean="0">
                        <a:latin typeface="Cambria Math" charset="0"/>
                      </a:rPr>
                      <m:t>=</m:t>
                    </m:r>
                    <m:r>
                      <a:rPr lang="en-US" altLang="ja-JP" sz="2800" b="0" i="0" dirty="0" smtClean="0">
                        <a:latin typeface="Cambria Math" charset="0"/>
                      </a:rPr>
                      <m:t>10</m:t>
                    </m:r>
                    <m:r>
                      <a:rPr lang="en-US" altLang="ja-JP" sz="2800" i="1" dirty="0">
                        <a:latin typeface="Cambria Math" charset="0"/>
                      </a:rPr>
                      <m:t>𝑢</m:t>
                    </m:r>
                    <m:r>
                      <a:rPr lang="en-US" altLang="ja-JP" sz="28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charset="0"/>
                          </a:rPr>
                          <m:t>𝑚𝑖𝑛</m:t>
                        </m:r>
                      </m:sub>
                    </m:sSub>
                    <m:r>
                      <a:rPr lang="en-US" altLang="ja-JP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ja-JP" sz="2800" dirty="0" smtClean="0"/>
              </a:p>
              <a:p>
                <a:r>
                  <a:rPr lang="ja-JP" altLang="en-US" sz="2800" dirty="0" smtClean="0"/>
                  <a:t>常に</a:t>
                </a:r>
                <a:r>
                  <a:rPr lang="en-US" altLang="ja-JP" sz="2800" dirty="0" smtClean="0"/>
                  <a:t> P2P </a:t>
                </a:r>
                <a:r>
                  <a:rPr lang="ja-JP" altLang="en-US" sz="2800" dirty="0" smtClean="0"/>
                  <a:t>の送信時間が短い</a:t>
                </a:r>
                <a:endParaRPr lang="en-US" altLang="ja-JP" sz="2800" dirty="0" smtClean="0"/>
              </a:p>
              <a:p>
                <a:r>
                  <a:rPr lang="en-US" altLang="ja-JP" sz="2800" i="1" dirty="0" smtClean="0"/>
                  <a:t>N </a:t>
                </a:r>
                <a:r>
                  <a:rPr lang="ja-JP" altLang="en-US" sz="2800" dirty="0" smtClean="0"/>
                  <a:t>がどんな値でも送信時間が一時間未満</a:t>
                </a:r>
                <a:endParaRPr lang="en-US" altLang="ja-JP" sz="2800" dirty="0" smtClean="0"/>
              </a:p>
              <a:p>
                <a:endParaRPr kumimoji="1" lang="en-US" altLang="ja-JP" sz="2800" dirty="0" smtClean="0"/>
              </a:p>
              <a:p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4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62" y="2867968"/>
            <a:ext cx="6549293" cy="3990032"/>
          </a:xfrm>
          <a:prstGeom prst="rect">
            <a:avLst/>
          </a:prstGeom>
        </p:spPr>
      </p:pic>
      <p:sp>
        <p:nvSpPr>
          <p:cNvPr id="8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68886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BitTorrent</a:t>
            </a:r>
            <a:r>
              <a:rPr kumimoji="1" lang="en-US" altLang="ja-JP" dirty="0" smtClean="0"/>
              <a:t> 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9969" y="1061884"/>
            <a:ext cx="8639908" cy="5294467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ファイル分配における有名な</a:t>
            </a:r>
            <a:r>
              <a:rPr kumimoji="1" lang="en-US" altLang="ja-JP" sz="2800" dirty="0" smtClean="0"/>
              <a:t> P2P </a:t>
            </a:r>
            <a:r>
              <a:rPr kumimoji="1" lang="ja-JP" altLang="en-US" sz="2800" dirty="0" smtClean="0"/>
              <a:t>プロトコル</a:t>
            </a:r>
            <a:endParaRPr lang="en-US" altLang="ja-JP" sz="2800" dirty="0"/>
          </a:p>
          <a:p>
            <a:pPr lvl="1"/>
            <a:r>
              <a:rPr lang="ja-JP" altLang="en-US" sz="2400" dirty="0" smtClean="0">
                <a:solidFill>
                  <a:srgbClr val="FF0000"/>
                </a:solidFill>
              </a:rPr>
              <a:t>トレント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lvl="2"/>
            <a:r>
              <a:rPr lang="ja-JP" altLang="en-US" sz="2000" dirty="0" smtClean="0">
                <a:solidFill>
                  <a:srgbClr val="0070C0"/>
                </a:solidFill>
              </a:rPr>
              <a:t>あるファイルの分配</a:t>
            </a:r>
            <a:r>
              <a:rPr kumimoji="1" lang="ja-JP" altLang="en-US" sz="2000" dirty="0" smtClean="0">
                <a:solidFill>
                  <a:srgbClr val="0070C0"/>
                </a:solidFill>
              </a:rPr>
              <a:t>に参加している全てのピアの集合</a:t>
            </a:r>
            <a:endParaRPr kumimoji="1" lang="en-US" altLang="ja-JP" sz="2000" dirty="0" smtClean="0">
              <a:solidFill>
                <a:srgbClr val="0070C0"/>
              </a:solidFill>
            </a:endParaRPr>
          </a:p>
          <a:p>
            <a:pPr lvl="1"/>
            <a:r>
              <a:rPr lang="ja-JP" altLang="en-US" sz="2400" dirty="0" smtClean="0"/>
              <a:t>内部の</a:t>
            </a:r>
            <a:r>
              <a:rPr kumimoji="1" lang="ja-JP" altLang="en-US" sz="2400" dirty="0" smtClean="0"/>
              <a:t>ピア</a:t>
            </a:r>
            <a:r>
              <a:rPr lang="ja-JP" altLang="en-US" sz="2400" dirty="0" smtClean="0"/>
              <a:t>がファイルを分割した</a:t>
            </a:r>
            <a:r>
              <a:rPr lang="ja-JP" altLang="en-US" sz="2400" dirty="0" smtClean="0">
                <a:solidFill>
                  <a:srgbClr val="FF0000"/>
                </a:solidFill>
              </a:rPr>
              <a:t>チャンク</a:t>
            </a:r>
            <a:r>
              <a:rPr lang="ja-JP" altLang="en-US" sz="2400" dirty="0" smtClean="0"/>
              <a:t>を受信</a:t>
            </a:r>
            <a:endParaRPr lang="en-US" altLang="ja-JP" sz="2400" dirty="0" smtClean="0"/>
          </a:p>
          <a:p>
            <a:pPr lvl="2"/>
            <a:r>
              <a:rPr lang="ja-JP" altLang="en-US" sz="2000" dirty="0" smtClean="0"/>
              <a:t>チャンクのサイズの典型は</a:t>
            </a:r>
            <a:r>
              <a:rPr lang="en-US" altLang="ja-JP" sz="2000" dirty="0" smtClean="0"/>
              <a:t> 256 </a:t>
            </a:r>
            <a:r>
              <a:rPr lang="en-US" altLang="ja-JP" sz="2000" dirty="0" err="1" smtClean="0"/>
              <a:t>KByte</a:t>
            </a:r>
            <a:endParaRPr lang="en-US" altLang="ja-JP" sz="2000" dirty="0" smtClean="0"/>
          </a:p>
          <a:p>
            <a:pPr lvl="1"/>
            <a:r>
              <a:rPr kumimoji="1" lang="ja-JP" altLang="en-US" sz="2400" dirty="0" smtClean="0"/>
              <a:t>チャンクを受信すると同時に送信</a:t>
            </a:r>
            <a:endParaRPr kumimoji="1" lang="en-US" altLang="ja-JP" sz="2400" dirty="0" smtClean="0"/>
          </a:p>
          <a:p>
            <a:pPr lvl="1"/>
            <a:r>
              <a:rPr kumimoji="1" lang="ja-JP" altLang="en-US" sz="2400" dirty="0" smtClean="0"/>
              <a:t>ピアが全体のファイルを取得するとトレントを離脱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または</a:t>
            </a:r>
            <a:r>
              <a:rPr lang="ja-JP" altLang="en-US" sz="2400" dirty="0" smtClean="0"/>
              <a:t>トレントに残り他のピアにチャンクを送信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ピアは</a:t>
            </a:r>
            <a:r>
              <a:rPr lang="ja-JP" altLang="en-US" sz="2400" dirty="0" smtClean="0">
                <a:solidFill>
                  <a:srgbClr val="0070C0"/>
                </a:solidFill>
              </a:rPr>
              <a:t>いつでもトレントの離脱と加入が可能</a:t>
            </a:r>
            <a:endParaRPr lang="en-US" altLang="ja-JP" sz="2400" dirty="0" smtClean="0">
              <a:solidFill>
                <a:srgbClr val="0070C0"/>
              </a:solidFill>
            </a:endParaRPr>
          </a:p>
          <a:p>
            <a:pPr lvl="1"/>
            <a:r>
              <a:rPr lang="ja-JP" altLang="en-US" sz="2400" dirty="0" smtClean="0"/>
              <a:t>トレントが</a:t>
            </a:r>
            <a:r>
              <a:rPr lang="ja-JP" altLang="en-US" sz="2400" dirty="0" smtClean="0">
                <a:solidFill>
                  <a:srgbClr val="FF0000"/>
                </a:solidFill>
              </a:rPr>
              <a:t>トラッカ</a:t>
            </a:r>
            <a:r>
              <a:rPr lang="ja-JP" altLang="en-US" sz="2400" dirty="0" smtClean="0"/>
              <a:t>というノードを所持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トラッカはトレントに加入したピアを登録</a:t>
            </a:r>
            <a:endParaRPr lang="en-US" altLang="ja-JP" sz="2400" dirty="0" smtClean="0"/>
          </a:p>
          <a:p>
            <a:pPr lvl="2"/>
            <a:r>
              <a:rPr lang="ja-JP" altLang="en-US" sz="2000" dirty="0" smtClean="0"/>
              <a:t>トレント内のピアの存在の是非をトラッカに定期通知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ピアの</a:t>
            </a:r>
            <a:r>
              <a:rPr lang="en-US" altLang="ja-JP" sz="2000" dirty="0" smtClean="0"/>
              <a:t> IP </a:t>
            </a:r>
            <a:r>
              <a:rPr lang="ja-JP" altLang="en-US" sz="2000" dirty="0" smtClean="0"/>
              <a:t>アドレスの保持</a:t>
            </a:r>
            <a:endParaRPr lang="en-US" altLang="ja-JP" sz="2000" dirty="0" smtClean="0"/>
          </a:p>
          <a:p>
            <a:pPr lvl="1"/>
            <a:endParaRPr lang="en-US" altLang="ja-JP" sz="2400" dirty="0" smtClean="0"/>
          </a:p>
          <a:p>
            <a:pPr lvl="1"/>
            <a:endParaRPr kumimoji="1" lang="en-US" altLang="ja-JP" sz="2400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2019/02/14</a:t>
            </a:r>
          </a:p>
        </p:txBody>
      </p:sp>
    </p:spTree>
    <p:extLst>
      <p:ext uri="{BB962C8B-B14F-4D97-AF65-F5344CB8AC3E}">
        <p14:creationId xmlns:p14="http://schemas.microsoft.com/office/powerpoint/2010/main" val="119358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ヒラギノ+Helvetica Neue">
      <a:majorFont>
        <a:latin typeface="Helvetica Neue"/>
        <a:ea typeface="ヒラギノ角ゴシック W6"/>
        <a:cs typeface=""/>
      </a:majorFont>
      <a:minorFont>
        <a:latin typeface="Helvetica Neue"/>
        <a:ea typeface="ヒラギノ角ゴシック W3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AE2F6BF1-B211-0942-8533-F5A45795D230}" vid="{8D39B7E7-79BB-5040-A79E-CE2FC728CF3D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my_presentation_3</Template>
  <TotalTime>4535</TotalTime>
  <Words>1605</Words>
  <Application>Microsoft Macintosh PowerPoint</Application>
  <PresentationFormat>画面に合わせる (4:3)</PresentationFormat>
  <Paragraphs>360</Paragraphs>
  <Slides>30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40" baseType="lpstr">
      <vt:lpstr>.AppleSystemUIFont</vt:lpstr>
      <vt:lpstr>Arial</vt:lpstr>
      <vt:lpstr>Cambria Math</vt:lpstr>
      <vt:lpstr>Helvetica Neue</vt:lpstr>
      <vt:lpstr>Hiragino Mincho ProN W3</vt:lpstr>
      <vt:lpstr>IPAexMincho</vt:lpstr>
      <vt:lpstr>Yu Gothic</vt:lpstr>
      <vt:lpstr>ヒラギノ角ゴシック W3</vt:lpstr>
      <vt:lpstr>ヒラギノ角ゴシック W6</vt:lpstr>
      <vt:lpstr>テーマ1</vt:lpstr>
      <vt:lpstr> Computer Networking A Top-Down Approach pp144-169</vt:lpstr>
      <vt:lpstr>目次</vt:lpstr>
      <vt:lpstr>PowerPoint プレゼンテーション</vt:lpstr>
      <vt:lpstr>ファイル分配</vt:lpstr>
      <vt:lpstr>スケーラビリティ</vt:lpstr>
      <vt:lpstr>クライアントサーバ構造の送信時間</vt:lpstr>
      <vt:lpstr>P2P構造の送信時間</vt:lpstr>
      <vt:lpstr>送信時間の比較</vt:lpstr>
      <vt:lpstr>BitTorrent (1/2)</vt:lpstr>
      <vt:lpstr>BitTorrent (2/2)</vt:lpstr>
      <vt:lpstr>Distributed Hash Tables (DHT)</vt:lpstr>
      <vt:lpstr>円形 DHT (1/2)</vt:lpstr>
      <vt:lpstr>円形 DHT (2/2)</vt:lpstr>
      <vt:lpstr>ピアチャーン</vt:lpstr>
      <vt:lpstr>TCP と UDP について</vt:lpstr>
      <vt:lpstr>アプリケーションの考案</vt:lpstr>
      <vt:lpstr>UDP ソケットプログラミング</vt:lpstr>
      <vt:lpstr>UDP クライアント (1/2)</vt:lpstr>
      <vt:lpstr>UDP クライアント (2/2)</vt:lpstr>
      <vt:lpstr>UDP サーバ (1/2)</vt:lpstr>
      <vt:lpstr>UDP サーバ (2/2)</vt:lpstr>
      <vt:lpstr>UDP クライアントサーバ</vt:lpstr>
      <vt:lpstr>TCP ソケットプログラミング</vt:lpstr>
      <vt:lpstr>3 ウェイハンドシェイク</vt:lpstr>
      <vt:lpstr>TCP クライアント (1/2)</vt:lpstr>
      <vt:lpstr>TCP クライアント (2/2)</vt:lpstr>
      <vt:lpstr>TCP サーバ (1/2)</vt:lpstr>
      <vt:lpstr>TCP サーバ (2/2)</vt:lpstr>
      <vt:lpstr>TCP クライアントサーバ</vt:lpstr>
      <vt:lpstr>まとめ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金子丈</dc:creator>
  <cp:lastModifiedBy>Microsoft Office ユーザー</cp:lastModifiedBy>
  <cp:revision>118</cp:revision>
  <cp:lastPrinted>2019-02-14T03:36:23Z</cp:lastPrinted>
  <dcterms:created xsi:type="dcterms:W3CDTF">2017-02-09T05:17:45Z</dcterms:created>
  <dcterms:modified xsi:type="dcterms:W3CDTF">2019-02-16T11:11:05Z</dcterms:modified>
</cp:coreProperties>
</file>